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 id="2147483660" r:id="rId5"/>
    <p:sldMasterId id="2147483723" r:id="rId6"/>
  </p:sldMasterIdLst>
  <p:notesMasterIdLst>
    <p:notesMasterId r:id="rId358"/>
  </p:notesMasterIdLst>
  <p:handoutMasterIdLst>
    <p:handoutMasterId r:id="rId359"/>
  </p:handoutMasterIdLst>
  <p:sldIdLst>
    <p:sldId id="332" r:id="rId7"/>
    <p:sldId id="341" r:id="rId8"/>
    <p:sldId id="588" r:id="rId9"/>
    <p:sldId id="349" r:id="rId10"/>
    <p:sldId id="352" r:id="rId11"/>
    <p:sldId id="353" r:id="rId12"/>
    <p:sldId id="514" r:id="rId13"/>
    <p:sldId id="589" r:id="rId14"/>
    <p:sldId id="343" r:id="rId15"/>
    <p:sldId id="590" r:id="rId16"/>
    <p:sldId id="591" r:id="rId17"/>
    <p:sldId id="592" r:id="rId18"/>
    <p:sldId id="593" r:id="rId19"/>
    <p:sldId id="594" r:id="rId20"/>
    <p:sldId id="595" r:id="rId21"/>
    <p:sldId id="596" r:id="rId22"/>
    <p:sldId id="597" r:id="rId23"/>
    <p:sldId id="600" r:id="rId24"/>
    <p:sldId id="601" r:id="rId25"/>
    <p:sldId id="604" r:id="rId26"/>
    <p:sldId id="606" r:id="rId27"/>
    <p:sldId id="607" r:id="rId28"/>
    <p:sldId id="609" r:id="rId29"/>
    <p:sldId id="610" r:id="rId30"/>
    <p:sldId id="611" r:id="rId31"/>
    <p:sldId id="612" r:id="rId32"/>
    <p:sldId id="614" r:id="rId33"/>
    <p:sldId id="615" r:id="rId34"/>
    <p:sldId id="616" r:id="rId35"/>
    <p:sldId id="617" r:id="rId36"/>
    <p:sldId id="618" r:id="rId37"/>
    <p:sldId id="619" r:id="rId38"/>
    <p:sldId id="620" r:id="rId39"/>
    <p:sldId id="621" r:id="rId40"/>
    <p:sldId id="622" r:id="rId41"/>
    <p:sldId id="623" r:id="rId42"/>
    <p:sldId id="624" r:id="rId43"/>
    <p:sldId id="625" r:id="rId44"/>
    <p:sldId id="626" r:id="rId45"/>
    <p:sldId id="627" r:id="rId46"/>
    <p:sldId id="628" r:id="rId47"/>
    <p:sldId id="629" r:id="rId48"/>
    <p:sldId id="630" r:id="rId49"/>
    <p:sldId id="631" r:id="rId50"/>
    <p:sldId id="632" r:id="rId51"/>
    <p:sldId id="633" r:id="rId52"/>
    <p:sldId id="634" r:id="rId53"/>
    <p:sldId id="635" r:id="rId54"/>
    <p:sldId id="636" r:id="rId55"/>
    <p:sldId id="637" r:id="rId56"/>
    <p:sldId id="638" r:id="rId57"/>
    <p:sldId id="639" r:id="rId58"/>
    <p:sldId id="640" r:id="rId59"/>
    <p:sldId id="641" r:id="rId60"/>
    <p:sldId id="642" r:id="rId61"/>
    <p:sldId id="643" r:id="rId62"/>
    <p:sldId id="644" r:id="rId63"/>
    <p:sldId id="261" r:id="rId64"/>
    <p:sldId id="646" r:id="rId65"/>
    <p:sldId id="647" r:id="rId66"/>
    <p:sldId id="648" r:id="rId67"/>
    <p:sldId id="649" r:id="rId68"/>
    <p:sldId id="650" r:id="rId69"/>
    <p:sldId id="651" r:id="rId70"/>
    <p:sldId id="652" r:id="rId71"/>
    <p:sldId id="653" r:id="rId72"/>
    <p:sldId id="654" r:id="rId73"/>
    <p:sldId id="693" r:id="rId74"/>
    <p:sldId id="657" r:id="rId75"/>
    <p:sldId id="658" r:id="rId76"/>
    <p:sldId id="659" r:id="rId77"/>
    <p:sldId id="660" r:id="rId78"/>
    <p:sldId id="661" r:id="rId79"/>
    <p:sldId id="662" r:id="rId80"/>
    <p:sldId id="663" r:id="rId81"/>
    <p:sldId id="664" r:id="rId82"/>
    <p:sldId id="665" r:id="rId83"/>
    <p:sldId id="666" r:id="rId84"/>
    <p:sldId id="667" r:id="rId85"/>
    <p:sldId id="668" r:id="rId86"/>
    <p:sldId id="669" r:id="rId87"/>
    <p:sldId id="670" r:id="rId88"/>
    <p:sldId id="671" r:id="rId89"/>
    <p:sldId id="674" r:id="rId90"/>
    <p:sldId id="672" r:id="rId91"/>
    <p:sldId id="673" r:id="rId92"/>
    <p:sldId id="678" r:id="rId93"/>
    <p:sldId id="690" r:id="rId94"/>
    <p:sldId id="681" r:id="rId95"/>
    <p:sldId id="682" r:id="rId96"/>
    <p:sldId id="683" r:id="rId97"/>
    <p:sldId id="684" r:id="rId98"/>
    <p:sldId id="685" r:id="rId99"/>
    <p:sldId id="686" r:id="rId100"/>
    <p:sldId id="687" r:id="rId101"/>
    <p:sldId id="688" r:id="rId102"/>
    <p:sldId id="689" r:id="rId103"/>
    <p:sldId id="675" r:id="rId104"/>
    <p:sldId id="691" r:id="rId105"/>
    <p:sldId id="676" r:id="rId106"/>
    <p:sldId id="677" r:id="rId107"/>
    <p:sldId id="656" r:id="rId108"/>
    <p:sldId id="694" r:id="rId109"/>
    <p:sldId id="695" r:id="rId110"/>
    <p:sldId id="696" r:id="rId111"/>
    <p:sldId id="697" r:id="rId112"/>
    <p:sldId id="698" r:id="rId113"/>
    <p:sldId id="699" r:id="rId114"/>
    <p:sldId id="700" r:id="rId115"/>
    <p:sldId id="701" r:id="rId116"/>
    <p:sldId id="702" r:id="rId117"/>
    <p:sldId id="703" r:id="rId118"/>
    <p:sldId id="704" r:id="rId119"/>
    <p:sldId id="706" r:id="rId120"/>
    <p:sldId id="707" r:id="rId121"/>
    <p:sldId id="705" r:id="rId122"/>
    <p:sldId id="708" r:id="rId123"/>
    <p:sldId id="709" r:id="rId124"/>
    <p:sldId id="710" r:id="rId125"/>
    <p:sldId id="711" r:id="rId126"/>
    <p:sldId id="731" r:id="rId127"/>
    <p:sldId id="712" r:id="rId128"/>
    <p:sldId id="713" r:id="rId129"/>
    <p:sldId id="714" r:id="rId130"/>
    <p:sldId id="715" r:id="rId131"/>
    <p:sldId id="716" r:id="rId132"/>
    <p:sldId id="717" r:id="rId133"/>
    <p:sldId id="718" r:id="rId134"/>
    <p:sldId id="719" r:id="rId135"/>
    <p:sldId id="720" r:id="rId136"/>
    <p:sldId id="721" r:id="rId137"/>
    <p:sldId id="722" r:id="rId138"/>
    <p:sldId id="723" r:id="rId139"/>
    <p:sldId id="724" r:id="rId140"/>
    <p:sldId id="726" r:id="rId141"/>
    <p:sldId id="725" r:id="rId142"/>
    <p:sldId id="727" r:id="rId143"/>
    <p:sldId id="728" r:id="rId144"/>
    <p:sldId id="729" r:id="rId145"/>
    <p:sldId id="730" r:id="rId146"/>
    <p:sldId id="732" r:id="rId147"/>
    <p:sldId id="734" r:id="rId148"/>
    <p:sldId id="733" r:id="rId149"/>
    <p:sldId id="735" r:id="rId150"/>
    <p:sldId id="736" r:id="rId151"/>
    <p:sldId id="737" r:id="rId152"/>
    <p:sldId id="738" r:id="rId153"/>
    <p:sldId id="739" r:id="rId154"/>
    <p:sldId id="740" r:id="rId155"/>
    <p:sldId id="741" r:id="rId156"/>
    <p:sldId id="748" r:id="rId157"/>
    <p:sldId id="760" r:id="rId158"/>
    <p:sldId id="761" r:id="rId159"/>
    <p:sldId id="762" r:id="rId160"/>
    <p:sldId id="763" r:id="rId161"/>
    <p:sldId id="764" r:id="rId162"/>
    <p:sldId id="765" r:id="rId163"/>
    <p:sldId id="766" r:id="rId164"/>
    <p:sldId id="767" r:id="rId165"/>
    <p:sldId id="768" r:id="rId166"/>
    <p:sldId id="769" r:id="rId167"/>
    <p:sldId id="770" r:id="rId168"/>
    <p:sldId id="771" r:id="rId169"/>
    <p:sldId id="773" r:id="rId170"/>
    <p:sldId id="774" r:id="rId171"/>
    <p:sldId id="775" r:id="rId172"/>
    <p:sldId id="788" r:id="rId173"/>
    <p:sldId id="789" r:id="rId174"/>
    <p:sldId id="790" r:id="rId175"/>
    <p:sldId id="792" r:id="rId176"/>
    <p:sldId id="794" r:id="rId177"/>
    <p:sldId id="791" r:id="rId178"/>
    <p:sldId id="795" r:id="rId179"/>
    <p:sldId id="796" r:id="rId180"/>
    <p:sldId id="797" r:id="rId181"/>
    <p:sldId id="798" r:id="rId182"/>
    <p:sldId id="799" r:id="rId183"/>
    <p:sldId id="800" r:id="rId184"/>
    <p:sldId id="801" r:id="rId185"/>
    <p:sldId id="802" r:id="rId186"/>
    <p:sldId id="803" r:id="rId187"/>
    <p:sldId id="804" r:id="rId188"/>
    <p:sldId id="805" r:id="rId189"/>
    <p:sldId id="806" r:id="rId190"/>
    <p:sldId id="808" r:id="rId191"/>
    <p:sldId id="809" r:id="rId192"/>
    <p:sldId id="810" r:id="rId193"/>
    <p:sldId id="811" r:id="rId194"/>
    <p:sldId id="812" r:id="rId195"/>
    <p:sldId id="813" r:id="rId196"/>
    <p:sldId id="814" r:id="rId197"/>
    <p:sldId id="815" r:id="rId198"/>
    <p:sldId id="816" r:id="rId199"/>
    <p:sldId id="817" r:id="rId200"/>
    <p:sldId id="818" r:id="rId201"/>
    <p:sldId id="820" r:id="rId202"/>
    <p:sldId id="821" r:id="rId203"/>
    <p:sldId id="822" r:id="rId204"/>
    <p:sldId id="823" r:id="rId205"/>
    <p:sldId id="824" r:id="rId206"/>
    <p:sldId id="825" r:id="rId207"/>
    <p:sldId id="826" r:id="rId208"/>
    <p:sldId id="827" r:id="rId209"/>
    <p:sldId id="828" r:id="rId210"/>
    <p:sldId id="829" r:id="rId211"/>
    <p:sldId id="830" r:id="rId212"/>
    <p:sldId id="831" r:id="rId213"/>
    <p:sldId id="832" r:id="rId214"/>
    <p:sldId id="833" r:id="rId215"/>
    <p:sldId id="834" r:id="rId216"/>
    <p:sldId id="835" r:id="rId217"/>
    <p:sldId id="836" r:id="rId218"/>
    <p:sldId id="837" r:id="rId219"/>
    <p:sldId id="838" r:id="rId220"/>
    <p:sldId id="839" r:id="rId221"/>
    <p:sldId id="840" r:id="rId222"/>
    <p:sldId id="841" r:id="rId223"/>
    <p:sldId id="842" r:id="rId224"/>
    <p:sldId id="843" r:id="rId225"/>
    <p:sldId id="844" r:id="rId226"/>
    <p:sldId id="845" r:id="rId227"/>
    <p:sldId id="846" r:id="rId228"/>
    <p:sldId id="847" r:id="rId229"/>
    <p:sldId id="848" r:id="rId230"/>
    <p:sldId id="854" r:id="rId231"/>
    <p:sldId id="855" r:id="rId232"/>
    <p:sldId id="856" r:id="rId233"/>
    <p:sldId id="857" r:id="rId234"/>
    <p:sldId id="858" r:id="rId235"/>
    <p:sldId id="859" r:id="rId236"/>
    <p:sldId id="860" r:id="rId237"/>
    <p:sldId id="861" r:id="rId238"/>
    <p:sldId id="862" r:id="rId239"/>
    <p:sldId id="863" r:id="rId240"/>
    <p:sldId id="864" r:id="rId241"/>
    <p:sldId id="865" r:id="rId242"/>
    <p:sldId id="866" r:id="rId243"/>
    <p:sldId id="867" r:id="rId244"/>
    <p:sldId id="868" r:id="rId245"/>
    <p:sldId id="869" r:id="rId246"/>
    <p:sldId id="870" r:id="rId247"/>
    <p:sldId id="871" r:id="rId248"/>
    <p:sldId id="872" r:id="rId249"/>
    <p:sldId id="873" r:id="rId250"/>
    <p:sldId id="874" r:id="rId251"/>
    <p:sldId id="875" r:id="rId252"/>
    <p:sldId id="876" r:id="rId253"/>
    <p:sldId id="877" r:id="rId254"/>
    <p:sldId id="878" r:id="rId255"/>
    <p:sldId id="879" r:id="rId256"/>
    <p:sldId id="880" r:id="rId257"/>
    <p:sldId id="881" r:id="rId258"/>
    <p:sldId id="849" r:id="rId259"/>
    <p:sldId id="882" r:id="rId260"/>
    <p:sldId id="883" r:id="rId261"/>
    <p:sldId id="884" r:id="rId262"/>
    <p:sldId id="885" r:id="rId263"/>
    <p:sldId id="886" r:id="rId264"/>
    <p:sldId id="887" r:id="rId265"/>
    <p:sldId id="888" r:id="rId266"/>
    <p:sldId id="889" r:id="rId267"/>
    <p:sldId id="890" r:id="rId268"/>
    <p:sldId id="891" r:id="rId269"/>
    <p:sldId id="892" r:id="rId270"/>
    <p:sldId id="893" r:id="rId271"/>
    <p:sldId id="894" r:id="rId272"/>
    <p:sldId id="895" r:id="rId273"/>
    <p:sldId id="896" r:id="rId274"/>
    <p:sldId id="897" r:id="rId275"/>
    <p:sldId id="898" r:id="rId276"/>
    <p:sldId id="899" r:id="rId277"/>
    <p:sldId id="900" r:id="rId278"/>
    <p:sldId id="901" r:id="rId279"/>
    <p:sldId id="902" r:id="rId280"/>
    <p:sldId id="903" r:id="rId281"/>
    <p:sldId id="904" r:id="rId282"/>
    <p:sldId id="905" r:id="rId283"/>
    <p:sldId id="484" r:id="rId284"/>
    <p:sldId id="485" r:id="rId285"/>
    <p:sldId id="486" r:id="rId286"/>
    <p:sldId id="487" r:id="rId287"/>
    <p:sldId id="488" r:id="rId288"/>
    <p:sldId id="489" r:id="rId289"/>
    <p:sldId id="490" r:id="rId290"/>
    <p:sldId id="491" r:id="rId291"/>
    <p:sldId id="492" r:id="rId292"/>
    <p:sldId id="493" r:id="rId293"/>
    <p:sldId id="494" r:id="rId294"/>
    <p:sldId id="495" r:id="rId295"/>
    <p:sldId id="496" r:id="rId296"/>
    <p:sldId id="497" r:id="rId297"/>
    <p:sldId id="498" r:id="rId298"/>
    <p:sldId id="499" r:id="rId299"/>
    <p:sldId id="500" r:id="rId300"/>
    <p:sldId id="501" r:id="rId301"/>
    <p:sldId id="850" r:id="rId302"/>
    <p:sldId id="906" r:id="rId303"/>
    <p:sldId id="907" r:id="rId304"/>
    <p:sldId id="908" r:id="rId305"/>
    <p:sldId id="909" r:id="rId306"/>
    <p:sldId id="910" r:id="rId307"/>
    <p:sldId id="911" r:id="rId308"/>
    <p:sldId id="912" r:id="rId309"/>
    <p:sldId id="913" r:id="rId310"/>
    <p:sldId id="914" r:id="rId311"/>
    <p:sldId id="915" r:id="rId312"/>
    <p:sldId id="916" r:id="rId313"/>
    <p:sldId id="917" r:id="rId314"/>
    <p:sldId id="918" r:id="rId315"/>
    <p:sldId id="919" r:id="rId316"/>
    <p:sldId id="920" r:id="rId317"/>
    <p:sldId id="921" r:id="rId318"/>
    <p:sldId id="922" r:id="rId319"/>
    <p:sldId id="923" r:id="rId320"/>
    <p:sldId id="851" r:id="rId321"/>
    <p:sldId id="925" r:id="rId322"/>
    <p:sldId id="926" r:id="rId323"/>
    <p:sldId id="927" r:id="rId324"/>
    <p:sldId id="928" r:id="rId325"/>
    <p:sldId id="929" r:id="rId326"/>
    <p:sldId id="930" r:id="rId327"/>
    <p:sldId id="931" r:id="rId328"/>
    <p:sldId id="932" r:id="rId329"/>
    <p:sldId id="933" r:id="rId330"/>
    <p:sldId id="934" r:id="rId331"/>
    <p:sldId id="852" r:id="rId332"/>
    <p:sldId id="935" r:id="rId333"/>
    <p:sldId id="936" r:id="rId334"/>
    <p:sldId id="937" r:id="rId335"/>
    <p:sldId id="938" r:id="rId336"/>
    <p:sldId id="939" r:id="rId337"/>
    <p:sldId id="940" r:id="rId338"/>
    <p:sldId id="941" r:id="rId339"/>
    <p:sldId id="942" r:id="rId340"/>
    <p:sldId id="943" r:id="rId341"/>
    <p:sldId id="944" r:id="rId342"/>
    <p:sldId id="945" r:id="rId343"/>
    <p:sldId id="946" r:id="rId344"/>
    <p:sldId id="853" r:id="rId345"/>
    <p:sldId id="947" r:id="rId346"/>
    <p:sldId id="948" r:id="rId347"/>
    <p:sldId id="949" r:id="rId348"/>
    <p:sldId id="924" r:id="rId349"/>
    <p:sldId id="950" r:id="rId350"/>
    <p:sldId id="951" r:id="rId351"/>
    <p:sldId id="952" r:id="rId352"/>
    <p:sldId id="953" r:id="rId353"/>
    <p:sldId id="954" r:id="rId354"/>
    <p:sldId id="955" r:id="rId355"/>
    <p:sldId id="956" r:id="rId356"/>
    <p:sldId id="340" r:id="rId357"/>
  </p:sldIdLst>
  <p:sldSz cx="12190413" cy="6858000"/>
  <p:notesSz cx="6797675" cy="9928225"/>
  <p:custDataLst>
    <p:tags r:id="rId36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 und wer bin ich" id="{2BA29381-6C13-4999-9437-23D146DF3ECB}">
          <p14:sldIdLst>
            <p14:sldId id="332"/>
            <p14:sldId id="341"/>
          </p14:sldIdLst>
        </p14:section>
        <p14:section name="Einleitung" id="{558930A4-53EA-48A9-B809-532BF1C07389}">
          <p14:sldIdLst>
            <p14:sldId id="588"/>
          </p14:sldIdLst>
        </p14:section>
        <p14:section name="Grundlagen" id="{210846EC-0EE9-44D5-BC12-1271559FEA72}">
          <p14:sldIdLst>
            <p14:sldId id="349"/>
            <p14:sldId id="352"/>
            <p14:sldId id="353"/>
            <p14:sldId id="514"/>
          </p14:sldIdLst>
        </p14:section>
        <p14:section name="Gliederung" id="{890E47A3-F9BA-4724-B02A-9C0497F36B7C}">
          <p14:sldIdLst>
            <p14:sldId id="589"/>
          </p14:sldIdLst>
        </p14:section>
        <p14:section name="Teil 1 Die Bedeutung von Softwarearchitektur" id="{AC5969A5-CF64-4B5A-916F-D0962CBD8701}">
          <p14:sldIdLst>
            <p14:sldId id="343"/>
            <p14:sldId id="590"/>
            <p14:sldId id="591"/>
            <p14:sldId id="592"/>
            <p14:sldId id="593"/>
            <p14:sldId id="594"/>
            <p14:sldId id="595"/>
            <p14:sldId id="596"/>
            <p14:sldId id="597"/>
            <p14:sldId id="600"/>
            <p14:sldId id="601"/>
          </p14:sldIdLst>
        </p14:section>
        <p14:section name="Teil 2 Softwarearchitektur in einer Organisation" id="{EE40F6F8-1378-403C-971D-CB17D248070A}">
          <p14:sldIdLst>
            <p14:sldId id="604"/>
            <p14:sldId id="606"/>
            <p14:sldId id="607"/>
            <p14:sldId id="609"/>
            <p14:sldId id="610"/>
            <p14:sldId id="611"/>
            <p14:sldId id="612"/>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Lst>
        </p14:section>
        <p14:section name="Teil 3 Die Domäne" id="{985DCC16-BED2-45BD-9396-6EB963C2B77B}">
          <p14:sldIdLst>
            <p14:sldId id="641"/>
            <p14:sldId id="642"/>
            <p14:sldId id="643"/>
            <p14:sldId id="644"/>
            <p14:sldId id="261"/>
            <p14:sldId id="646"/>
            <p14:sldId id="647"/>
            <p14:sldId id="648"/>
            <p14:sldId id="649"/>
            <p14:sldId id="650"/>
            <p14:sldId id="651"/>
            <p14:sldId id="652"/>
            <p14:sldId id="653"/>
            <p14:sldId id="654"/>
          </p14:sldIdLst>
        </p14:section>
        <p14:section name="Teil 4 Software Qualitätsattribute" id="{B3FD80F8-FC21-4506-ACB8-9B0D85FB6954}">
          <p14:sldIdLst>
            <p14:sldId id="693"/>
            <p14:sldId id="657"/>
            <p14:sldId id="658"/>
            <p14:sldId id="659"/>
            <p14:sldId id="660"/>
            <p14:sldId id="661"/>
            <p14:sldId id="662"/>
            <p14:sldId id="663"/>
            <p14:sldId id="664"/>
            <p14:sldId id="665"/>
            <p14:sldId id="666"/>
            <p14:sldId id="667"/>
            <p14:sldId id="668"/>
            <p14:sldId id="669"/>
            <p14:sldId id="670"/>
            <p14:sldId id="671"/>
            <p14:sldId id="674"/>
            <p14:sldId id="672"/>
            <p14:sldId id="673"/>
            <p14:sldId id="678"/>
            <p14:sldId id="690"/>
            <p14:sldId id="681"/>
            <p14:sldId id="682"/>
            <p14:sldId id="683"/>
            <p14:sldId id="684"/>
            <p14:sldId id="685"/>
            <p14:sldId id="686"/>
            <p14:sldId id="687"/>
            <p14:sldId id="688"/>
            <p14:sldId id="689"/>
            <p14:sldId id="675"/>
            <p14:sldId id="691"/>
            <p14:sldId id="676"/>
            <p14:sldId id="677"/>
          </p14:sldIdLst>
        </p14:section>
        <p14:section name="Teil 5 Softwarearchitektur Design" id="{E76D7A04-9AB5-41EC-BEA5-6510435497CB}">
          <p14:sldIdLst>
            <p14:sldId id="656"/>
            <p14:sldId id="694"/>
            <p14:sldId id="695"/>
            <p14:sldId id="696"/>
            <p14:sldId id="697"/>
            <p14:sldId id="698"/>
            <p14:sldId id="699"/>
            <p14:sldId id="700"/>
            <p14:sldId id="701"/>
            <p14:sldId id="702"/>
            <p14:sldId id="703"/>
            <p14:sldId id="704"/>
            <p14:sldId id="706"/>
            <p14:sldId id="707"/>
            <p14:sldId id="705"/>
            <p14:sldId id="708"/>
            <p14:sldId id="709"/>
            <p14:sldId id="710"/>
            <p14:sldId id="711"/>
            <p14:sldId id="731"/>
            <p14:sldId id="712"/>
            <p14:sldId id="713"/>
            <p14:sldId id="714"/>
            <p14:sldId id="715"/>
            <p14:sldId id="716"/>
            <p14:sldId id="717"/>
            <p14:sldId id="718"/>
            <p14:sldId id="719"/>
            <p14:sldId id="720"/>
            <p14:sldId id="721"/>
          </p14:sldIdLst>
        </p14:section>
        <p14:section name="Teil 6 Software Entwicklung Prinzipien und Praktiken" id="{37CE0B60-AB3C-4C57-BA38-1729D7C6F151}">
          <p14:sldIdLst>
            <p14:sldId id="722"/>
            <p14:sldId id="723"/>
            <p14:sldId id="724"/>
            <p14:sldId id="726"/>
            <p14:sldId id="725"/>
            <p14:sldId id="727"/>
            <p14:sldId id="728"/>
            <p14:sldId id="729"/>
            <p14:sldId id="730"/>
            <p14:sldId id="732"/>
            <p14:sldId id="734"/>
            <p14:sldId id="733"/>
            <p14:sldId id="735"/>
            <p14:sldId id="736"/>
            <p14:sldId id="737"/>
            <p14:sldId id="738"/>
            <p14:sldId id="739"/>
            <p14:sldId id="740"/>
            <p14:sldId id="741"/>
            <p14:sldId id="748"/>
            <p14:sldId id="760"/>
            <p14:sldId id="761"/>
            <p14:sldId id="762"/>
            <p14:sldId id="763"/>
            <p14:sldId id="764"/>
            <p14:sldId id="765"/>
            <p14:sldId id="766"/>
            <p14:sldId id="767"/>
            <p14:sldId id="768"/>
            <p14:sldId id="769"/>
            <p14:sldId id="770"/>
            <p14:sldId id="771"/>
            <p14:sldId id="773"/>
          </p14:sldIdLst>
        </p14:section>
        <p14:section name="Teil 7 Software Architektur Pattern" id="{CBCC097C-EA2F-4C8C-BF36-00C1B41A88D0}">
          <p14:sldIdLst>
            <p14:sldId id="774"/>
            <p14:sldId id="775"/>
            <p14:sldId id="788"/>
            <p14:sldId id="789"/>
            <p14:sldId id="790"/>
            <p14:sldId id="792"/>
            <p14:sldId id="794"/>
            <p14:sldId id="791"/>
            <p14:sldId id="795"/>
            <p14:sldId id="796"/>
            <p14:sldId id="797"/>
            <p14:sldId id="798"/>
            <p14:sldId id="799"/>
            <p14:sldId id="800"/>
            <p14:sldId id="801"/>
            <p14:sldId id="802"/>
            <p14:sldId id="803"/>
            <p14:sldId id="804"/>
            <p14:sldId id="805"/>
            <p14:sldId id="806"/>
            <p14:sldId id="808"/>
            <p14:sldId id="809"/>
            <p14:sldId id="810"/>
            <p14:sldId id="811"/>
          </p14:sldIdLst>
        </p14:section>
        <p14:section name="Teil 8 Moderne Architekturen" id="{FE4EAB84-2772-4504-B33A-C0ACECC0AB02}">
          <p14:sldIdLst>
            <p14:sldId id="812"/>
            <p14:sldId id="813"/>
            <p14:sldId id="814"/>
            <p14:sldId id="815"/>
            <p14:sldId id="816"/>
            <p14:sldId id="817"/>
            <p14:sldId id="818"/>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Lst>
        </p14:section>
        <p14:section name="Teil 9 Performance" id="{FD26A91A-F73C-483A-B9F2-ABE25B9E583E}">
          <p14:sldIdLst>
            <p14:sldId id="848"/>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Lst>
        </p14:section>
        <p14:section name="Teil 10 Security" id="{D785D875-3D10-4721-97C5-C9E69CCADB54}">
          <p14:sldIdLst>
            <p14:sldId id="849"/>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Lst>
        </p14:section>
        <p14:section name="Teil 11 Dokumentation" id="{084B87CC-794A-4232-AE6C-901361A69734}">
          <p14:sldIdLst>
            <p14:sldId id="484"/>
            <p14:sldId id="485"/>
            <p14:sldId id="486"/>
            <p14:sldId id="487"/>
            <p14:sldId id="488"/>
            <p14:sldId id="489"/>
            <p14:sldId id="490"/>
            <p14:sldId id="491"/>
            <p14:sldId id="492"/>
            <p14:sldId id="493"/>
            <p14:sldId id="494"/>
            <p14:sldId id="495"/>
            <p14:sldId id="496"/>
            <p14:sldId id="497"/>
            <p14:sldId id="498"/>
            <p14:sldId id="499"/>
            <p14:sldId id="500"/>
            <p14:sldId id="501"/>
          </p14:sldIdLst>
        </p14:section>
        <p14:section name="Teil 12 DevOps und Softwarearchitektur" id="{D6456A23-FB48-4123-BE63-EA9D8971516E}">
          <p14:sldIdLst>
            <p14:sldId id="850"/>
            <p14:sldId id="906"/>
            <p14:sldId id="907"/>
            <p14:sldId id="908"/>
            <p14:sldId id="909"/>
            <p14:sldId id="910"/>
            <p14:sldId id="911"/>
            <p14:sldId id="912"/>
            <p14:sldId id="913"/>
            <p14:sldId id="914"/>
            <p14:sldId id="915"/>
            <p14:sldId id="916"/>
            <p14:sldId id="917"/>
            <p14:sldId id="918"/>
            <p14:sldId id="919"/>
            <p14:sldId id="920"/>
            <p14:sldId id="921"/>
            <p14:sldId id="922"/>
            <p14:sldId id="923"/>
          </p14:sldIdLst>
        </p14:section>
        <p14:section name="Teil 13 Die Skills eines Softwarearchitekten" id="{A8E42993-C434-4B95-83EE-47EA3231E0AA}">
          <p14:sldIdLst>
            <p14:sldId id="851"/>
            <p14:sldId id="925"/>
            <p14:sldId id="926"/>
            <p14:sldId id="927"/>
            <p14:sldId id="928"/>
            <p14:sldId id="929"/>
            <p14:sldId id="930"/>
            <p14:sldId id="931"/>
            <p14:sldId id="932"/>
            <p14:sldId id="933"/>
            <p14:sldId id="934"/>
          </p14:sldIdLst>
        </p14:section>
        <p14:section name="14 Evolutionäre Architekturen" id="{684B4E59-2B52-47DE-82E9-D06CD28DF5FC}">
          <p14:sldIdLst>
            <p14:sldId id="852"/>
            <p14:sldId id="935"/>
            <p14:sldId id="936"/>
            <p14:sldId id="937"/>
            <p14:sldId id="938"/>
            <p14:sldId id="939"/>
            <p14:sldId id="940"/>
            <p14:sldId id="941"/>
            <p14:sldId id="942"/>
            <p14:sldId id="943"/>
            <p14:sldId id="944"/>
            <p14:sldId id="945"/>
            <p14:sldId id="946"/>
          </p14:sldIdLst>
        </p14:section>
        <p14:section name="Teil 15 Wie werde ich ein guter Softwarearchitekt" id="{4E859627-272B-4AEC-905B-7E1F42B5B042}">
          <p14:sldIdLst>
            <p14:sldId id="853"/>
            <p14:sldId id="947"/>
            <p14:sldId id="948"/>
            <p14:sldId id="949"/>
          </p14:sldIdLst>
        </p14:section>
        <p14:section name="Teil 16 Architektur und Legacy Applications" id="{A5BF458B-F0A8-4E09-AA46-C1DF50AFB644}">
          <p14:sldIdLst>
            <p14:sldId id="924"/>
            <p14:sldId id="950"/>
            <p14:sldId id="951"/>
            <p14:sldId id="952"/>
            <p14:sldId id="953"/>
            <p14:sldId id="954"/>
            <p14:sldId id="955"/>
            <p14:sldId id="956"/>
          </p14:sldIdLst>
        </p14:section>
        <p14:section name="Ende" id="{6F26C687-DF5F-4542-B29F-D39107027FBA}">
          <p14:sldIdLst>
            <p14:sldId id="3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AC1E"/>
    <a:srgbClr val="F39500"/>
    <a:srgbClr val="0A8C45"/>
    <a:srgbClr val="C50022"/>
    <a:srgbClr val="8A404C"/>
    <a:srgbClr val="654131"/>
    <a:srgbClr val="00793A"/>
    <a:srgbClr val="004A96"/>
    <a:srgbClr val="21A0D2"/>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9" autoAdjust="0"/>
    <p:restoredTop sz="95847" autoAdjust="0"/>
  </p:normalViewPr>
  <p:slideViewPr>
    <p:cSldViewPr snapToGrid="0" showGuides="1">
      <p:cViewPr varScale="1">
        <p:scale>
          <a:sx n="78" d="100"/>
          <a:sy n="78" d="100"/>
        </p:scale>
        <p:origin x="624" y="77"/>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p:scale>
          <a:sx n="66" d="100"/>
          <a:sy n="66" d="100"/>
        </p:scale>
        <p:origin x="5190" y="146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303" Type="http://schemas.openxmlformats.org/officeDocument/2006/relationships/slide" Target="slides/slide297.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324" Type="http://schemas.openxmlformats.org/officeDocument/2006/relationships/slide" Target="slides/slide318.xml"/><Relationship Id="rId345" Type="http://schemas.openxmlformats.org/officeDocument/2006/relationships/slide" Target="slides/slide339.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226" Type="http://schemas.openxmlformats.org/officeDocument/2006/relationships/slide" Target="slides/slide220.xml"/><Relationship Id="rId247" Type="http://schemas.openxmlformats.org/officeDocument/2006/relationships/slide" Target="slides/slide241.xml"/><Relationship Id="rId107" Type="http://schemas.openxmlformats.org/officeDocument/2006/relationships/slide" Target="slides/slide101.xml"/><Relationship Id="rId268" Type="http://schemas.openxmlformats.org/officeDocument/2006/relationships/slide" Target="slides/slide262.xml"/><Relationship Id="rId289" Type="http://schemas.openxmlformats.org/officeDocument/2006/relationships/slide" Target="slides/slide283.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314" Type="http://schemas.openxmlformats.org/officeDocument/2006/relationships/slide" Target="slides/slide308.xml"/><Relationship Id="rId335" Type="http://schemas.openxmlformats.org/officeDocument/2006/relationships/slide" Target="slides/slide329.xml"/><Relationship Id="rId356" Type="http://schemas.openxmlformats.org/officeDocument/2006/relationships/slide" Target="slides/slide350.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slide" Target="slides/slide210.xml"/><Relationship Id="rId237" Type="http://schemas.openxmlformats.org/officeDocument/2006/relationships/slide" Target="slides/slide231.xml"/><Relationship Id="rId258" Type="http://schemas.openxmlformats.org/officeDocument/2006/relationships/slide" Target="slides/slide252.xml"/><Relationship Id="rId279" Type="http://schemas.openxmlformats.org/officeDocument/2006/relationships/slide" Target="slides/slide273.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slide" Target="slides/slide298.xml"/><Relationship Id="rId325" Type="http://schemas.openxmlformats.org/officeDocument/2006/relationships/slide" Target="slides/slide319.xml"/><Relationship Id="rId346" Type="http://schemas.openxmlformats.org/officeDocument/2006/relationships/slide" Target="slides/slide340.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227" Type="http://schemas.openxmlformats.org/officeDocument/2006/relationships/slide" Target="slides/slide221.xml"/><Relationship Id="rId248" Type="http://schemas.openxmlformats.org/officeDocument/2006/relationships/slide" Target="slides/slide242.xml"/><Relationship Id="rId269" Type="http://schemas.openxmlformats.org/officeDocument/2006/relationships/slide" Target="slides/slide263.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280" Type="http://schemas.openxmlformats.org/officeDocument/2006/relationships/slide" Target="slides/slide274.xml"/><Relationship Id="rId315" Type="http://schemas.openxmlformats.org/officeDocument/2006/relationships/slide" Target="slides/slide309.xml"/><Relationship Id="rId336" Type="http://schemas.openxmlformats.org/officeDocument/2006/relationships/slide" Target="slides/slide330.xml"/><Relationship Id="rId357" Type="http://schemas.openxmlformats.org/officeDocument/2006/relationships/slide" Target="slides/slide351.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6" Type="http://schemas.openxmlformats.org/officeDocument/2006/relationships/slideMaster" Target="slideMasters/slideMaster3.xml"/><Relationship Id="rId238" Type="http://schemas.openxmlformats.org/officeDocument/2006/relationships/slide" Target="slides/slide232.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305" Type="http://schemas.openxmlformats.org/officeDocument/2006/relationships/slide" Target="slides/slide299.xml"/><Relationship Id="rId326" Type="http://schemas.openxmlformats.org/officeDocument/2006/relationships/slide" Target="slides/slide320.xml"/><Relationship Id="rId347" Type="http://schemas.openxmlformats.org/officeDocument/2006/relationships/slide" Target="slides/slide341.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16" Type="http://schemas.openxmlformats.org/officeDocument/2006/relationships/slide" Target="slides/slide310.xml"/><Relationship Id="rId337" Type="http://schemas.openxmlformats.org/officeDocument/2006/relationships/slide" Target="slides/slide331.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358" Type="http://schemas.openxmlformats.org/officeDocument/2006/relationships/notesMaster" Target="notesMasters/notesMaster1.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slide" Target="slides/slide300.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327" Type="http://schemas.openxmlformats.org/officeDocument/2006/relationships/slide" Target="slides/slide321.xml"/><Relationship Id="rId348" Type="http://schemas.openxmlformats.org/officeDocument/2006/relationships/slide" Target="slides/slide342.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317" Type="http://schemas.openxmlformats.org/officeDocument/2006/relationships/slide" Target="slides/slide311.xml"/><Relationship Id="rId338" Type="http://schemas.openxmlformats.org/officeDocument/2006/relationships/slide" Target="slides/slide332.xml"/><Relationship Id="rId359" Type="http://schemas.openxmlformats.org/officeDocument/2006/relationships/handoutMaster" Target="handoutMasters/handoutMaster1.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slide" Target="slides/slide301.xml"/><Relationship Id="rId328" Type="http://schemas.openxmlformats.org/officeDocument/2006/relationships/slide" Target="slides/slide322.xml"/><Relationship Id="rId349" Type="http://schemas.openxmlformats.org/officeDocument/2006/relationships/slide" Target="slides/slide343.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360" Type="http://schemas.openxmlformats.org/officeDocument/2006/relationships/tags" Target="tags/tag1.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262" Type="http://schemas.openxmlformats.org/officeDocument/2006/relationships/slide" Target="slides/slide256.xml"/><Relationship Id="rId283" Type="http://schemas.openxmlformats.org/officeDocument/2006/relationships/slide" Target="slides/slide277.xml"/><Relationship Id="rId313" Type="http://schemas.openxmlformats.org/officeDocument/2006/relationships/slide" Target="slides/slide307.xml"/><Relationship Id="rId318" Type="http://schemas.openxmlformats.org/officeDocument/2006/relationships/slide" Target="slides/slide312.xml"/><Relationship Id="rId339" Type="http://schemas.openxmlformats.org/officeDocument/2006/relationships/slide" Target="slides/slide333.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334" Type="http://schemas.openxmlformats.org/officeDocument/2006/relationships/slide" Target="slides/slide328.xml"/><Relationship Id="rId350" Type="http://schemas.openxmlformats.org/officeDocument/2006/relationships/slide" Target="slides/slide344.xml"/><Relationship Id="rId355" Type="http://schemas.openxmlformats.org/officeDocument/2006/relationships/slide" Target="slides/slide349.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slide" Target="slides/slide20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308" Type="http://schemas.openxmlformats.org/officeDocument/2006/relationships/slide" Target="slides/slide302.xml"/><Relationship Id="rId329" Type="http://schemas.openxmlformats.org/officeDocument/2006/relationships/slide" Target="slides/slide323.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340" Type="http://schemas.openxmlformats.org/officeDocument/2006/relationships/slide" Target="slides/slide334.xml"/><Relationship Id="rId361" Type="http://schemas.openxmlformats.org/officeDocument/2006/relationships/presProps" Target="presProps.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19" Type="http://schemas.openxmlformats.org/officeDocument/2006/relationships/slide" Target="slides/slide313.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330" Type="http://schemas.openxmlformats.org/officeDocument/2006/relationships/slide" Target="slides/slide324.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351" Type="http://schemas.openxmlformats.org/officeDocument/2006/relationships/slide" Target="slides/slide345.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309" Type="http://schemas.openxmlformats.org/officeDocument/2006/relationships/slide" Target="slides/slide303.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320" Type="http://schemas.openxmlformats.org/officeDocument/2006/relationships/slide" Target="slides/slide314.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341" Type="http://schemas.openxmlformats.org/officeDocument/2006/relationships/slide" Target="slides/slide335.xml"/><Relationship Id="rId362" Type="http://schemas.openxmlformats.org/officeDocument/2006/relationships/viewProps" Target="viewProps.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310" Type="http://schemas.openxmlformats.org/officeDocument/2006/relationships/slide" Target="slides/slide304.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331" Type="http://schemas.openxmlformats.org/officeDocument/2006/relationships/slide" Target="slides/slide325.xml"/><Relationship Id="rId352" Type="http://schemas.openxmlformats.org/officeDocument/2006/relationships/slide" Target="slides/slide346.xml"/><Relationship Id="rId1" Type="http://schemas.openxmlformats.org/officeDocument/2006/relationships/customXml" Target="../customXml/item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321" Type="http://schemas.openxmlformats.org/officeDocument/2006/relationships/slide" Target="slides/slide315.xml"/><Relationship Id="rId342" Type="http://schemas.openxmlformats.org/officeDocument/2006/relationships/slide" Target="slides/slide336.xml"/><Relationship Id="rId363" Type="http://schemas.openxmlformats.org/officeDocument/2006/relationships/theme" Target="theme/theme1.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311" Type="http://schemas.openxmlformats.org/officeDocument/2006/relationships/slide" Target="slides/slide305.xml"/><Relationship Id="rId332" Type="http://schemas.openxmlformats.org/officeDocument/2006/relationships/slide" Target="slides/slide326.xml"/><Relationship Id="rId353" Type="http://schemas.openxmlformats.org/officeDocument/2006/relationships/slide" Target="slides/slide347.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customXml" Target="../customXml/item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322" Type="http://schemas.openxmlformats.org/officeDocument/2006/relationships/slide" Target="slides/slide316.xml"/><Relationship Id="rId343" Type="http://schemas.openxmlformats.org/officeDocument/2006/relationships/slide" Target="slides/slide337.xml"/><Relationship Id="rId364"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312" Type="http://schemas.openxmlformats.org/officeDocument/2006/relationships/slide" Target="slides/slide306.xml"/><Relationship Id="rId333" Type="http://schemas.openxmlformats.org/officeDocument/2006/relationships/slide" Target="slides/slide327.xml"/><Relationship Id="rId354" Type="http://schemas.openxmlformats.org/officeDocument/2006/relationships/slide" Target="slides/slide348.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customXml" Target="../customXml/item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323" Type="http://schemas.openxmlformats.org/officeDocument/2006/relationships/slide" Target="slides/slide317.xml"/><Relationship Id="rId344" Type="http://schemas.openxmlformats.org/officeDocument/2006/relationships/slide" Target="slides/slide338.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a:t>How employees View Office Politics</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de-DE"/>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AC28-401C-A3AA-C439C48167E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AC28-401C-A3AA-C439C48167E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AC28-401C-A3AA-C439C48167E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AC28-401C-A3AA-C439C48167E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de-DE"/>
                </a:p>
              </c:txPr>
              <c:dLblPos val="outEnd"/>
              <c:showLegendKey val="0"/>
              <c:showVal val="0"/>
              <c:showCatName val="1"/>
              <c:showSerName val="0"/>
              <c:showPercent val="1"/>
              <c:showBubbleSize val="0"/>
              <c:extLst>
                <c:ext xmlns:c16="http://schemas.microsoft.com/office/drawing/2014/chart" uri="{C3380CC4-5D6E-409C-BE32-E72D297353CC}">
                  <c16:uniqueId val="{00000002-AC28-401C-A3AA-C439C48167E5}"/>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de-DE"/>
                </a:p>
              </c:txPr>
              <c:dLblPos val="outEnd"/>
              <c:showLegendKey val="0"/>
              <c:showVal val="0"/>
              <c:showCatName val="1"/>
              <c:showSerName val="0"/>
              <c:showPercent val="1"/>
              <c:showBubbleSize val="0"/>
              <c:extLst>
                <c:ext xmlns:c16="http://schemas.microsoft.com/office/drawing/2014/chart" uri="{C3380CC4-5D6E-409C-BE32-E72D297353CC}">
                  <c16:uniqueId val="{00000003-AC28-401C-A3AA-C439C48167E5}"/>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de-DE"/>
                </a:p>
              </c:txPr>
              <c:dLblPos val="outEnd"/>
              <c:showLegendKey val="0"/>
              <c:showVal val="0"/>
              <c:showCatName val="1"/>
              <c:showSerName val="0"/>
              <c:showPercent val="1"/>
              <c:showBubbleSize val="0"/>
              <c:extLst>
                <c:ext xmlns:c16="http://schemas.microsoft.com/office/drawing/2014/chart" uri="{C3380CC4-5D6E-409C-BE32-E72D297353CC}">
                  <c16:uniqueId val="{00000004-AC28-401C-A3AA-C439C48167E5}"/>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de-DE"/>
                </a:p>
              </c:txPr>
              <c:dLblPos val="outEnd"/>
              <c:showLegendKey val="0"/>
              <c:showVal val="0"/>
              <c:showCatName val="1"/>
              <c:showSerName val="0"/>
              <c:showPercent val="1"/>
              <c:showBubbleSize val="0"/>
              <c:extLst>
                <c:ext xmlns:c16="http://schemas.microsoft.com/office/drawing/2014/chart" uri="{C3380CC4-5D6E-409C-BE32-E72D297353CC}">
                  <c16:uniqueId val="{00000005-AC28-401C-A3AA-C439C48167E5}"/>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best to know what's going on, but not participate directly</c:v>
                </c:pt>
                <c:pt idx="1">
                  <c:v>best to stay out of politics completely</c:v>
                </c:pt>
                <c:pt idx="2">
                  <c:v>best to participate, so you can get ahead</c:v>
                </c:pt>
                <c:pt idx="3">
                  <c:v>No answer/don't know</c:v>
                </c:pt>
              </c:strCache>
            </c:strRef>
          </c:cat>
          <c:val>
            <c:numRef>
              <c:f>Sheet1!$B$2:$B$5</c:f>
              <c:numCache>
                <c:formatCode>0%</c:formatCode>
                <c:ptCount val="4"/>
                <c:pt idx="0">
                  <c:v>0.54</c:v>
                </c:pt>
                <c:pt idx="1">
                  <c:v>0.28999999999999998</c:v>
                </c:pt>
                <c:pt idx="2">
                  <c:v>0.16</c:v>
                </c:pt>
                <c:pt idx="3">
                  <c:v>0.01</c:v>
                </c:pt>
              </c:numCache>
            </c:numRef>
          </c:val>
          <c:extLst>
            <c:ext xmlns:c16="http://schemas.microsoft.com/office/drawing/2014/chart" uri="{C3380CC4-5D6E-409C-BE32-E72D297353CC}">
              <c16:uniqueId val="{00000000-AC28-401C-A3AA-C439C48167E5}"/>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B4C998-E025-4E99-AEEF-E5999399C305}" type="doc">
      <dgm:prSet loTypeId="urn:microsoft.com/office/officeart/2005/8/layout/StepDownProcess" loCatId="process" qsTypeId="urn:microsoft.com/office/officeart/2005/8/quickstyle/simple1" qsCatId="simple" csTypeId="urn:microsoft.com/office/officeart/2005/8/colors/accent2_1" csCatId="accent2" phldr="1"/>
      <dgm:spPr/>
      <dgm:t>
        <a:bodyPr/>
        <a:lstStyle/>
        <a:p>
          <a:endParaRPr lang="de-DE"/>
        </a:p>
      </dgm:t>
    </dgm:pt>
    <dgm:pt modelId="{E34263F7-676B-4008-AA61-4DD157F5FEB3}">
      <dgm:prSet phldrT="[Text]" custT="1"/>
      <dgm:spPr/>
      <dgm:t>
        <a:bodyPr/>
        <a:lstStyle/>
        <a:p>
          <a:r>
            <a:rPr lang="de-DE" sz="1600"/>
            <a:t>Requirements</a:t>
          </a:r>
        </a:p>
      </dgm:t>
    </dgm:pt>
    <dgm:pt modelId="{F51FD9F6-FBE7-4BA5-8A3C-57E036D4D101}" type="parTrans" cxnId="{81FE6145-DCC5-4B20-A35A-95F32427BBCD}">
      <dgm:prSet/>
      <dgm:spPr/>
      <dgm:t>
        <a:bodyPr/>
        <a:lstStyle/>
        <a:p>
          <a:endParaRPr lang="de-DE"/>
        </a:p>
      </dgm:t>
    </dgm:pt>
    <dgm:pt modelId="{C51FC52E-693F-4DF9-B813-70F1BFBF720A}" type="sibTrans" cxnId="{81FE6145-DCC5-4B20-A35A-95F32427BBCD}">
      <dgm:prSet/>
      <dgm:spPr/>
      <dgm:t>
        <a:bodyPr/>
        <a:lstStyle/>
        <a:p>
          <a:endParaRPr lang="de-DE"/>
        </a:p>
      </dgm:t>
    </dgm:pt>
    <dgm:pt modelId="{F586B1BA-2A05-43EB-BFAD-A54A3FD5D53B}">
      <dgm:prSet phldrT="[Text]" custT="1"/>
      <dgm:spPr/>
      <dgm:t>
        <a:bodyPr/>
        <a:lstStyle/>
        <a:p>
          <a:r>
            <a:rPr lang="de-DE" sz="1600"/>
            <a:t>Design</a:t>
          </a:r>
        </a:p>
      </dgm:t>
    </dgm:pt>
    <dgm:pt modelId="{2EDAF18A-A46E-41E6-9C15-D402864A5DD1}" type="parTrans" cxnId="{062C310A-EA34-448E-AF63-B37A22FDFE7C}">
      <dgm:prSet/>
      <dgm:spPr/>
      <dgm:t>
        <a:bodyPr/>
        <a:lstStyle/>
        <a:p>
          <a:endParaRPr lang="de-DE"/>
        </a:p>
      </dgm:t>
    </dgm:pt>
    <dgm:pt modelId="{95F33263-C620-4239-A5D5-9E9B2BA9E133}" type="sibTrans" cxnId="{062C310A-EA34-448E-AF63-B37A22FDFE7C}">
      <dgm:prSet/>
      <dgm:spPr/>
      <dgm:t>
        <a:bodyPr/>
        <a:lstStyle/>
        <a:p>
          <a:endParaRPr lang="de-DE"/>
        </a:p>
      </dgm:t>
    </dgm:pt>
    <dgm:pt modelId="{0D99DDC9-982E-4F29-AE6C-E377376CFBCC}">
      <dgm:prSet phldrT="[Text]" custT="1"/>
      <dgm:spPr/>
      <dgm:t>
        <a:bodyPr/>
        <a:lstStyle/>
        <a:p>
          <a:r>
            <a:rPr lang="de-DE" sz="1600"/>
            <a:t>Implementation</a:t>
          </a:r>
        </a:p>
      </dgm:t>
    </dgm:pt>
    <dgm:pt modelId="{0485CDE2-6785-4162-91D1-22B4F472C7C3}" type="parTrans" cxnId="{E7936253-120D-4050-B62C-DA4F84310E98}">
      <dgm:prSet/>
      <dgm:spPr/>
      <dgm:t>
        <a:bodyPr/>
        <a:lstStyle/>
        <a:p>
          <a:endParaRPr lang="de-DE"/>
        </a:p>
      </dgm:t>
    </dgm:pt>
    <dgm:pt modelId="{EDB2FCC2-1283-4642-8956-AB080EE9DF72}" type="sibTrans" cxnId="{E7936253-120D-4050-B62C-DA4F84310E98}">
      <dgm:prSet/>
      <dgm:spPr/>
      <dgm:t>
        <a:bodyPr/>
        <a:lstStyle/>
        <a:p>
          <a:endParaRPr lang="de-DE"/>
        </a:p>
      </dgm:t>
    </dgm:pt>
    <dgm:pt modelId="{60D86BE9-36E4-4C3E-ABBB-606A74AF4B3E}">
      <dgm:prSet phldrT="[Text]" custT="1"/>
      <dgm:spPr/>
      <dgm:t>
        <a:bodyPr/>
        <a:lstStyle/>
        <a:p>
          <a:r>
            <a:rPr lang="de-DE" sz="1600"/>
            <a:t>Verification</a:t>
          </a:r>
        </a:p>
      </dgm:t>
    </dgm:pt>
    <dgm:pt modelId="{A1CEFA80-8A33-4A04-839F-4714C2762BA0}" type="parTrans" cxnId="{5B92D5CF-415F-40CD-B31D-1FDB4BD2F250}">
      <dgm:prSet/>
      <dgm:spPr/>
      <dgm:t>
        <a:bodyPr/>
        <a:lstStyle/>
        <a:p>
          <a:endParaRPr lang="de-DE"/>
        </a:p>
      </dgm:t>
    </dgm:pt>
    <dgm:pt modelId="{44E33548-2CC3-48E1-98DB-99B27240FD08}" type="sibTrans" cxnId="{5B92D5CF-415F-40CD-B31D-1FDB4BD2F250}">
      <dgm:prSet/>
      <dgm:spPr/>
      <dgm:t>
        <a:bodyPr/>
        <a:lstStyle/>
        <a:p>
          <a:endParaRPr lang="de-DE"/>
        </a:p>
      </dgm:t>
    </dgm:pt>
    <dgm:pt modelId="{5917F30E-26BB-477A-AC58-6915222D67D3}">
      <dgm:prSet phldrT="[Text]" custT="1"/>
      <dgm:spPr/>
      <dgm:t>
        <a:bodyPr/>
        <a:lstStyle/>
        <a:p>
          <a:r>
            <a:rPr lang="de-DE" sz="1600"/>
            <a:t>Maintenance</a:t>
          </a:r>
        </a:p>
      </dgm:t>
    </dgm:pt>
    <dgm:pt modelId="{5DAABD57-3101-4A5F-8A8B-2AA90C6DEA7B}" type="parTrans" cxnId="{6F850F82-E56E-476D-833A-4643F0007FBF}">
      <dgm:prSet/>
      <dgm:spPr/>
      <dgm:t>
        <a:bodyPr/>
        <a:lstStyle/>
        <a:p>
          <a:endParaRPr lang="de-DE"/>
        </a:p>
      </dgm:t>
    </dgm:pt>
    <dgm:pt modelId="{132FDFA6-D0FA-48B5-865D-35DBDB6381CD}" type="sibTrans" cxnId="{6F850F82-E56E-476D-833A-4643F0007FBF}">
      <dgm:prSet/>
      <dgm:spPr/>
      <dgm:t>
        <a:bodyPr/>
        <a:lstStyle/>
        <a:p>
          <a:endParaRPr lang="de-DE"/>
        </a:p>
      </dgm:t>
    </dgm:pt>
    <dgm:pt modelId="{D37D47DD-3D40-418B-A8FB-06FD78771672}">
      <dgm:prSet phldrT="[Text]" custT="1"/>
      <dgm:spPr/>
      <dgm:t>
        <a:bodyPr/>
        <a:lstStyle/>
        <a:p>
          <a:r>
            <a:rPr lang="de-DE" sz="1500"/>
            <a:t>Anforderungen</a:t>
          </a:r>
          <a:r>
            <a:rPr lang="de-DE" sz="1600"/>
            <a:t> werden von Stakeholdern aufgenommen und analysiert</a:t>
          </a:r>
        </a:p>
      </dgm:t>
    </dgm:pt>
    <dgm:pt modelId="{68EAF63C-3654-4FCA-9800-65858EDA5FB7}" type="parTrans" cxnId="{02912419-484B-42FE-ABED-C2EA33DB63F5}">
      <dgm:prSet/>
      <dgm:spPr/>
      <dgm:t>
        <a:bodyPr/>
        <a:lstStyle/>
        <a:p>
          <a:endParaRPr lang="de-DE"/>
        </a:p>
      </dgm:t>
    </dgm:pt>
    <dgm:pt modelId="{FE80DB3D-4911-4A8B-A055-C1C7B3B44028}" type="sibTrans" cxnId="{02912419-484B-42FE-ABED-C2EA33DB63F5}">
      <dgm:prSet/>
      <dgm:spPr/>
      <dgm:t>
        <a:bodyPr/>
        <a:lstStyle/>
        <a:p>
          <a:endParaRPr lang="de-DE"/>
        </a:p>
      </dgm:t>
    </dgm:pt>
    <dgm:pt modelId="{AA83CB60-CDA7-4486-B1DA-DB4FD095CA61}">
      <dgm:prSet phldrT="[Text]"/>
      <dgm:spPr/>
      <dgm:t>
        <a:bodyPr/>
        <a:lstStyle/>
        <a:p>
          <a:r>
            <a:rPr lang="de-DE"/>
            <a:t>Technische Spezifikationen werden erstellt</a:t>
          </a:r>
        </a:p>
      </dgm:t>
    </dgm:pt>
    <dgm:pt modelId="{D232BD4C-8300-4843-AEF7-AE7BB77029B6}" type="parTrans" cxnId="{41835DB7-B53C-457C-921C-BEE656817102}">
      <dgm:prSet/>
      <dgm:spPr/>
      <dgm:t>
        <a:bodyPr/>
        <a:lstStyle/>
        <a:p>
          <a:endParaRPr lang="de-DE"/>
        </a:p>
      </dgm:t>
    </dgm:pt>
    <dgm:pt modelId="{D76103E6-7545-4917-9BB2-72F8242CB5DA}" type="sibTrans" cxnId="{41835DB7-B53C-457C-921C-BEE656817102}">
      <dgm:prSet/>
      <dgm:spPr/>
      <dgm:t>
        <a:bodyPr/>
        <a:lstStyle/>
        <a:p>
          <a:endParaRPr lang="de-DE"/>
        </a:p>
      </dgm:t>
    </dgm:pt>
    <dgm:pt modelId="{ABFEDC0D-FC29-4D58-B809-C5A26AD77442}">
      <dgm:prSet phldrT="[Text]" custT="1"/>
      <dgm:spPr/>
      <dgm:t>
        <a:bodyPr/>
        <a:lstStyle/>
        <a:p>
          <a:r>
            <a:rPr lang="de-DE" sz="1600"/>
            <a:t>Die eigentliche Kodierung</a:t>
          </a:r>
        </a:p>
      </dgm:t>
    </dgm:pt>
    <dgm:pt modelId="{513773CB-2B78-4FC7-9A56-86DE832C06BC}" type="parTrans" cxnId="{62632792-823D-48A1-9DAC-9882744B07AC}">
      <dgm:prSet/>
      <dgm:spPr/>
      <dgm:t>
        <a:bodyPr/>
        <a:lstStyle/>
        <a:p>
          <a:endParaRPr lang="de-DE"/>
        </a:p>
      </dgm:t>
    </dgm:pt>
    <dgm:pt modelId="{C32AB703-79D2-4F74-877B-95B655A36D88}" type="sibTrans" cxnId="{62632792-823D-48A1-9DAC-9882744B07AC}">
      <dgm:prSet/>
      <dgm:spPr/>
      <dgm:t>
        <a:bodyPr/>
        <a:lstStyle/>
        <a:p>
          <a:endParaRPr lang="de-DE"/>
        </a:p>
      </dgm:t>
    </dgm:pt>
    <dgm:pt modelId="{1F73A687-5CEE-4125-80B8-16553F2B8590}">
      <dgm:prSet phldrT="[Text]" custT="1"/>
      <dgm:spPr/>
      <dgm:t>
        <a:bodyPr/>
        <a:lstStyle/>
        <a:p>
          <a:r>
            <a:rPr lang="de-DE" sz="1600"/>
            <a:t>Testphase</a:t>
          </a:r>
        </a:p>
      </dgm:t>
    </dgm:pt>
    <dgm:pt modelId="{2B5B2207-3677-4821-83B3-71CF98C6F6FA}" type="parTrans" cxnId="{58325BFB-6A36-4D98-8607-A1016E814A6B}">
      <dgm:prSet/>
      <dgm:spPr/>
      <dgm:t>
        <a:bodyPr/>
        <a:lstStyle/>
        <a:p>
          <a:endParaRPr lang="de-DE"/>
        </a:p>
      </dgm:t>
    </dgm:pt>
    <dgm:pt modelId="{F9B2C18C-0097-4FAD-A23B-4E0BE2F84E70}" type="sibTrans" cxnId="{58325BFB-6A36-4D98-8607-A1016E814A6B}">
      <dgm:prSet/>
      <dgm:spPr/>
      <dgm:t>
        <a:bodyPr/>
        <a:lstStyle/>
        <a:p>
          <a:endParaRPr lang="de-DE"/>
        </a:p>
      </dgm:t>
    </dgm:pt>
    <dgm:pt modelId="{B06CC6EB-0DBB-4F76-883B-687B5F59DF90}">
      <dgm:prSet phldrT="[Text]" custT="1"/>
      <dgm:spPr/>
      <dgm:t>
        <a:bodyPr/>
        <a:lstStyle/>
        <a:p>
          <a:r>
            <a:rPr lang="de-DE" sz="1600"/>
            <a:t>Betrieb, Fehlerbehebungen</a:t>
          </a:r>
        </a:p>
      </dgm:t>
    </dgm:pt>
    <dgm:pt modelId="{5AB75A2D-6369-44FA-ADF2-27C6B1726415}" type="parTrans" cxnId="{4F580E4D-D94F-48DB-9C73-9E16902D1695}">
      <dgm:prSet/>
      <dgm:spPr/>
      <dgm:t>
        <a:bodyPr/>
        <a:lstStyle/>
        <a:p>
          <a:endParaRPr lang="de-DE"/>
        </a:p>
      </dgm:t>
    </dgm:pt>
    <dgm:pt modelId="{2EB0DA2F-00A0-4817-B8F9-B8C93F095B55}" type="sibTrans" cxnId="{4F580E4D-D94F-48DB-9C73-9E16902D1695}">
      <dgm:prSet/>
      <dgm:spPr/>
      <dgm:t>
        <a:bodyPr/>
        <a:lstStyle/>
        <a:p>
          <a:endParaRPr lang="de-DE"/>
        </a:p>
      </dgm:t>
    </dgm:pt>
    <dgm:pt modelId="{9D3B022A-61FB-49E1-BA94-ABEABA8CB279}" type="pres">
      <dgm:prSet presAssocID="{64B4C998-E025-4E99-AEEF-E5999399C305}" presName="rootnode" presStyleCnt="0">
        <dgm:presLayoutVars>
          <dgm:chMax/>
          <dgm:chPref/>
          <dgm:dir/>
          <dgm:animLvl val="lvl"/>
        </dgm:presLayoutVars>
      </dgm:prSet>
      <dgm:spPr/>
    </dgm:pt>
    <dgm:pt modelId="{FBBE85C8-6A24-463F-9CD7-75DBCF87FC24}" type="pres">
      <dgm:prSet presAssocID="{E34263F7-676B-4008-AA61-4DD157F5FEB3}" presName="composite" presStyleCnt="0"/>
      <dgm:spPr/>
    </dgm:pt>
    <dgm:pt modelId="{01D87CEA-52CD-4050-BE42-EAB92B8CFA43}" type="pres">
      <dgm:prSet presAssocID="{E34263F7-676B-4008-AA61-4DD157F5FEB3}" presName="bentUpArrow1" presStyleLbl="alignImgPlace1" presStyleIdx="0" presStyleCnt="4" custLinFactNeighborX="60875" custLinFactNeighborY="-3300"/>
      <dgm:spPr/>
    </dgm:pt>
    <dgm:pt modelId="{EF07FAF4-2442-4C61-AE0D-F72050DC54A1}" type="pres">
      <dgm:prSet presAssocID="{E34263F7-676B-4008-AA61-4DD157F5FEB3}" presName="ParentText" presStyleLbl="node1" presStyleIdx="0" presStyleCnt="5" custScaleX="169301" custLinFactNeighborX="-5881" custLinFactNeighborY="-2801">
        <dgm:presLayoutVars>
          <dgm:chMax val="1"/>
          <dgm:chPref val="1"/>
          <dgm:bulletEnabled val="1"/>
        </dgm:presLayoutVars>
      </dgm:prSet>
      <dgm:spPr/>
    </dgm:pt>
    <dgm:pt modelId="{2027BB88-B3F4-4318-9675-9599A02B6FDB}" type="pres">
      <dgm:prSet presAssocID="{E34263F7-676B-4008-AA61-4DD157F5FEB3}" presName="ChildText" presStyleLbl="revTx" presStyleIdx="0" presStyleCnt="5" custScaleX="602484" custLinFactX="131544" custLinFactNeighborX="200000" custLinFactNeighborY="0">
        <dgm:presLayoutVars>
          <dgm:chMax val="0"/>
          <dgm:chPref val="0"/>
          <dgm:bulletEnabled val="1"/>
        </dgm:presLayoutVars>
      </dgm:prSet>
      <dgm:spPr/>
    </dgm:pt>
    <dgm:pt modelId="{EF325E3C-6E76-4A5B-ACBC-DBDFE81AF1B8}" type="pres">
      <dgm:prSet presAssocID="{C51FC52E-693F-4DF9-B813-70F1BFBF720A}" presName="sibTrans" presStyleCnt="0"/>
      <dgm:spPr/>
    </dgm:pt>
    <dgm:pt modelId="{A9DBC264-F2B2-422F-8F69-15FF64316062}" type="pres">
      <dgm:prSet presAssocID="{F586B1BA-2A05-43EB-BFAD-A54A3FD5D53B}" presName="composite" presStyleCnt="0"/>
      <dgm:spPr/>
    </dgm:pt>
    <dgm:pt modelId="{23F4DEC7-D8B7-4DAE-83A5-537511E8B638}" type="pres">
      <dgm:prSet presAssocID="{F586B1BA-2A05-43EB-BFAD-A54A3FD5D53B}" presName="bentUpArrow1" presStyleLbl="alignImgPlace1" presStyleIdx="1" presStyleCnt="4"/>
      <dgm:spPr/>
    </dgm:pt>
    <dgm:pt modelId="{1D2ABB82-DBCB-4C5A-AADA-EB0C2F861902}" type="pres">
      <dgm:prSet presAssocID="{F586B1BA-2A05-43EB-BFAD-A54A3FD5D53B}" presName="ParentText" presStyleLbl="node1" presStyleIdx="1" presStyleCnt="5">
        <dgm:presLayoutVars>
          <dgm:chMax val="1"/>
          <dgm:chPref val="1"/>
          <dgm:bulletEnabled val="1"/>
        </dgm:presLayoutVars>
      </dgm:prSet>
      <dgm:spPr/>
    </dgm:pt>
    <dgm:pt modelId="{1B17F527-3C8B-4002-B914-45A35A633F32}" type="pres">
      <dgm:prSet presAssocID="{F586B1BA-2A05-43EB-BFAD-A54A3FD5D53B}" presName="ChildText" presStyleLbl="revTx" presStyleIdx="1" presStyleCnt="5" custScaleX="381021" custLinFactX="67323" custLinFactNeighborX="100000" custLinFactNeighborY="2885">
        <dgm:presLayoutVars>
          <dgm:chMax val="0"/>
          <dgm:chPref val="0"/>
          <dgm:bulletEnabled val="1"/>
        </dgm:presLayoutVars>
      </dgm:prSet>
      <dgm:spPr/>
    </dgm:pt>
    <dgm:pt modelId="{E464B640-E027-4903-B59D-EDD51CA5D5CB}" type="pres">
      <dgm:prSet presAssocID="{95F33263-C620-4239-A5D5-9E9B2BA9E133}" presName="sibTrans" presStyleCnt="0"/>
      <dgm:spPr/>
    </dgm:pt>
    <dgm:pt modelId="{12510744-1A19-46BE-8B81-E3BF5DE6AF6E}" type="pres">
      <dgm:prSet presAssocID="{0D99DDC9-982E-4F29-AE6C-E377376CFBCC}" presName="composite" presStyleCnt="0"/>
      <dgm:spPr/>
    </dgm:pt>
    <dgm:pt modelId="{5C455CD5-7895-43DE-92DD-86D0871CCD7C}" type="pres">
      <dgm:prSet presAssocID="{0D99DDC9-982E-4F29-AE6C-E377376CFBCC}" presName="bentUpArrow1" presStyleLbl="alignImgPlace1" presStyleIdx="2" presStyleCnt="4" custLinFactX="-36245" custLinFactNeighborX="-100000" custLinFactNeighborY="1650"/>
      <dgm:spPr/>
    </dgm:pt>
    <dgm:pt modelId="{9EF36D5F-D286-488D-8AE0-C83B6F407823}" type="pres">
      <dgm:prSet presAssocID="{0D99DDC9-982E-4F29-AE6C-E377376CFBCC}" presName="ParentText" presStyleLbl="node1" presStyleIdx="2" presStyleCnt="5" custScaleX="206065" custLinFactX="-17626" custLinFactNeighborX="-100000" custLinFactNeighborY="-2668">
        <dgm:presLayoutVars>
          <dgm:chMax val="1"/>
          <dgm:chPref val="1"/>
          <dgm:bulletEnabled val="1"/>
        </dgm:presLayoutVars>
      </dgm:prSet>
      <dgm:spPr/>
    </dgm:pt>
    <dgm:pt modelId="{1FFB7D3C-08A8-45E4-9EF3-6063A6F5BC2D}" type="pres">
      <dgm:prSet presAssocID="{0D99DDC9-982E-4F29-AE6C-E377376CFBCC}" presName="ChildText" presStyleLbl="revTx" presStyleIdx="2" presStyleCnt="5" custScaleX="372831" custLinFactNeighborX="92994" custLinFactNeighborY="-1733">
        <dgm:presLayoutVars>
          <dgm:chMax val="0"/>
          <dgm:chPref val="0"/>
          <dgm:bulletEnabled val="1"/>
        </dgm:presLayoutVars>
      </dgm:prSet>
      <dgm:spPr/>
    </dgm:pt>
    <dgm:pt modelId="{DCD419B6-4E01-418D-AE3B-1D696796562F}" type="pres">
      <dgm:prSet presAssocID="{EDB2FCC2-1283-4642-8956-AB080EE9DF72}" presName="sibTrans" presStyleCnt="0"/>
      <dgm:spPr/>
    </dgm:pt>
    <dgm:pt modelId="{F0D0E8ED-F9FD-482F-9171-A443D01B82F3}" type="pres">
      <dgm:prSet presAssocID="{60D86BE9-36E4-4C3E-ABBB-606A74AF4B3E}" presName="composite" presStyleCnt="0"/>
      <dgm:spPr/>
    </dgm:pt>
    <dgm:pt modelId="{3158732B-A1BF-4BCA-8213-88C2D8C85DED}" type="pres">
      <dgm:prSet presAssocID="{60D86BE9-36E4-4C3E-ABBB-606A74AF4B3E}" presName="bentUpArrow1" presStyleLbl="alignImgPlace1" presStyleIdx="3" presStyleCnt="4" custLinFactX="-37694" custLinFactNeighborX="-100000" custLinFactNeighborY="4950"/>
      <dgm:spPr/>
    </dgm:pt>
    <dgm:pt modelId="{8E7691FB-6A49-4FB9-803A-154AE090D0A8}" type="pres">
      <dgm:prSet presAssocID="{60D86BE9-36E4-4C3E-ABBB-606A74AF4B3E}" presName="ParentText" presStyleLbl="node1" presStyleIdx="3" presStyleCnt="5" custScaleX="138579" custLinFactX="-60408" custLinFactNeighborX="-100000">
        <dgm:presLayoutVars>
          <dgm:chMax val="1"/>
          <dgm:chPref val="1"/>
          <dgm:bulletEnabled val="1"/>
        </dgm:presLayoutVars>
      </dgm:prSet>
      <dgm:spPr/>
    </dgm:pt>
    <dgm:pt modelId="{62DC5371-F6F1-4E59-9ED9-FBFA79598A45}" type="pres">
      <dgm:prSet presAssocID="{60D86BE9-36E4-4C3E-ABBB-606A74AF4B3E}" presName="ChildText" presStyleLbl="revTx" presStyleIdx="3" presStyleCnt="5" custScaleX="232256" custLinFactNeighborX="-97037" custLinFactNeighborY="-5198">
        <dgm:presLayoutVars>
          <dgm:chMax val="0"/>
          <dgm:chPref val="0"/>
          <dgm:bulletEnabled val="1"/>
        </dgm:presLayoutVars>
      </dgm:prSet>
      <dgm:spPr/>
    </dgm:pt>
    <dgm:pt modelId="{DF2647A8-3DA5-40A4-9FDA-F9991AAC3C66}" type="pres">
      <dgm:prSet presAssocID="{44E33548-2CC3-48E1-98DB-99B27240FD08}" presName="sibTrans" presStyleCnt="0"/>
      <dgm:spPr/>
    </dgm:pt>
    <dgm:pt modelId="{B7A6E9B8-8CDA-465C-9B9C-0DD4056A9862}" type="pres">
      <dgm:prSet presAssocID="{5917F30E-26BB-477A-AC58-6915222D67D3}" presName="composite" presStyleCnt="0"/>
      <dgm:spPr/>
    </dgm:pt>
    <dgm:pt modelId="{2EF384F0-5F89-476E-8F7E-D5B26B5D35CF}" type="pres">
      <dgm:prSet presAssocID="{5917F30E-26BB-477A-AC58-6915222D67D3}" presName="ParentText" presStyleLbl="node1" presStyleIdx="4" presStyleCnt="5" custScaleX="202442" custLinFactX="-98004" custLinFactNeighborX="-100000" custLinFactNeighborY="5601">
        <dgm:presLayoutVars>
          <dgm:chMax val="1"/>
          <dgm:chPref val="1"/>
          <dgm:bulletEnabled val="1"/>
        </dgm:presLayoutVars>
      </dgm:prSet>
      <dgm:spPr/>
    </dgm:pt>
    <dgm:pt modelId="{BEF52027-5503-4A02-AFCA-E44F816EC56B}" type="pres">
      <dgm:prSet presAssocID="{5917F30E-26BB-477A-AC58-6915222D67D3}" presName="FinalChildText" presStyleLbl="revTx" presStyleIdx="4" presStyleCnt="5" custScaleX="312635" custLinFactNeighborX="-66039">
        <dgm:presLayoutVars>
          <dgm:chMax val="0"/>
          <dgm:chPref val="0"/>
          <dgm:bulletEnabled val="1"/>
        </dgm:presLayoutVars>
      </dgm:prSet>
      <dgm:spPr/>
    </dgm:pt>
  </dgm:ptLst>
  <dgm:cxnLst>
    <dgm:cxn modelId="{AA2F7F00-7A64-4934-879E-7B83B1E912F5}" type="presOf" srcId="{60D86BE9-36E4-4C3E-ABBB-606A74AF4B3E}" destId="{8E7691FB-6A49-4FB9-803A-154AE090D0A8}" srcOrd="0" destOrd="0" presId="urn:microsoft.com/office/officeart/2005/8/layout/StepDownProcess"/>
    <dgm:cxn modelId="{062C310A-EA34-448E-AF63-B37A22FDFE7C}" srcId="{64B4C998-E025-4E99-AEEF-E5999399C305}" destId="{F586B1BA-2A05-43EB-BFAD-A54A3FD5D53B}" srcOrd="1" destOrd="0" parTransId="{2EDAF18A-A46E-41E6-9C15-D402864A5DD1}" sibTransId="{95F33263-C620-4239-A5D5-9E9B2BA9E133}"/>
    <dgm:cxn modelId="{C1855E0B-3D92-4587-8072-1BB7123AADAF}" type="presOf" srcId="{AA83CB60-CDA7-4486-B1DA-DB4FD095CA61}" destId="{1B17F527-3C8B-4002-B914-45A35A633F32}" srcOrd="0" destOrd="0" presId="urn:microsoft.com/office/officeart/2005/8/layout/StepDownProcess"/>
    <dgm:cxn modelId="{02912419-484B-42FE-ABED-C2EA33DB63F5}" srcId="{E34263F7-676B-4008-AA61-4DD157F5FEB3}" destId="{D37D47DD-3D40-418B-A8FB-06FD78771672}" srcOrd="0" destOrd="0" parTransId="{68EAF63C-3654-4FCA-9800-65858EDA5FB7}" sibTransId="{FE80DB3D-4911-4A8B-A055-C1C7B3B44028}"/>
    <dgm:cxn modelId="{67E0411B-C618-4457-B113-B167B04CF4EE}" type="presOf" srcId="{1F73A687-5CEE-4125-80B8-16553F2B8590}" destId="{62DC5371-F6F1-4E59-9ED9-FBFA79598A45}" srcOrd="0" destOrd="0" presId="urn:microsoft.com/office/officeart/2005/8/layout/StepDownProcess"/>
    <dgm:cxn modelId="{EA054823-79E2-49FF-9401-FE8C0BB37656}" type="presOf" srcId="{ABFEDC0D-FC29-4D58-B809-C5A26AD77442}" destId="{1FFB7D3C-08A8-45E4-9EF3-6063A6F5BC2D}" srcOrd="0" destOrd="0" presId="urn:microsoft.com/office/officeart/2005/8/layout/StepDownProcess"/>
    <dgm:cxn modelId="{67FE4F24-D0A4-4822-BE2B-4E6624D32452}" type="presOf" srcId="{B06CC6EB-0DBB-4F76-883B-687B5F59DF90}" destId="{BEF52027-5503-4A02-AFCA-E44F816EC56B}" srcOrd="0" destOrd="0" presId="urn:microsoft.com/office/officeart/2005/8/layout/StepDownProcess"/>
    <dgm:cxn modelId="{C730B138-0DE6-40AB-9AB8-BCC2DDB728AB}" type="presOf" srcId="{5917F30E-26BB-477A-AC58-6915222D67D3}" destId="{2EF384F0-5F89-476E-8F7E-D5B26B5D35CF}" srcOrd="0" destOrd="0" presId="urn:microsoft.com/office/officeart/2005/8/layout/StepDownProcess"/>
    <dgm:cxn modelId="{81FE6145-DCC5-4B20-A35A-95F32427BBCD}" srcId="{64B4C998-E025-4E99-AEEF-E5999399C305}" destId="{E34263F7-676B-4008-AA61-4DD157F5FEB3}" srcOrd="0" destOrd="0" parTransId="{F51FD9F6-FBE7-4BA5-8A3C-57E036D4D101}" sibTransId="{C51FC52E-693F-4DF9-B813-70F1BFBF720A}"/>
    <dgm:cxn modelId="{388E684B-0BA0-494A-B77D-EBAB7AD6CBCB}" type="presOf" srcId="{0D99DDC9-982E-4F29-AE6C-E377376CFBCC}" destId="{9EF36D5F-D286-488D-8AE0-C83B6F407823}" srcOrd="0" destOrd="0" presId="urn:microsoft.com/office/officeart/2005/8/layout/StepDownProcess"/>
    <dgm:cxn modelId="{4F580E4D-D94F-48DB-9C73-9E16902D1695}" srcId="{5917F30E-26BB-477A-AC58-6915222D67D3}" destId="{B06CC6EB-0DBB-4F76-883B-687B5F59DF90}" srcOrd="0" destOrd="0" parTransId="{5AB75A2D-6369-44FA-ADF2-27C6B1726415}" sibTransId="{2EB0DA2F-00A0-4817-B8F9-B8C93F095B55}"/>
    <dgm:cxn modelId="{869FAB6F-BFB5-431D-A7C8-B379E144CCA8}" type="presOf" srcId="{64B4C998-E025-4E99-AEEF-E5999399C305}" destId="{9D3B022A-61FB-49E1-BA94-ABEABA8CB279}" srcOrd="0" destOrd="0" presId="urn:microsoft.com/office/officeart/2005/8/layout/StepDownProcess"/>
    <dgm:cxn modelId="{C07E7052-0524-464A-9582-D1681C316677}" type="presOf" srcId="{F586B1BA-2A05-43EB-BFAD-A54A3FD5D53B}" destId="{1D2ABB82-DBCB-4C5A-AADA-EB0C2F861902}" srcOrd="0" destOrd="0" presId="urn:microsoft.com/office/officeart/2005/8/layout/StepDownProcess"/>
    <dgm:cxn modelId="{E7936253-120D-4050-B62C-DA4F84310E98}" srcId="{64B4C998-E025-4E99-AEEF-E5999399C305}" destId="{0D99DDC9-982E-4F29-AE6C-E377376CFBCC}" srcOrd="2" destOrd="0" parTransId="{0485CDE2-6785-4162-91D1-22B4F472C7C3}" sibTransId="{EDB2FCC2-1283-4642-8956-AB080EE9DF72}"/>
    <dgm:cxn modelId="{6F850F82-E56E-476D-833A-4643F0007FBF}" srcId="{64B4C998-E025-4E99-AEEF-E5999399C305}" destId="{5917F30E-26BB-477A-AC58-6915222D67D3}" srcOrd="4" destOrd="0" parTransId="{5DAABD57-3101-4A5F-8A8B-2AA90C6DEA7B}" sibTransId="{132FDFA6-D0FA-48B5-865D-35DBDB6381CD}"/>
    <dgm:cxn modelId="{62632792-823D-48A1-9DAC-9882744B07AC}" srcId="{0D99DDC9-982E-4F29-AE6C-E377376CFBCC}" destId="{ABFEDC0D-FC29-4D58-B809-C5A26AD77442}" srcOrd="0" destOrd="0" parTransId="{513773CB-2B78-4FC7-9A56-86DE832C06BC}" sibTransId="{C32AB703-79D2-4F74-877B-95B655A36D88}"/>
    <dgm:cxn modelId="{41835DB7-B53C-457C-921C-BEE656817102}" srcId="{F586B1BA-2A05-43EB-BFAD-A54A3FD5D53B}" destId="{AA83CB60-CDA7-4486-B1DA-DB4FD095CA61}" srcOrd="0" destOrd="0" parTransId="{D232BD4C-8300-4843-AEF7-AE7BB77029B6}" sibTransId="{D76103E6-7545-4917-9BB2-72F8242CB5DA}"/>
    <dgm:cxn modelId="{5B92D5CF-415F-40CD-B31D-1FDB4BD2F250}" srcId="{64B4C998-E025-4E99-AEEF-E5999399C305}" destId="{60D86BE9-36E4-4C3E-ABBB-606A74AF4B3E}" srcOrd="3" destOrd="0" parTransId="{A1CEFA80-8A33-4A04-839F-4714C2762BA0}" sibTransId="{44E33548-2CC3-48E1-98DB-99B27240FD08}"/>
    <dgm:cxn modelId="{6D3482E0-E0B7-42CB-83DB-B7EE106E49A3}" type="presOf" srcId="{D37D47DD-3D40-418B-A8FB-06FD78771672}" destId="{2027BB88-B3F4-4318-9675-9599A02B6FDB}" srcOrd="0" destOrd="0" presId="urn:microsoft.com/office/officeart/2005/8/layout/StepDownProcess"/>
    <dgm:cxn modelId="{40635DF3-61DF-4C8E-A6C1-73C3EC2B5309}" type="presOf" srcId="{E34263F7-676B-4008-AA61-4DD157F5FEB3}" destId="{EF07FAF4-2442-4C61-AE0D-F72050DC54A1}" srcOrd="0" destOrd="0" presId="urn:microsoft.com/office/officeart/2005/8/layout/StepDownProcess"/>
    <dgm:cxn modelId="{58325BFB-6A36-4D98-8607-A1016E814A6B}" srcId="{60D86BE9-36E4-4C3E-ABBB-606A74AF4B3E}" destId="{1F73A687-5CEE-4125-80B8-16553F2B8590}" srcOrd="0" destOrd="0" parTransId="{2B5B2207-3677-4821-83B3-71CF98C6F6FA}" sibTransId="{F9B2C18C-0097-4FAD-A23B-4E0BE2F84E70}"/>
    <dgm:cxn modelId="{899A8814-ADE9-4DE3-9704-31E33E7DF3C2}" type="presParOf" srcId="{9D3B022A-61FB-49E1-BA94-ABEABA8CB279}" destId="{FBBE85C8-6A24-463F-9CD7-75DBCF87FC24}" srcOrd="0" destOrd="0" presId="urn:microsoft.com/office/officeart/2005/8/layout/StepDownProcess"/>
    <dgm:cxn modelId="{2512827F-4F8A-435A-B5AE-EF717152AF08}" type="presParOf" srcId="{FBBE85C8-6A24-463F-9CD7-75DBCF87FC24}" destId="{01D87CEA-52CD-4050-BE42-EAB92B8CFA43}" srcOrd="0" destOrd="0" presId="urn:microsoft.com/office/officeart/2005/8/layout/StepDownProcess"/>
    <dgm:cxn modelId="{933966E8-7021-42DB-A596-1D2005FA7677}" type="presParOf" srcId="{FBBE85C8-6A24-463F-9CD7-75DBCF87FC24}" destId="{EF07FAF4-2442-4C61-AE0D-F72050DC54A1}" srcOrd="1" destOrd="0" presId="urn:microsoft.com/office/officeart/2005/8/layout/StepDownProcess"/>
    <dgm:cxn modelId="{07B56284-D8D4-4BE6-BF8A-E548C7C3526C}" type="presParOf" srcId="{FBBE85C8-6A24-463F-9CD7-75DBCF87FC24}" destId="{2027BB88-B3F4-4318-9675-9599A02B6FDB}" srcOrd="2" destOrd="0" presId="urn:microsoft.com/office/officeart/2005/8/layout/StepDownProcess"/>
    <dgm:cxn modelId="{7BEB1077-018B-4132-B63E-8E555F4F8931}" type="presParOf" srcId="{9D3B022A-61FB-49E1-BA94-ABEABA8CB279}" destId="{EF325E3C-6E76-4A5B-ACBC-DBDFE81AF1B8}" srcOrd="1" destOrd="0" presId="urn:microsoft.com/office/officeart/2005/8/layout/StepDownProcess"/>
    <dgm:cxn modelId="{F465B93C-D18F-4D83-B79F-EAFF205222EE}" type="presParOf" srcId="{9D3B022A-61FB-49E1-BA94-ABEABA8CB279}" destId="{A9DBC264-F2B2-422F-8F69-15FF64316062}" srcOrd="2" destOrd="0" presId="urn:microsoft.com/office/officeart/2005/8/layout/StepDownProcess"/>
    <dgm:cxn modelId="{FC4A38F6-15F1-4556-B1AB-727E428908E3}" type="presParOf" srcId="{A9DBC264-F2B2-422F-8F69-15FF64316062}" destId="{23F4DEC7-D8B7-4DAE-83A5-537511E8B638}" srcOrd="0" destOrd="0" presId="urn:microsoft.com/office/officeart/2005/8/layout/StepDownProcess"/>
    <dgm:cxn modelId="{BA228B77-6780-45E2-8185-0D923FA95CA4}" type="presParOf" srcId="{A9DBC264-F2B2-422F-8F69-15FF64316062}" destId="{1D2ABB82-DBCB-4C5A-AADA-EB0C2F861902}" srcOrd="1" destOrd="0" presId="urn:microsoft.com/office/officeart/2005/8/layout/StepDownProcess"/>
    <dgm:cxn modelId="{55F71284-61D7-437C-B128-5FC0387B5BAA}" type="presParOf" srcId="{A9DBC264-F2B2-422F-8F69-15FF64316062}" destId="{1B17F527-3C8B-4002-B914-45A35A633F32}" srcOrd="2" destOrd="0" presId="urn:microsoft.com/office/officeart/2005/8/layout/StepDownProcess"/>
    <dgm:cxn modelId="{3A0BEBC8-D513-48CF-B3B1-26341D3BE02C}" type="presParOf" srcId="{9D3B022A-61FB-49E1-BA94-ABEABA8CB279}" destId="{E464B640-E027-4903-B59D-EDD51CA5D5CB}" srcOrd="3" destOrd="0" presId="urn:microsoft.com/office/officeart/2005/8/layout/StepDownProcess"/>
    <dgm:cxn modelId="{E7E99170-1025-4182-A485-6C9FE884136E}" type="presParOf" srcId="{9D3B022A-61FB-49E1-BA94-ABEABA8CB279}" destId="{12510744-1A19-46BE-8B81-E3BF5DE6AF6E}" srcOrd="4" destOrd="0" presId="urn:microsoft.com/office/officeart/2005/8/layout/StepDownProcess"/>
    <dgm:cxn modelId="{118E72C1-D84B-43C4-AD19-AD279E41D8AB}" type="presParOf" srcId="{12510744-1A19-46BE-8B81-E3BF5DE6AF6E}" destId="{5C455CD5-7895-43DE-92DD-86D0871CCD7C}" srcOrd="0" destOrd="0" presId="urn:microsoft.com/office/officeart/2005/8/layout/StepDownProcess"/>
    <dgm:cxn modelId="{3BF102EA-D757-4FD7-899F-AE52AFD96A45}" type="presParOf" srcId="{12510744-1A19-46BE-8B81-E3BF5DE6AF6E}" destId="{9EF36D5F-D286-488D-8AE0-C83B6F407823}" srcOrd="1" destOrd="0" presId="urn:microsoft.com/office/officeart/2005/8/layout/StepDownProcess"/>
    <dgm:cxn modelId="{A2E1B0C2-0310-44EB-BC83-D263605D9E4E}" type="presParOf" srcId="{12510744-1A19-46BE-8B81-E3BF5DE6AF6E}" destId="{1FFB7D3C-08A8-45E4-9EF3-6063A6F5BC2D}" srcOrd="2" destOrd="0" presId="urn:microsoft.com/office/officeart/2005/8/layout/StepDownProcess"/>
    <dgm:cxn modelId="{B7CEE895-1C53-4A07-BE59-CA93D555D3F9}" type="presParOf" srcId="{9D3B022A-61FB-49E1-BA94-ABEABA8CB279}" destId="{DCD419B6-4E01-418D-AE3B-1D696796562F}" srcOrd="5" destOrd="0" presId="urn:microsoft.com/office/officeart/2005/8/layout/StepDownProcess"/>
    <dgm:cxn modelId="{6C3AB0A9-B644-403E-BF06-EA17AFB43F7C}" type="presParOf" srcId="{9D3B022A-61FB-49E1-BA94-ABEABA8CB279}" destId="{F0D0E8ED-F9FD-482F-9171-A443D01B82F3}" srcOrd="6" destOrd="0" presId="urn:microsoft.com/office/officeart/2005/8/layout/StepDownProcess"/>
    <dgm:cxn modelId="{37246722-6253-4334-B5CE-7C5CFD1757B5}" type="presParOf" srcId="{F0D0E8ED-F9FD-482F-9171-A443D01B82F3}" destId="{3158732B-A1BF-4BCA-8213-88C2D8C85DED}" srcOrd="0" destOrd="0" presId="urn:microsoft.com/office/officeart/2005/8/layout/StepDownProcess"/>
    <dgm:cxn modelId="{4456554C-37D0-4D7F-A764-7519BA254B35}" type="presParOf" srcId="{F0D0E8ED-F9FD-482F-9171-A443D01B82F3}" destId="{8E7691FB-6A49-4FB9-803A-154AE090D0A8}" srcOrd="1" destOrd="0" presId="urn:microsoft.com/office/officeart/2005/8/layout/StepDownProcess"/>
    <dgm:cxn modelId="{37394F7F-5391-447E-BAEE-3F34EFE10AD0}" type="presParOf" srcId="{F0D0E8ED-F9FD-482F-9171-A443D01B82F3}" destId="{62DC5371-F6F1-4E59-9ED9-FBFA79598A45}" srcOrd="2" destOrd="0" presId="urn:microsoft.com/office/officeart/2005/8/layout/StepDownProcess"/>
    <dgm:cxn modelId="{1DD15CA7-942E-4562-BB93-1D726493BF8A}" type="presParOf" srcId="{9D3B022A-61FB-49E1-BA94-ABEABA8CB279}" destId="{DF2647A8-3DA5-40A4-9FDA-F9991AAC3C66}" srcOrd="7" destOrd="0" presId="urn:microsoft.com/office/officeart/2005/8/layout/StepDownProcess"/>
    <dgm:cxn modelId="{B14B4D10-786C-4DBC-85B9-F83F52E7AC13}" type="presParOf" srcId="{9D3B022A-61FB-49E1-BA94-ABEABA8CB279}" destId="{B7A6E9B8-8CDA-465C-9B9C-0DD4056A9862}" srcOrd="8" destOrd="0" presId="urn:microsoft.com/office/officeart/2005/8/layout/StepDownProcess"/>
    <dgm:cxn modelId="{5BCBA68C-236C-4869-806D-2C817F91B68E}" type="presParOf" srcId="{B7A6E9B8-8CDA-465C-9B9C-0DD4056A9862}" destId="{2EF384F0-5F89-476E-8F7E-D5B26B5D35CF}" srcOrd="0" destOrd="0" presId="urn:microsoft.com/office/officeart/2005/8/layout/StepDownProcess"/>
    <dgm:cxn modelId="{27B01AB4-F419-4FB6-9035-2AB5A1346AE3}" type="presParOf" srcId="{B7A6E9B8-8CDA-465C-9B9C-0DD4056A9862}" destId="{BEF52027-5503-4A02-AFCA-E44F816EC56B}"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407A709-49F5-42B0-A990-068BB6897AE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de-DE"/>
        </a:p>
      </dgm:t>
    </dgm:pt>
    <dgm:pt modelId="{4F281187-A090-4D2B-A4C3-BD04D3412FEE}">
      <dgm:prSet phldrT="[Text]"/>
      <dgm:spPr/>
      <dgm:t>
        <a:bodyPr/>
        <a:lstStyle/>
        <a:p>
          <a:r>
            <a:rPr lang="de-DE"/>
            <a:t>Implementation</a:t>
          </a:r>
        </a:p>
      </dgm:t>
    </dgm:pt>
    <dgm:pt modelId="{B84E9263-8753-4176-B975-2684D599BF41}" type="parTrans" cxnId="{DE15A5E0-7376-4DD3-8EF7-D6B22B168D95}">
      <dgm:prSet/>
      <dgm:spPr/>
      <dgm:t>
        <a:bodyPr/>
        <a:lstStyle/>
        <a:p>
          <a:endParaRPr lang="de-DE"/>
        </a:p>
      </dgm:t>
    </dgm:pt>
    <dgm:pt modelId="{BB07A84E-1480-4C71-9C02-BF3F1BC6B6B5}" type="sibTrans" cxnId="{DE15A5E0-7376-4DD3-8EF7-D6B22B168D95}">
      <dgm:prSet/>
      <dgm:spPr/>
      <dgm:t>
        <a:bodyPr/>
        <a:lstStyle/>
        <a:p>
          <a:endParaRPr lang="de-DE"/>
        </a:p>
      </dgm:t>
    </dgm:pt>
    <dgm:pt modelId="{272CF42B-044D-4997-8F02-8450509C450E}">
      <dgm:prSet phldrT="[Text]"/>
      <dgm:spPr/>
      <dgm:t>
        <a:bodyPr/>
        <a:lstStyle/>
        <a:p>
          <a:r>
            <a:rPr lang="de-DE"/>
            <a:t>QA/</a:t>
          </a:r>
        </a:p>
        <a:p>
          <a:r>
            <a:rPr lang="de-DE"/>
            <a:t>Acceptance Testing</a:t>
          </a:r>
        </a:p>
      </dgm:t>
    </dgm:pt>
    <dgm:pt modelId="{B7358548-C13B-4E90-BFEE-6D572603F94B}" type="parTrans" cxnId="{9A26670F-616A-4A78-AC8A-0009B318C92D}">
      <dgm:prSet/>
      <dgm:spPr/>
      <dgm:t>
        <a:bodyPr/>
        <a:lstStyle/>
        <a:p>
          <a:endParaRPr lang="de-DE"/>
        </a:p>
      </dgm:t>
    </dgm:pt>
    <dgm:pt modelId="{052278AB-543D-427F-BD5D-70A9A4EE3532}" type="sibTrans" cxnId="{9A26670F-616A-4A78-AC8A-0009B318C92D}">
      <dgm:prSet/>
      <dgm:spPr/>
      <dgm:t>
        <a:bodyPr/>
        <a:lstStyle/>
        <a:p>
          <a:endParaRPr lang="de-DE"/>
        </a:p>
      </dgm:t>
    </dgm:pt>
    <dgm:pt modelId="{3AA6D361-AE0D-483E-8C40-5381BE776F4C}">
      <dgm:prSet phldrT="[Text]"/>
      <dgm:spPr/>
      <dgm:t>
        <a:bodyPr/>
        <a:lstStyle/>
        <a:p>
          <a:r>
            <a:rPr lang="de-DE"/>
            <a:t>Evaluation/</a:t>
          </a:r>
        </a:p>
        <a:p>
          <a:r>
            <a:rPr lang="de-DE"/>
            <a:t>Priorization</a:t>
          </a:r>
        </a:p>
      </dgm:t>
    </dgm:pt>
    <dgm:pt modelId="{52E9B369-2E42-4803-8535-6B5D2B4ED6B3}" type="parTrans" cxnId="{127A0DA1-2D1C-4DC4-9248-57E072826F53}">
      <dgm:prSet/>
      <dgm:spPr/>
      <dgm:t>
        <a:bodyPr/>
        <a:lstStyle/>
        <a:p>
          <a:endParaRPr lang="de-DE"/>
        </a:p>
      </dgm:t>
    </dgm:pt>
    <dgm:pt modelId="{DE7899ED-096E-4A16-9F0F-ACC97761C19F}" type="sibTrans" cxnId="{127A0DA1-2D1C-4DC4-9248-57E072826F53}">
      <dgm:prSet/>
      <dgm:spPr/>
      <dgm:t>
        <a:bodyPr/>
        <a:lstStyle/>
        <a:p>
          <a:endParaRPr lang="de-DE"/>
        </a:p>
      </dgm:t>
    </dgm:pt>
    <dgm:pt modelId="{78A4923A-885C-4FAD-BDCD-E62F69EA15C1}">
      <dgm:prSet phldrT="[Text]"/>
      <dgm:spPr/>
      <dgm:t>
        <a:bodyPr/>
        <a:lstStyle/>
        <a:p>
          <a:r>
            <a:rPr lang="de-DE"/>
            <a:t>Requirements</a:t>
          </a:r>
        </a:p>
      </dgm:t>
    </dgm:pt>
    <dgm:pt modelId="{04D90E34-3684-4298-A30D-C1058CC990A1}" type="parTrans" cxnId="{9244814F-1DAE-4062-AFB3-A336AC2D693A}">
      <dgm:prSet/>
      <dgm:spPr/>
      <dgm:t>
        <a:bodyPr/>
        <a:lstStyle/>
        <a:p>
          <a:endParaRPr lang="de-DE"/>
        </a:p>
      </dgm:t>
    </dgm:pt>
    <dgm:pt modelId="{003A13D4-89C6-421A-9A2C-84A47483460A}" type="sibTrans" cxnId="{9244814F-1DAE-4062-AFB3-A336AC2D693A}">
      <dgm:prSet/>
      <dgm:spPr/>
      <dgm:t>
        <a:bodyPr/>
        <a:lstStyle/>
        <a:p>
          <a:endParaRPr lang="de-DE"/>
        </a:p>
      </dgm:t>
    </dgm:pt>
    <dgm:pt modelId="{745A2606-9C0E-42D7-8E7E-030287B476B4}">
      <dgm:prSet phldrT="[Text]"/>
      <dgm:spPr/>
      <dgm:t>
        <a:bodyPr/>
        <a:lstStyle/>
        <a:p>
          <a:r>
            <a:rPr lang="de-DE"/>
            <a:t>Design &amp; Analysis</a:t>
          </a:r>
        </a:p>
      </dgm:t>
    </dgm:pt>
    <dgm:pt modelId="{AF1A45FC-137E-4576-A3BA-376216B2094A}" type="parTrans" cxnId="{04CDFFEC-E000-4902-A06E-DD4B233B8EC3}">
      <dgm:prSet/>
      <dgm:spPr/>
      <dgm:t>
        <a:bodyPr/>
        <a:lstStyle/>
        <a:p>
          <a:endParaRPr lang="de-DE"/>
        </a:p>
      </dgm:t>
    </dgm:pt>
    <dgm:pt modelId="{B828D859-7F68-4774-8053-DE65E648C13A}" type="sibTrans" cxnId="{04CDFFEC-E000-4902-A06E-DD4B233B8EC3}">
      <dgm:prSet/>
      <dgm:spPr/>
      <dgm:t>
        <a:bodyPr/>
        <a:lstStyle/>
        <a:p>
          <a:endParaRPr lang="de-DE"/>
        </a:p>
      </dgm:t>
    </dgm:pt>
    <dgm:pt modelId="{7588FCC8-938A-4EDF-8DC9-B00375EF354E}" type="pres">
      <dgm:prSet presAssocID="{C407A709-49F5-42B0-A990-068BB6897AEF}" presName="cycle" presStyleCnt="0">
        <dgm:presLayoutVars>
          <dgm:dir/>
          <dgm:resizeHandles val="exact"/>
        </dgm:presLayoutVars>
      </dgm:prSet>
      <dgm:spPr/>
    </dgm:pt>
    <dgm:pt modelId="{A0EB7EEA-0A1E-454A-BB3F-C4C13E998CC9}" type="pres">
      <dgm:prSet presAssocID="{4F281187-A090-4D2B-A4C3-BD04D3412FEE}" presName="node" presStyleLbl="node1" presStyleIdx="0" presStyleCnt="5">
        <dgm:presLayoutVars>
          <dgm:bulletEnabled val="1"/>
        </dgm:presLayoutVars>
      </dgm:prSet>
      <dgm:spPr/>
    </dgm:pt>
    <dgm:pt modelId="{1954D1A0-B44A-478E-84BC-E49D603840B8}" type="pres">
      <dgm:prSet presAssocID="{BB07A84E-1480-4C71-9C02-BF3F1BC6B6B5}" presName="sibTrans" presStyleLbl="sibTrans2D1" presStyleIdx="0" presStyleCnt="5"/>
      <dgm:spPr/>
    </dgm:pt>
    <dgm:pt modelId="{39BF3EFB-816E-457A-9DA1-2017B9781038}" type="pres">
      <dgm:prSet presAssocID="{BB07A84E-1480-4C71-9C02-BF3F1BC6B6B5}" presName="connectorText" presStyleLbl="sibTrans2D1" presStyleIdx="0" presStyleCnt="5"/>
      <dgm:spPr/>
    </dgm:pt>
    <dgm:pt modelId="{99D19DFA-9174-4F91-BBE5-0C073BD76A13}" type="pres">
      <dgm:prSet presAssocID="{272CF42B-044D-4997-8F02-8450509C450E}" presName="node" presStyleLbl="node1" presStyleIdx="1" presStyleCnt="5">
        <dgm:presLayoutVars>
          <dgm:bulletEnabled val="1"/>
        </dgm:presLayoutVars>
      </dgm:prSet>
      <dgm:spPr/>
    </dgm:pt>
    <dgm:pt modelId="{2CFE2382-0663-4C80-A5BE-A8B124A62FA7}" type="pres">
      <dgm:prSet presAssocID="{052278AB-543D-427F-BD5D-70A9A4EE3532}" presName="sibTrans" presStyleLbl="sibTrans2D1" presStyleIdx="1" presStyleCnt="5"/>
      <dgm:spPr/>
    </dgm:pt>
    <dgm:pt modelId="{EA4DB9C2-CE53-4E9A-832B-228EA0E72AA9}" type="pres">
      <dgm:prSet presAssocID="{052278AB-543D-427F-BD5D-70A9A4EE3532}" presName="connectorText" presStyleLbl="sibTrans2D1" presStyleIdx="1" presStyleCnt="5"/>
      <dgm:spPr/>
    </dgm:pt>
    <dgm:pt modelId="{BD8C8E39-289C-41DC-AB22-11CD84B6B0A9}" type="pres">
      <dgm:prSet presAssocID="{3AA6D361-AE0D-483E-8C40-5381BE776F4C}" presName="node" presStyleLbl="node1" presStyleIdx="2" presStyleCnt="5">
        <dgm:presLayoutVars>
          <dgm:bulletEnabled val="1"/>
        </dgm:presLayoutVars>
      </dgm:prSet>
      <dgm:spPr/>
    </dgm:pt>
    <dgm:pt modelId="{3C052B3F-2C87-4F47-8828-3010F65DD5D5}" type="pres">
      <dgm:prSet presAssocID="{DE7899ED-096E-4A16-9F0F-ACC97761C19F}" presName="sibTrans" presStyleLbl="sibTrans2D1" presStyleIdx="2" presStyleCnt="5"/>
      <dgm:spPr/>
    </dgm:pt>
    <dgm:pt modelId="{8EE0A2AF-058B-4C1A-A08B-662BCAA35D82}" type="pres">
      <dgm:prSet presAssocID="{DE7899ED-096E-4A16-9F0F-ACC97761C19F}" presName="connectorText" presStyleLbl="sibTrans2D1" presStyleIdx="2" presStyleCnt="5"/>
      <dgm:spPr/>
    </dgm:pt>
    <dgm:pt modelId="{27114C5A-3EF4-4A05-AA96-F12F270516FF}" type="pres">
      <dgm:prSet presAssocID="{78A4923A-885C-4FAD-BDCD-E62F69EA15C1}" presName="node" presStyleLbl="node1" presStyleIdx="3" presStyleCnt="5">
        <dgm:presLayoutVars>
          <dgm:bulletEnabled val="1"/>
        </dgm:presLayoutVars>
      </dgm:prSet>
      <dgm:spPr/>
    </dgm:pt>
    <dgm:pt modelId="{CC01955D-67CB-4183-BBE8-447534B8CA95}" type="pres">
      <dgm:prSet presAssocID="{003A13D4-89C6-421A-9A2C-84A47483460A}" presName="sibTrans" presStyleLbl="sibTrans2D1" presStyleIdx="3" presStyleCnt="5"/>
      <dgm:spPr/>
    </dgm:pt>
    <dgm:pt modelId="{C36E5059-426F-4426-AD3D-B35C7F24B81C}" type="pres">
      <dgm:prSet presAssocID="{003A13D4-89C6-421A-9A2C-84A47483460A}" presName="connectorText" presStyleLbl="sibTrans2D1" presStyleIdx="3" presStyleCnt="5"/>
      <dgm:spPr/>
    </dgm:pt>
    <dgm:pt modelId="{A0967D9C-8D20-4D24-BEE4-3F7EAB9D888D}" type="pres">
      <dgm:prSet presAssocID="{745A2606-9C0E-42D7-8E7E-030287B476B4}" presName="node" presStyleLbl="node1" presStyleIdx="4" presStyleCnt="5">
        <dgm:presLayoutVars>
          <dgm:bulletEnabled val="1"/>
        </dgm:presLayoutVars>
      </dgm:prSet>
      <dgm:spPr/>
    </dgm:pt>
    <dgm:pt modelId="{A362E889-45B6-49F4-ADDC-E1BBDA5B6DA0}" type="pres">
      <dgm:prSet presAssocID="{B828D859-7F68-4774-8053-DE65E648C13A}" presName="sibTrans" presStyleLbl="sibTrans2D1" presStyleIdx="4" presStyleCnt="5"/>
      <dgm:spPr/>
    </dgm:pt>
    <dgm:pt modelId="{639CBC07-F300-4D91-B4F0-10BF8EE13D29}" type="pres">
      <dgm:prSet presAssocID="{B828D859-7F68-4774-8053-DE65E648C13A}" presName="connectorText" presStyleLbl="sibTrans2D1" presStyleIdx="4" presStyleCnt="5"/>
      <dgm:spPr/>
    </dgm:pt>
  </dgm:ptLst>
  <dgm:cxnLst>
    <dgm:cxn modelId="{EC03360E-48D3-4658-94DD-E9FCE82ED7CB}" type="presOf" srcId="{003A13D4-89C6-421A-9A2C-84A47483460A}" destId="{C36E5059-426F-4426-AD3D-B35C7F24B81C}" srcOrd="1" destOrd="0" presId="urn:microsoft.com/office/officeart/2005/8/layout/cycle2"/>
    <dgm:cxn modelId="{9A26670F-616A-4A78-AC8A-0009B318C92D}" srcId="{C407A709-49F5-42B0-A990-068BB6897AEF}" destId="{272CF42B-044D-4997-8F02-8450509C450E}" srcOrd="1" destOrd="0" parTransId="{B7358548-C13B-4E90-BFEE-6D572603F94B}" sibTransId="{052278AB-543D-427F-BD5D-70A9A4EE3532}"/>
    <dgm:cxn modelId="{3F7B7510-F237-4B11-A642-8D623F88420A}" type="presOf" srcId="{BB07A84E-1480-4C71-9C02-BF3F1BC6B6B5}" destId="{39BF3EFB-816E-457A-9DA1-2017B9781038}" srcOrd="1" destOrd="0" presId="urn:microsoft.com/office/officeart/2005/8/layout/cycle2"/>
    <dgm:cxn modelId="{3520511B-EFA8-42FF-8C56-56F67917BFEB}" type="presOf" srcId="{C407A709-49F5-42B0-A990-068BB6897AEF}" destId="{7588FCC8-938A-4EDF-8DC9-B00375EF354E}" srcOrd="0" destOrd="0" presId="urn:microsoft.com/office/officeart/2005/8/layout/cycle2"/>
    <dgm:cxn modelId="{E60C0C1F-0E61-4773-A7D5-B27C4DCE3A97}" type="presOf" srcId="{052278AB-543D-427F-BD5D-70A9A4EE3532}" destId="{2CFE2382-0663-4C80-A5BE-A8B124A62FA7}" srcOrd="0" destOrd="0" presId="urn:microsoft.com/office/officeart/2005/8/layout/cycle2"/>
    <dgm:cxn modelId="{97E05423-05B4-4489-9D49-736FE96C1EDE}" type="presOf" srcId="{272CF42B-044D-4997-8F02-8450509C450E}" destId="{99D19DFA-9174-4F91-BBE5-0C073BD76A13}" srcOrd="0" destOrd="0" presId="urn:microsoft.com/office/officeart/2005/8/layout/cycle2"/>
    <dgm:cxn modelId="{4C248F3C-D7E2-4CF8-8334-63ACF18D3A43}" type="presOf" srcId="{DE7899ED-096E-4A16-9F0F-ACC97761C19F}" destId="{8EE0A2AF-058B-4C1A-A08B-662BCAA35D82}" srcOrd="1" destOrd="0" presId="urn:microsoft.com/office/officeart/2005/8/layout/cycle2"/>
    <dgm:cxn modelId="{82257A4D-8D14-42B0-93C7-190DD43FFF37}" type="presOf" srcId="{4F281187-A090-4D2B-A4C3-BD04D3412FEE}" destId="{A0EB7EEA-0A1E-454A-BB3F-C4C13E998CC9}" srcOrd="0" destOrd="0" presId="urn:microsoft.com/office/officeart/2005/8/layout/cycle2"/>
    <dgm:cxn modelId="{F59E914E-2B50-4344-AFCB-B314C57856E9}" type="presOf" srcId="{DE7899ED-096E-4A16-9F0F-ACC97761C19F}" destId="{3C052B3F-2C87-4F47-8828-3010F65DD5D5}" srcOrd="0" destOrd="0" presId="urn:microsoft.com/office/officeart/2005/8/layout/cycle2"/>
    <dgm:cxn modelId="{9244814F-1DAE-4062-AFB3-A336AC2D693A}" srcId="{C407A709-49F5-42B0-A990-068BB6897AEF}" destId="{78A4923A-885C-4FAD-BDCD-E62F69EA15C1}" srcOrd="3" destOrd="0" parTransId="{04D90E34-3684-4298-A30D-C1058CC990A1}" sibTransId="{003A13D4-89C6-421A-9A2C-84A47483460A}"/>
    <dgm:cxn modelId="{EB44BD76-D966-4CFB-812A-2C5E06552C9B}" type="presOf" srcId="{3AA6D361-AE0D-483E-8C40-5381BE776F4C}" destId="{BD8C8E39-289C-41DC-AB22-11CD84B6B0A9}" srcOrd="0" destOrd="0" presId="urn:microsoft.com/office/officeart/2005/8/layout/cycle2"/>
    <dgm:cxn modelId="{8B9DB693-05E6-49D9-AEBF-0A98C0C223B6}" type="presOf" srcId="{052278AB-543D-427F-BD5D-70A9A4EE3532}" destId="{EA4DB9C2-CE53-4E9A-832B-228EA0E72AA9}" srcOrd="1" destOrd="0" presId="urn:microsoft.com/office/officeart/2005/8/layout/cycle2"/>
    <dgm:cxn modelId="{3B200094-F8CE-476F-9FA2-620F1DD4FE8C}" type="presOf" srcId="{BB07A84E-1480-4C71-9C02-BF3F1BC6B6B5}" destId="{1954D1A0-B44A-478E-84BC-E49D603840B8}" srcOrd="0" destOrd="0" presId="urn:microsoft.com/office/officeart/2005/8/layout/cycle2"/>
    <dgm:cxn modelId="{A08B269F-4FC1-4D89-910D-7CC2D9B0053F}" type="presOf" srcId="{78A4923A-885C-4FAD-BDCD-E62F69EA15C1}" destId="{27114C5A-3EF4-4A05-AA96-F12F270516FF}" srcOrd="0" destOrd="0" presId="urn:microsoft.com/office/officeart/2005/8/layout/cycle2"/>
    <dgm:cxn modelId="{127A0DA1-2D1C-4DC4-9248-57E072826F53}" srcId="{C407A709-49F5-42B0-A990-068BB6897AEF}" destId="{3AA6D361-AE0D-483E-8C40-5381BE776F4C}" srcOrd="2" destOrd="0" parTransId="{52E9B369-2E42-4803-8535-6B5D2B4ED6B3}" sibTransId="{DE7899ED-096E-4A16-9F0F-ACC97761C19F}"/>
    <dgm:cxn modelId="{A215F1AE-268A-430D-B64E-32EE5C1C7D5F}" type="presOf" srcId="{B828D859-7F68-4774-8053-DE65E648C13A}" destId="{A362E889-45B6-49F4-ADDC-E1BBDA5B6DA0}" srcOrd="0" destOrd="0" presId="urn:microsoft.com/office/officeart/2005/8/layout/cycle2"/>
    <dgm:cxn modelId="{2D84A6BB-A012-43BF-91E0-38FD3C04B001}" type="presOf" srcId="{B828D859-7F68-4774-8053-DE65E648C13A}" destId="{639CBC07-F300-4D91-B4F0-10BF8EE13D29}" srcOrd="1" destOrd="0" presId="urn:microsoft.com/office/officeart/2005/8/layout/cycle2"/>
    <dgm:cxn modelId="{B661AED7-637A-4361-9D24-86DB032465B5}" type="presOf" srcId="{003A13D4-89C6-421A-9A2C-84A47483460A}" destId="{CC01955D-67CB-4183-BBE8-447534B8CA95}" srcOrd="0" destOrd="0" presId="urn:microsoft.com/office/officeart/2005/8/layout/cycle2"/>
    <dgm:cxn modelId="{DE15A5E0-7376-4DD3-8EF7-D6B22B168D95}" srcId="{C407A709-49F5-42B0-A990-068BB6897AEF}" destId="{4F281187-A090-4D2B-A4C3-BD04D3412FEE}" srcOrd="0" destOrd="0" parTransId="{B84E9263-8753-4176-B975-2684D599BF41}" sibTransId="{BB07A84E-1480-4C71-9C02-BF3F1BC6B6B5}"/>
    <dgm:cxn modelId="{00B82DE2-3CC0-4C55-93FF-FBC3FE39187B}" type="presOf" srcId="{745A2606-9C0E-42D7-8E7E-030287B476B4}" destId="{A0967D9C-8D20-4D24-BEE4-3F7EAB9D888D}" srcOrd="0" destOrd="0" presId="urn:microsoft.com/office/officeart/2005/8/layout/cycle2"/>
    <dgm:cxn modelId="{04CDFFEC-E000-4902-A06E-DD4B233B8EC3}" srcId="{C407A709-49F5-42B0-A990-068BB6897AEF}" destId="{745A2606-9C0E-42D7-8E7E-030287B476B4}" srcOrd="4" destOrd="0" parTransId="{AF1A45FC-137E-4576-A3BA-376216B2094A}" sibTransId="{B828D859-7F68-4774-8053-DE65E648C13A}"/>
    <dgm:cxn modelId="{1B765B06-2836-4BD2-BE1A-A52E6AAD5205}" type="presParOf" srcId="{7588FCC8-938A-4EDF-8DC9-B00375EF354E}" destId="{A0EB7EEA-0A1E-454A-BB3F-C4C13E998CC9}" srcOrd="0" destOrd="0" presId="urn:microsoft.com/office/officeart/2005/8/layout/cycle2"/>
    <dgm:cxn modelId="{098D66E8-8854-479E-A2BE-1AE6F5777E38}" type="presParOf" srcId="{7588FCC8-938A-4EDF-8DC9-B00375EF354E}" destId="{1954D1A0-B44A-478E-84BC-E49D603840B8}" srcOrd="1" destOrd="0" presId="urn:microsoft.com/office/officeart/2005/8/layout/cycle2"/>
    <dgm:cxn modelId="{72911514-5C1F-45E4-BACE-4B16BAF7AC59}" type="presParOf" srcId="{1954D1A0-B44A-478E-84BC-E49D603840B8}" destId="{39BF3EFB-816E-457A-9DA1-2017B9781038}" srcOrd="0" destOrd="0" presId="urn:microsoft.com/office/officeart/2005/8/layout/cycle2"/>
    <dgm:cxn modelId="{86B1805D-F099-411F-B1BA-02864A53AE02}" type="presParOf" srcId="{7588FCC8-938A-4EDF-8DC9-B00375EF354E}" destId="{99D19DFA-9174-4F91-BBE5-0C073BD76A13}" srcOrd="2" destOrd="0" presId="urn:microsoft.com/office/officeart/2005/8/layout/cycle2"/>
    <dgm:cxn modelId="{422D371B-638F-49EE-8935-845E5EFC25E6}" type="presParOf" srcId="{7588FCC8-938A-4EDF-8DC9-B00375EF354E}" destId="{2CFE2382-0663-4C80-A5BE-A8B124A62FA7}" srcOrd="3" destOrd="0" presId="urn:microsoft.com/office/officeart/2005/8/layout/cycle2"/>
    <dgm:cxn modelId="{8D3717DA-C6CB-494F-8DD3-66F22B01AAB7}" type="presParOf" srcId="{2CFE2382-0663-4C80-A5BE-A8B124A62FA7}" destId="{EA4DB9C2-CE53-4E9A-832B-228EA0E72AA9}" srcOrd="0" destOrd="0" presId="urn:microsoft.com/office/officeart/2005/8/layout/cycle2"/>
    <dgm:cxn modelId="{E3682BA4-4F91-40F8-A82D-174AC010A362}" type="presParOf" srcId="{7588FCC8-938A-4EDF-8DC9-B00375EF354E}" destId="{BD8C8E39-289C-41DC-AB22-11CD84B6B0A9}" srcOrd="4" destOrd="0" presId="urn:microsoft.com/office/officeart/2005/8/layout/cycle2"/>
    <dgm:cxn modelId="{D01B9043-C056-44FB-B1B1-8F3DF1AA8E20}" type="presParOf" srcId="{7588FCC8-938A-4EDF-8DC9-B00375EF354E}" destId="{3C052B3F-2C87-4F47-8828-3010F65DD5D5}" srcOrd="5" destOrd="0" presId="urn:microsoft.com/office/officeart/2005/8/layout/cycle2"/>
    <dgm:cxn modelId="{CAB41772-E8B8-49BF-8861-060995656E5F}" type="presParOf" srcId="{3C052B3F-2C87-4F47-8828-3010F65DD5D5}" destId="{8EE0A2AF-058B-4C1A-A08B-662BCAA35D82}" srcOrd="0" destOrd="0" presId="urn:microsoft.com/office/officeart/2005/8/layout/cycle2"/>
    <dgm:cxn modelId="{391D3DDB-06D6-4567-8561-9A84331D1073}" type="presParOf" srcId="{7588FCC8-938A-4EDF-8DC9-B00375EF354E}" destId="{27114C5A-3EF4-4A05-AA96-F12F270516FF}" srcOrd="6" destOrd="0" presId="urn:microsoft.com/office/officeart/2005/8/layout/cycle2"/>
    <dgm:cxn modelId="{E9C28210-39F4-4B08-BD8F-E4703B3E0211}" type="presParOf" srcId="{7588FCC8-938A-4EDF-8DC9-B00375EF354E}" destId="{CC01955D-67CB-4183-BBE8-447534B8CA95}" srcOrd="7" destOrd="0" presId="urn:microsoft.com/office/officeart/2005/8/layout/cycle2"/>
    <dgm:cxn modelId="{CD79A2DC-4083-4C31-93FC-9C5232C01C29}" type="presParOf" srcId="{CC01955D-67CB-4183-BBE8-447534B8CA95}" destId="{C36E5059-426F-4426-AD3D-B35C7F24B81C}" srcOrd="0" destOrd="0" presId="urn:microsoft.com/office/officeart/2005/8/layout/cycle2"/>
    <dgm:cxn modelId="{B70C1528-59B1-40F4-885C-5F81371BD584}" type="presParOf" srcId="{7588FCC8-938A-4EDF-8DC9-B00375EF354E}" destId="{A0967D9C-8D20-4D24-BEE4-3F7EAB9D888D}" srcOrd="8" destOrd="0" presId="urn:microsoft.com/office/officeart/2005/8/layout/cycle2"/>
    <dgm:cxn modelId="{4D0603E9-C425-4CA5-9293-816D6743FC23}" type="presParOf" srcId="{7588FCC8-938A-4EDF-8DC9-B00375EF354E}" destId="{A362E889-45B6-49F4-ADDC-E1BBDA5B6DA0}" srcOrd="9" destOrd="0" presId="urn:microsoft.com/office/officeart/2005/8/layout/cycle2"/>
    <dgm:cxn modelId="{BB27E3F4-FF76-4086-9573-FA356CCF013C}" type="presParOf" srcId="{A362E889-45B6-49F4-ADDC-E1BBDA5B6DA0}" destId="{639CBC07-F300-4D91-B4F0-10BF8EE13D2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87CEA-52CD-4050-BE42-EAB92B8CFA43}">
      <dsp:nvSpPr>
        <dsp:cNvPr id="0" name=""/>
        <dsp:cNvSpPr/>
      </dsp:nvSpPr>
      <dsp:spPr>
        <a:xfrm rot="5400000">
          <a:off x="1546240" y="665004"/>
          <a:ext cx="595855" cy="678360"/>
        </a:xfrm>
        <a:prstGeom prst="bentUpArrow">
          <a:avLst>
            <a:gd name="adj1" fmla="val 32840"/>
            <a:gd name="adj2" fmla="val 25000"/>
            <a:gd name="adj3" fmla="val 3578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07FAF4-2442-4C61-AE0D-F72050DC54A1}">
      <dsp:nvSpPr>
        <dsp:cNvPr id="0" name=""/>
        <dsp:cNvSpPr/>
      </dsp:nvSpPr>
      <dsp:spPr>
        <a:xfrm>
          <a:off x="568863" y="4483"/>
          <a:ext cx="1698208" cy="702116"/>
        </a:xfrm>
        <a:prstGeom prst="roundRect">
          <a:avLst>
            <a:gd name="adj" fmla="val 166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a:t>Requirements</a:t>
          </a:r>
        </a:p>
      </dsp:txBody>
      <dsp:txXfrm>
        <a:off x="603144" y="38764"/>
        <a:ext cx="1629646" cy="633554"/>
      </dsp:txXfrm>
    </dsp:sp>
    <dsp:sp modelId="{2027BB88-B3F4-4318-9675-9599A02B6FDB}">
      <dsp:nvSpPr>
        <dsp:cNvPr id="0" name=""/>
        <dsp:cNvSpPr/>
      </dsp:nvSpPr>
      <dsp:spPr>
        <a:xfrm>
          <a:off x="2564326" y="91112"/>
          <a:ext cx="4395348" cy="56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de-DE" sz="1500" kern="1200"/>
            <a:t>Anforderungen</a:t>
          </a:r>
          <a:r>
            <a:rPr lang="de-DE" sz="1600" kern="1200"/>
            <a:t> werden von Stakeholdern aufgenommen und analysiert</a:t>
          </a:r>
        </a:p>
      </dsp:txBody>
      <dsp:txXfrm>
        <a:off x="2564326" y="91112"/>
        <a:ext cx="4395348" cy="567481"/>
      </dsp:txXfrm>
    </dsp:sp>
    <dsp:sp modelId="{23F4DEC7-D8B7-4DAE-83A5-537511E8B638}">
      <dsp:nvSpPr>
        <dsp:cNvPr id="0" name=""/>
        <dsp:cNvSpPr/>
      </dsp:nvSpPr>
      <dsp:spPr>
        <a:xfrm rot="5400000">
          <a:off x="2435227" y="1473376"/>
          <a:ext cx="595855" cy="678360"/>
        </a:xfrm>
        <a:prstGeom prst="bentUpArrow">
          <a:avLst>
            <a:gd name="adj1" fmla="val 32840"/>
            <a:gd name="adj2" fmla="val 25000"/>
            <a:gd name="adj3" fmla="val 3578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2ABB82-DBCB-4C5A-AADA-EB0C2F861902}">
      <dsp:nvSpPr>
        <dsp:cNvPr id="0" name=""/>
        <dsp:cNvSpPr/>
      </dsp:nvSpPr>
      <dsp:spPr>
        <a:xfrm>
          <a:off x="2277362" y="812857"/>
          <a:ext cx="1003070" cy="702116"/>
        </a:xfrm>
        <a:prstGeom prst="roundRect">
          <a:avLst>
            <a:gd name="adj" fmla="val 166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a:t>Design</a:t>
          </a:r>
        </a:p>
      </dsp:txBody>
      <dsp:txXfrm>
        <a:off x="2311643" y="847138"/>
        <a:ext cx="934508" cy="633554"/>
      </dsp:txXfrm>
    </dsp:sp>
    <dsp:sp modelId="{1B17F527-3C8B-4002-B914-45A35A633F32}">
      <dsp:nvSpPr>
        <dsp:cNvPr id="0" name=""/>
        <dsp:cNvSpPr/>
      </dsp:nvSpPr>
      <dsp:spPr>
        <a:xfrm>
          <a:off x="3476039" y="896192"/>
          <a:ext cx="2779691" cy="56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de-DE" sz="1500" kern="1200"/>
            <a:t>Technische Spezifikationen werden erstellt</a:t>
          </a:r>
        </a:p>
      </dsp:txBody>
      <dsp:txXfrm>
        <a:off x="3476039" y="896192"/>
        <a:ext cx="2779691" cy="567481"/>
      </dsp:txXfrm>
    </dsp:sp>
    <dsp:sp modelId="{5C455CD5-7895-43DE-92DD-86D0871CCD7C}">
      <dsp:nvSpPr>
        <dsp:cNvPr id="0" name=""/>
        <dsp:cNvSpPr/>
      </dsp:nvSpPr>
      <dsp:spPr>
        <a:xfrm rot="5400000">
          <a:off x="4130708" y="2271916"/>
          <a:ext cx="595855" cy="678360"/>
        </a:xfrm>
        <a:prstGeom prst="bentUpArrow">
          <a:avLst>
            <a:gd name="adj1" fmla="val 32840"/>
            <a:gd name="adj2" fmla="val 25000"/>
            <a:gd name="adj3" fmla="val 3578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F36D5F-D286-488D-8AE0-C83B6F407823}">
      <dsp:nvSpPr>
        <dsp:cNvPr id="0" name=""/>
        <dsp:cNvSpPr/>
      </dsp:nvSpPr>
      <dsp:spPr>
        <a:xfrm>
          <a:off x="3185251" y="1582834"/>
          <a:ext cx="2066976" cy="702116"/>
        </a:xfrm>
        <a:prstGeom prst="roundRect">
          <a:avLst>
            <a:gd name="adj" fmla="val 166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a:t>Implementation</a:t>
          </a:r>
        </a:p>
      </dsp:txBody>
      <dsp:txXfrm>
        <a:off x="3219532" y="1617115"/>
        <a:ext cx="1998414" cy="633554"/>
      </dsp:txXfrm>
    </dsp:sp>
    <dsp:sp modelId="{1FFB7D3C-08A8-45E4-9EF3-6063A6F5BC2D}">
      <dsp:nvSpPr>
        <dsp:cNvPr id="0" name=""/>
        <dsp:cNvSpPr/>
      </dsp:nvSpPr>
      <dsp:spPr>
        <a:xfrm>
          <a:off x="5583369" y="1658695"/>
          <a:ext cx="2719942" cy="56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de-DE" sz="1600" kern="1200"/>
            <a:t>Die eigentliche Kodierung</a:t>
          </a:r>
        </a:p>
      </dsp:txBody>
      <dsp:txXfrm>
        <a:off x="5583369" y="1658695"/>
        <a:ext cx="2719942" cy="567481"/>
      </dsp:txXfrm>
    </dsp:sp>
    <dsp:sp modelId="{3158732B-A1BF-4BCA-8213-88C2D8C85DED}">
      <dsp:nvSpPr>
        <dsp:cNvPr id="0" name=""/>
        <dsp:cNvSpPr/>
      </dsp:nvSpPr>
      <dsp:spPr>
        <a:xfrm rot="5400000">
          <a:off x="5892180" y="3080288"/>
          <a:ext cx="595855" cy="678360"/>
        </a:xfrm>
        <a:prstGeom prst="bentUpArrow">
          <a:avLst>
            <a:gd name="adj1" fmla="val 32840"/>
            <a:gd name="adj2" fmla="val 25000"/>
            <a:gd name="adj3" fmla="val 3578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7691FB-6A49-4FB9-803A-154AE090D0A8}">
      <dsp:nvSpPr>
        <dsp:cNvPr id="0" name=""/>
        <dsp:cNvSpPr/>
      </dsp:nvSpPr>
      <dsp:spPr>
        <a:xfrm>
          <a:off x="4865884" y="2390275"/>
          <a:ext cx="1390044" cy="702116"/>
        </a:xfrm>
        <a:prstGeom prst="roundRect">
          <a:avLst>
            <a:gd name="adj" fmla="val 166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a:t>Verification</a:t>
          </a:r>
        </a:p>
      </dsp:txBody>
      <dsp:txXfrm>
        <a:off x="4900165" y="2424556"/>
        <a:ext cx="1321482" cy="633554"/>
      </dsp:txXfrm>
    </dsp:sp>
    <dsp:sp modelId="{62DC5371-F6F1-4E59-9ED9-FBFA79598A45}">
      <dsp:nvSpPr>
        <dsp:cNvPr id="0" name=""/>
        <dsp:cNvSpPr/>
      </dsp:nvSpPr>
      <dsp:spPr>
        <a:xfrm>
          <a:off x="6481096" y="2427740"/>
          <a:ext cx="1694395" cy="56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de-DE" sz="1600" kern="1200"/>
            <a:t>Testphase</a:t>
          </a:r>
        </a:p>
      </dsp:txBody>
      <dsp:txXfrm>
        <a:off x="6481096" y="2427740"/>
        <a:ext cx="1694395" cy="567481"/>
      </dsp:txXfrm>
    </dsp:sp>
    <dsp:sp modelId="{2EF384F0-5F89-476E-8F7E-D5B26B5D35CF}">
      <dsp:nvSpPr>
        <dsp:cNvPr id="0" name=""/>
        <dsp:cNvSpPr/>
      </dsp:nvSpPr>
      <dsp:spPr>
        <a:xfrm>
          <a:off x="6598537" y="3203133"/>
          <a:ext cx="2030635" cy="702116"/>
        </a:xfrm>
        <a:prstGeom prst="roundRect">
          <a:avLst>
            <a:gd name="adj" fmla="val 1667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de-DE" sz="1600" kern="1200"/>
            <a:t>Maintenance</a:t>
          </a:r>
        </a:p>
      </dsp:txBody>
      <dsp:txXfrm>
        <a:off x="6632818" y="3237414"/>
        <a:ext cx="1962073" cy="633554"/>
      </dsp:txXfrm>
    </dsp:sp>
    <dsp:sp modelId="{BEF52027-5503-4A02-AFCA-E44F816EC56B}">
      <dsp:nvSpPr>
        <dsp:cNvPr id="0" name=""/>
        <dsp:cNvSpPr/>
      </dsp:nvSpPr>
      <dsp:spPr>
        <a:xfrm>
          <a:off x="8844103" y="3245946"/>
          <a:ext cx="2280790" cy="567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de-DE" sz="1600" kern="1200"/>
            <a:t>Betrieb, Fehlerbehebungen</a:t>
          </a:r>
        </a:p>
      </dsp:txBody>
      <dsp:txXfrm>
        <a:off x="8844103" y="3245946"/>
        <a:ext cx="2280790" cy="5674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B7EEA-0A1E-454A-BB3F-C4C13E998CC9}">
      <dsp:nvSpPr>
        <dsp:cNvPr id="0" name=""/>
        <dsp:cNvSpPr/>
      </dsp:nvSpPr>
      <dsp:spPr>
        <a:xfrm>
          <a:off x="3249556" y="1202"/>
          <a:ext cx="1555460" cy="15554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a:t>Implementation</a:t>
          </a:r>
        </a:p>
      </dsp:txBody>
      <dsp:txXfrm>
        <a:off x="3477348" y="228994"/>
        <a:ext cx="1099876" cy="1099876"/>
      </dsp:txXfrm>
    </dsp:sp>
    <dsp:sp modelId="{1954D1A0-B44A-478E-84BC-E49D603840B8}">
      <dsp:nvSpPr>
        <dsp:cNvPr id="0" name=""/>
        <dsp:cNvSpPr/>
      </dsp:nvSpPr>
      <dsp:spPr>
        <a:xfrm rot="2160000">
          <a:off x="4755733" y="1195719"/>
          <a:ext cx="412976" cy="524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4767564" y="1264302"/>
        <a:ext cx="289083" cy="314980"/>
      </dsp:txXfrm>
    </dsp:sp>
    <dsp:sp modelId="{99D19DFA-9174-4F91-BBE5-0C073BD76A13}">
      <dsp:nvSpPr>
        <dsp:cNvPr id="0" name=""/>
        <dsp:cNvSpPr/>
      </dsp:nvSpPr>
      <dsp:spPr>
        <a:xfrm>
          <a:off x="5138337" y="1373482"/>
          <a:ext cx="1555460" cy="15554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a:t>QA/</a:t>
          </a:r>
        </a:p>
        <a:p>
          <a:pPr marL="0" lvl="0" indent="0" algn="ctr" defTabSz="533400">
            <a:lnSpc>
              <a:spcPct val="90000"/>
            </a:lnSpc>
            <a:spcBef>
              <a:spcPct val="0"/>
            </a:spcBef>
            <a:spcAft>
              <a:spcPct val="35000"/>
            </a:spcAft>
            <a:buNone/>
          </a:pPr>
          <a:r>
            <a:rPr lang="de-DE" sz="1200" kern="1200"/>
            <a:t>Acceptance Testing</a:t>
          </a:r>
        </a:p>
      </dsp:txBody>
      <dsp:txXfrm>
        <a:off x="5366129" y="1601274"/>
        <a:ext cx="1099876" cy="1099876"/>
      </dsp:txXfrm>
    </dsp:sp>
    <dsp:sp modelId="{2CFE2382-0663-4C80-A5BE-A8B124A62FA7}">
      <dsp:nvSpPr>
        <dsp:cNvPr id="0" name=""/>
        <dsp:cNvSpPr/>
      </dsp:nvSpPr>
      <dsp:spPr>
        <a:xfrm rot="6480000">
          <a:off x="5352466" y="2987810"/>
          <a:ext cx="412976" cy="524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5433555" y="3033889"/>
        <a:ext cx="289083" cy="314980"/>
      </dsp:txXfrm>
    </dsp:sp>
    <dsp:sp modelId="{BD8C8E39-289C-41DC-AB22-11CD84B6B0A9}">
      <dsp:nvSpPr>
        <dsp:cNvPr id="0" name=""/>
        <dsp:cNvSpPr/>
      </dsp:nvSpPr>
      <dsp:spPr>
        <a:xfrm>
          <a:off x="4416887" y="3593878"/>
          <a:ext cx="1555460" cy="15554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a:t>Evaluation/</a:t>
          </a:r>
        </a:p>
        <a:p>
          <a:pPr marL="0" lvl="0" indent="0" algn="ctr" defTabSz="533400">
            <a:lnSpc>
              <a:spcPct val="90000"/>
            </a:lnSpc>
            <a:spcBef>
              <a:spcPct val="0"/>
            </a:spcBef>
            <a:spcAft>
              <a:spcPct val="35000"/>
            </a:spcAft>
            <a:buNone/>
          </a:pPr>
          <a:r>
            <a:rPr lang="de-DE" sz="1200" kern="1200"/>
            <a:t>Priorization</a:t>
          </a:r>
        </a:p>
      </dsp:txBody>
      <dsp:txXfrm>
        <a:off x="4644679" y="3821670"/>
        <a:ext cx="1099876" cy="1099876"/>
      </dsp:txXfrm>
    </dsp:sp>
    <dsp:sp modelId="{3C052B3F-2C87-4F47-8828-3010F65DD5D5}">
      <dsp:nvSpPr>
        <dsp:cNvPr id="0" name=""/>
        <dsp:cNvSpPr/>
      </dsp:nvSpPr>
      <dsp:spPr>
        <a:xfrm rot="10800000">
          <a:off x="3832486" y="4109124"/>
          <a:ext cx="412976" cy="524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3956379" y="4214118"/>
        <a:ext cx="289083" cy="314980"/>
      </dsp:txXfrm>
    </dsp:sp>
    <dsp:sp modelId="{27114C5A-3EF4-4A05-AA96-F12F270516FF}">
      <dsp:nvSpPr>
        <dsp:cNvPr id="0" name=""/>
        <dsp:cNvSpPr/>
      </dsp:nvSpPr>
      <dsp:spPr>
        <a:xfrm>
          <a:off x="2082225" y="3593878"/>
          <a:ext cx="1555460" cy="15554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a:t>Requirements</a:t>
          </a:r>
        </a:p>
      </dsp:txBody>
      <dsp:txXfrm>
        <a:off x="2310017" y="3821670"/>
        <a:ext cx="1099876" cy="1099876"/>
      </dsp:txXfrm>
    </dsp:sp>
    <dsp:sp modelId="{CC01955D-67CB-4183-BBE8-447534B8CA95}">
      <dsp:nvSpPr>
        <dsp:cNvPr id="0" name=""/>
        <dsp:cNvSpPr/>
      </dsp:nvSpPr>
      <dsp:spPr>
        <a:xfrm rot="15120000">
          <a:off x="2296354" y="3010042"/>
          <a:ext cx="412976" cy="524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2377443" y="3173951"/>
        <a:ext cx="289083" cy="314980"/>
      </dsp:txXfrm>
    </dsp:sp>
    <dsp:sp modelId="{A0967D9C-8D20-4D24-BEE4-3F7EAB9D888D}">
      <dsp:nvSpPr>
        <dsp:cNvPr id="0" name=""/>
        <dsp:cNvSpPr/>
      </dsp:nvSpPr>
      <dsp:spPr>
        <a:xfrm>
          <a:off x="1360775" y="1373482"/>
          <a:ext cx="1555460" cy="15554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a:t>Design &amp; Analysis</a:t>
          </a:r>
        </a:p>
      </dsp:txBody>
      <dsp:txXfrm>
        <a:off x="1588567" y="1601274"/>
        <a:ext cx="1099876" cy="1099876"/>
      </dsp:txXfrm>
    </dsp:sp>
    <dsp:sp modelId="{A362E889-45B6-49F4-ADDC-E1BBDA5B6DA0}">
      <dsp:nvSpPr>
        <dsp:cNvPr id="0" name=""/>
        <dsp:cNvSpPr/>
      </dsp:nvSpPr>
      <dsp:spPr>
        <a:xfrm rot="19440000">
          <a:off x="2866952" y="1209459"/>
          <a:ext cx="412976" cy="524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2878783" y="1350864"/>
        <a:ext cx="289083" cy="31498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91577" tIns="45789" rIns="91577" bIns="45789" rtlCol="0"/>
          <a:lstStyle>
            <a:lvl1pPr algn="l">
              <a:defRPr sz="1200"/>
            </a:lvl1pPr>
          </a:lstStyle>
          <a:p>
            <a:endParaRPr lang="de-DE">
              <a:latin typeface="Arial" pitchFamily="34" charset="0"/>
              <a:cs typeface="Arial" pitchFamily="34" charset="0"/>
            </a:endParaRPr>
          </a:p>
        </p:txBody>
      </p:sp>
      <p:sp>
        <p:nvSpPr>
          <p:cNvPr id="3" name="Datumsplatzhalter 2"/>
          <p:cNvSpPr>
            <a:spLocks noGrp="1"/>
          </p:cNvSpPr>
          <p:nvPr>
            <p:ph type="dt" sz="quarter" idx="1"/>
          </p:nvPr>
        </p:nvSpPr>
        <p:spPr>
          <a:xfrm>
            <a:off x="3850444" y="0"/>
            <a:ext cx="2945659" cy="496411"/>
          </a:xfrm>
          <a:prstGeom prst="rect">
            <a:avLst/>
          </a:prstGeom>
        </p:spPr>
        <p:txBody>
          <a:bodyPr vert="horz" lIns="91577" tIns="45789" rIns="91577" bIns="45789" rtlCol="0"/>
          <a:lstStyle>
            <a:lvl1pPr algn="r">
              <a:defRPr sz="1200"/>
            </a:lvl1pPr>
          </a:lstStyle>
          <a:p>
            <a:endParaRPr lang="de-DE">
              <a:latin typeface="Arial" pitchFamily="34" charset="0"/>
              <a:cs typeface="Arial" pitchFamily="34" charset="0"/>
            </a:endParaRPr>
          </a:p>
        </p:txBody>
      </p:sp>
      <p:sp>
        <p:nvSpPr>
          <p:cNvPr id="4" name="Fußzeilenplatzhalter 3"/>
          <p:cNvSpPr>
            <a:spLocks noGrp="1"/>
          </p:cNvSpPr>
          <p:nvPr>
            <p:ph type="ftr" sz="quarter" idx="2"/>
          </p:nvPr>
        </p:nvSpPr>
        <p:spPr>
          <a:xfrm>
            <a:off x="0" y="9430091"/>
            <a:ext cx="2945659" cy="496411"/>
          </a:xfrm>
          <a:prstGeom prst="rect">
            <a:avLst/>
          </a:prstGeom>
        </p:spPr>
        <p:txBody>
          <a:bodyPr vert="horz" lIns="91577" tIns="45789" rIns="91577" bIns="45789" rtlCol="0" anchor="b"/>
          <a:lstStyle>
            <a:lvl1pPr algn="l">
              <a:defRPr sz="1200"/>
            </a:lvl1pPr>
          </a:lstStyle>
          <a:p>
            <a:endParaRPr lang="de-DE">
              <a:latin typeface="Arial" pitchFamily="34" charset="0"/>
              <a:cs typeface="Arial" pitchFamily="34" charset="0"/>
            </a:endParaRPr>
          </a:p>
        </p:txBody>
      </p:sp>
      <p:sp>
        <p:nvSpPr>
          <p:cNvPr id="5" name="Foliennummernplatzhalter 4"/>
          <p:cNvSpPr>
            <a:spLocks noGrp="1"/>
          </p:cNvSpPr>
          <p:nvPr>
            <p:ph type="sldNum" sz="quarter" idx="3"/>
          </p:nvPr>
        </p:nvSpPr>
        <p:spPr>
          <a:xfrm>
            <a:off x="3850444" y="9430091"/>
            <a:ext cx="2945659" cy="496411"/>
          </a:xfrm>
          <a:prstGeom prst="rect">
            <a:avLst/>
          </a:prstGeom>
        </p:spPr>
        <p:txBody>
          <a:bodyPr vert="horz" lIns="91577" tIns="45789" rIns="91577" bIns="45789" rtlCol="0" anchor="b"/>
          <a:lstStyle>
            <a:lvl1pPr algn="r">
              <a:defRPr sz="1200"/>
            </a:lvl1pPr>
          </a:lstStyle>
          <a:p>
            <a:fld id="{8D186466-5020-480F-98D6-C4C83B2E2945}" type="slidenum">
              <a:rPr lang="de-DE" smtClean="0">
                <a:latin typeface="Arial" pitchFamily="34" charset="0"/>
                <a:cs typeface="Arial" pitchFamily="34" charset="0"/>
              </a:rPr>
              <a:t>‹#›</a:t>
            </a:fld>
            <a:endParaRPr lang="de-DE">
              <a:latin typeface="Arial" pitchFamily="34" charset="0"/>
              <a:cs typeface="Arial" pitchFamily="34" charset="0"/>
            </a:endParaRPr>
          </a:p>
        </p:txBody>
      </p:sp>
    </p:spTree>
    <p:extLst>
      <p:ext uri="{BB962C8B-B14F-4D97-AF65-F5344CB8AC3E}">
        <p14:creationId xmlns:p14="http://schemas.microsoft.com/office/powerpoint/2010/main" val="361628794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91577" tIns="45789" rIns="91577" bIns="45789" rtlCol="0"/>
          <a:lstStyle>
            <a:lvl1pPr algn="l">
              <a:defRPr sz="1200">
                <a:latin typeface="Arial" pitchFamily="34" charset="0"/>
                <a:cs typeface="Arial" pitchFamily="34" charset="0"/>
              </a:defRPr>
            </a:lvl1pPr>
          </a:lstStyle>
          <a:p>
            <a:endParaRPr lang="de-DE"/>
          </a:p>
        </p:txBody>
      </p:sp>
      <p:sp>
        <p:nvSpPr>
          <p:cNvPr id="3" name="Datumsplatzhalter 2"/>
          <p:cNvSpPr>
            <a:spLocks noGrp="1"/>
          </p:cNvSpPr>
          <p:nvPr>
            <p:ph type="dt" idx="1"/>
          </p:nvPr>
        </p:nvSpPr>
        <p:spPr>
          <a:xfrm>
            <a:off x="3850444" y="0"/>
            <a:ext cx="2945659" cy="496411"/>
          </a:xfrm>
          <a:prstGeom prst="rect">
            <a:avLst/>
          </a:prstGeom>
        </p:spPr>
        <p:txBody>
          <a:bodyPr vert="horz" lIns="91577" tIns="45789" rIns="91577" bIns="45789" rtlCol="0"/>
          <a:lstStyle>
            <a:lvl1pPr algn="r">
              <a:defRPr sz="1200">
                <a:latin typeface="Arial" pitchFamily="34" charset="0"/>
                <a:cs typeface="Arial" pitchFamily="34" charset="0"/>
              </a:defRPr>
            </a:lvl1pPr>
          </a:lstStyle>
          <a:p>
            <a:endParaRPr lang="de-DE"/>
          </a:p>
        </p:txBody>
      </p:sp>
      <p:sp>
        <p:nvSpPr>
          <p:cNvPr id="4" name="Folienbildplatzhalt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577" tIns="45789" rIns="91577" bIns="45789" rtlCol="0" anchor="ctr"/>
          <a:lstStyle/>
          <a:p>
            <a:endParaRPr lang="de-DE"/>
          </a:p>
        </p:txBody>
      </p:sp>
      <p:sp>
        <p:nvSpPr>
          <p:cNvPr id="5" name="Notizenplatzhalter 4"/>
          <p:cNvSpPr>
            <a:spLocks noGrp="1"/>
          </p:cNvSpPr>
          <p:nvPr>
            <p:ph type="body" sz="quarter" idx="3"/>
          </p:nvPr>
        </p:nvSpPr>
        <p:spPr>
          <a:xfrm>
            <a:off x="679768" y="4715907"/>
            <a:ext cx="5438140" cy="4467701"/>
          </a:xfrm>
          <a:prstGeom prst="rect">
            <a:avLst/>
          </a:prstGeom>
        </p:spPr>
        <p:txBody>
          <a:bodyPr vert="horz" lIns="0" tIns="0" rIns="0" bIns="0" rtlCol="0"/>
          <a:lstStyle/>
          <a:p>
            <a:pPr marL="179657" lvl="0" indent="-179657">
              <a:lnSpc>
                <a:spcPct val="95000"/>
              </a:lnSpc>
              <a:spcBef>
                <a:spcPts val="1803"/>
              </a:spcBef>
              <a:buClr>
                <a:schemeClr val="accent1"/>
              </a:buClr>
              <a:buFont typeface="Wingdings" pitchFamily="2" charset="2"/>
              <a:buChar char="n"/>
            </a:pPr>
            <a:r>
              <a:rPr lang="de-DE" dirty="0"/>
              <a:t>Textmasterformat bearbeiten</a:t>
            </a:r>
          </a:p>
          <a:p>
            <a:pPr marL="360904" lvl="1" indent="-181246">
              <a:lnSpc>
                <a:spcPct val="95000"/>
              </a:lnSpc>
              <a:spcBef>
                <a:spcPts val="601"/>
              </a:spcBef>
              <a:buClr>
                <a:schemeClr val="accent1"/>
              </a:buClr>
              <a:buSzPct val="90000"/>
              <a:buFont typeface="Wingdings 3" pitchFamily="18" charset="2"/>
              <a:buChar char="u"/>
            </a:pPr>
            <a:r>
              <a:rPr lang="de-DE" dirty="0"/>
              <a:t>Zweite Ebene</a:t>
            </a:r>
          </a:p>
          <a:p>
            <a:pPr marL="526251" lvl="2" indent="-165348">
              <a:lnSpc>
                <a:spcPct val="95000"/>
              </a:lnSpc>
              <a:spcBef>
                <a:spcPts val="300"/>
              </a:spcBef>
              <a:buClr>
                <a:schemeClr val="accent1"/>
              </a:buClr>
              <a:buSzPct val="90000"/>
              <a:buFont typeface="Wingdings" pitchFamily="2" charset="2"/>
              <a:buChar char="l"/>
            </a:pPr>
            <a:r>
              <a:rPr lang="de-DE" dirty="0"/>
              <a:t>Dritte Ebene</a:t>
            </a:r>
          </a:p>
          <a:p>
            <a:pPr marL="674110" lvl="3" indent="-136730">
              <a:lnSpc>
                <a:spcPct val="95000"/>
              </a:lnSpc>
              <a:buFont typeface="Arial" pitchFamily="34" charset="0"/>
              <a:buChar char="–"/>
            </a:pPr>
            <a:r>
              <a:rPr lang="de-DE" dirty="0"/>
              <a:t>Vierte Ebene</a:t>
            </a:r>
          </a:p>
        </p:txBody>
      </p:sp>
      <p:sp>
        <p:nvSpPr>
          <p:cNvPr id="7" name="Foliennummernplatzhalter 6"/>
          <p:cNvSpPr>
            <a:spLocks noGrp="1"/>
          </p:cNvSpPr>
          <p:nvPr>
            <p:ph type="sldNum" sz="quarter" idx="5"/>
          </p:nvPr>
        </p:nvSpPr>
        <p:spPr>
          <a:xfrm>
            <a:off x="3850444" y="9430091"/>
            <a:ext cx="2945659" cy="496411"/>
          </a:xfrm>
          <a:prstGeom prst="rect">
            <a:avLst/>
          </a:prstGeom>
        </p:spPr>
        <p:txBody>
          <a:bodyPr vert="horz" lIns="91577" tIns="45789" rIns="91577" bIns="45789" rtlCol="0" anchor="b"/>
          <a:lstStyle>
            <a:lvl1pPr algn="r">
              <a:defRPr sz="1200">
                <a:latin typeface="Arial" pitchFamily="34" charset="0"/>
                <a:cs typeface="Arial" pitchFamily="34" charset="0"/>
              </a:defRPr>
            </a:lvl1pPr>
          </a:lstStyle>
          <a:p>
            <a:fld id="{8FF7B9E9-6F9D-4999-8E35-8BAD09A8460E}" type="slidenum">
              <a:rPr lang="de-DE" smtClean="0"/>
              <a:pPr/>
              <a:t>‹#›</a:t>
            </a:fld>
            <a:endParaRPr lang="de-DE"/>
          </a:p>
        </p:txBody>
      </p:sp>
      <p:sp>
        <p:nvSpPr>
          <p:cNvPr id="8" name="Fußzeilenplatzhalter 7"/>
          <p:cNvSpPr>
            <a:spLocks noGrp="1"/>
          </p:cNvSpPr>
          <p:nvPr>
            <p:ph type="ftr" sz="quarter" idx="4"/>
          </p:nvPr>
        </p:nvSpPr>
        <p:spPr>
          <a:xfrm>
            <a:off x="0" y="9430091"/>
            <a:ext cx="2945659" cy="496411"/>
          </a:xfrm>
          <a:prstGeom prst="rect">
            <a:avLst/>
          </a:prstGeom>
        </p:spPr>
        <p:txBody>
          <a:bodyPr vert="horz" lIns="91577" tIns="45789" rIns="91577" bIns="45789" rtlCol="0" anchor="b"/>
          <a:lstStyle>
            <a:lvl1pPr algn="l">
              <a:defRPr sz="1200"/>
            </a:lvl1pPr>
          </a:lstStyle>
          <a:p>
            <a:endParaRPr lang="de-DE"/>
          </a:p>
        </p:txBody>
      </p:sp>
    </p:spTree>
    <p:extLst>
      <p:ext uri="{BB962C8B-B14F-4D97-AF65-F5344CB8AC3E}">
        <p14:creationId xmlns:p14="http://schemas.microsoft.com/office/powerpoint/2010/main" val="360941214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lang="de-DE" sz="1200" kern="1200" noProof="0" smtClean="0">
        <a:solidFill>
          <a:schemeClr val="tx1"/>
        </a:solidFill>
        <a:latin typeface="Arial" pitchFamily="34" charset="0"/>
        <a:ea typeface="+mn-ea"/>
        <a:cs typeface="Arial" pitchFamily="34" charset="0"/>
      </a:defRPr>
    </a:lvl1pPr>
    <a:lvl2pPr marL="457200" algn="l" defTabSz="914400" rtl="0" eaLnBrk="1" latinLnBrk="0" hangingPunct="1">
      <a:defRPr lang="de-DE" sz="1200" kern="1200" noProof="0" smtClean="0">
        <a:solidFill>
          <a:schemeClr val="tx1"/>
        </a:solidFill>
        <a:latin typeface="Arial" pitchFamily="34" charset="0"/>
        <a:ea typeface="+mn-ea"/>
        <a:cs typeface="Arial" pitchFamily="34" charset="0"/>
      </a:defRPr>
    </a:lvl2pPr>
    <a:lvl3pPr marL="914400" algn="l" defTabSz="914400" rtl="0" eaLnBrk="1" latinLnBrk="0" hangingPunct="1">
      <a:defRPr lang="de-DE" sz="1200" kern="1200" noProof="0" smtClean="0">
        <a:solidFill>
          <a:schemeClr val="tx1"/>
        </a:solidFill>
        <a:latin typeface="Arial" pitchFamily="34" charset="0"/>
        <a:ea typeface="+mn-ea"/>
        <a:cs typeface="Arial" pitchFamily="34" charset="0"/>
      </a:defRPr>
    </a:lvl3pPr>
    <a:lvl4pPr marL="1371600" algn="l" defTabSz="914400" rtl="0" eaLnBrk="1" latinLnBrk="0" hangingPunct="1">
      <a:defRPr lang="de-DE" sz="1200" kern="1200" noProof="0" smtClean="0">
        <a:solidFill>
          <a:schemeClr val="tx1"/>
        </a:solidFill>
        <a:latin typeface="Arial" pitchFamily="34" charset="0"/>
        <a:ea typeface="+mn-ea"/>
        <a:cs typeface="Arial" pitchFamily="34" charset="0"/>
      </a:defRPr>
    </a:lvl4pPr>
    <a:lvl5pPr marL="1828800" algn="l" defTabSz="914400" rtl="0" eaLnBrk="1" latinLnBrk="0" hangingPunct="1">
      <a:defRPr lang="de-DE" sz="1200" kern="1200" noProof="0" dirty="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0A4F46E9-7904-4FD8-82D0-66E6EAD9EF88}" type="slidenum">
              <a:rPr lang="de-DE" smtClean="0"/>
              <a:t>88</a:t>
            </a:fld>
            <a:endParaRPr lang="de-DE"/>
          </a:p>
        </p:txBody>
      </p:sp>
    </p:spTree>
    <p:extLst>
      <p:ext uri="{BB962C8B-B14F-4D97-AF65-F5344CB8AC3E}">
        <p14:creationId xmlns:p14="http://schemas.microsoft.com/office/powerpoint/2010/main" val="1421180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1)">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91BD7B15-A2D9-47B0-8993-C9992C244CBC}"/>
              </a:ext>
            </a:extLst>
          </p:cNvPr>
          <p:cNvGrpSpPr/>
          <p:nvPr userDrawn="1"/>
        </p:nvGrpSpPr>
        <p:grpSpPr>
          <a:xfrm>
            <a:off x="1" y="864000"/>
            <a:ext cx="6194418" cy="1080000"/>
            <a:chOff x="1" y="864000"/>
            <a:chExt cx="6194418" cy="1080000"/>
          </a:xfrm>
        </p:grpSpPr>
        <p:sp>
          <p:nvSpPr>
            <p:cNvPr id="10" name="Rechteck 9"/>
            <p:cNvSpPr>
              <a:spLocks noChangeAspect="1"/>
            </p:cNvSpPr>
            <p:nvPr userDrawn="1"/>
          </p:nvSpPr>
          <p:spPr>
            <a:xfrm>
              <a:off x="1" y="864000"/>
              <a:ext cx="6194418"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39F54C14-632A-4F5D-AF18-1DA714CBB4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163" y="1127317"/>
              <a:ext cx="1619425" cy="586722"/>
            </a:xfrm>
            <a:prstGeom prst="rect">
              <a:avLst/>
            </a:prstGeom>
          </p:spPr>
        </p:pic>
      </p:grpSp>
      <p:sp>
        <p:nvSpPr>
          <p:cNvPr id="8" name="Rechteck 7"/>
          <p:cNvSpPr/>
          <p:nvPr userDrawn="1"/>
        </p:nvSpPr>
        <p:spPr>
          <a:xfrm>
            <a:off x="0" y="1944000"/>
            <a:ext cx="6194418" cy="3888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42" name="Textplatzhalter 40"/>
          <p:cNvSpPr>
            <a:spLocks noGrp="1"/>
          </p:cNvSpPr>
          <p:nvPr userDrawn="1">
            <p:ph type="body" sz="quarter" idx="13" hasCustomPrompt="1"/>
          </p:nvPr>
        </p:nvSpPr>
        <p:spPr>
          <a:xfrm>
            <a:off x="432000" y="4968000"/>
            <a:ext cx="5443762" cy="433139"/>
          </a:xfrm>
          <a:prstGeom prst="rect">
            <a:avLst/>
          </a:prstGeom>
        </p:spPr>
        <p:txBody>
          <a:bodyPr lIns="0" tIns="0" rIns="0" bIns="0" anchor="b"/>
          <a:lstStyle>
            <a:lvl1pPr marL="0" indent="0">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Ludwigshafen, 26.05.2017</a:t>
            </a:r>
          </a:p>
        </p:txBody>
      </p:sp>
      <p:sp>
        <p:nvSpPr>
          <p:cNvPr id="6" name="Titel 5">
            <a:extLst>
              <a:ext uri="{FF2B5EF4-FFF2-40B4-BE49-F238E27FC236}">
                <a16:creationId xmlns:a16="http://schemas.microsoft.com/office/drawing/2014/main" id="{B1BB3A81-828C-46B6-8B45-0904C3B77353}"/>
              </a:ext>
            </a:extLst>
          </p:cNvPr>
          <p:cNvSpPr>
            <a:spLocks noGrp="1"/>
          </p:cNvSpPr>
          <p:nvPr>
            <p:ph type="title" hasCustomPrompt="1"/>
          </p:nvPr>
        </p:nvSpPr>
        <p:spPr>
          <a:xfrm>
            <a:off x="432001" y="2341404"/>
            <a:ext cx="5443762" cy="2516134"/>
          </a:xfrm>
          <a:prstGeom prst="rect">
            <a:avLst/>
          </a:prstGeom>
        </p:spPr>
        <p:txBody>
          <a:bodyPr lIns="0" tIns="0" rIns="0" bIns="0"/>
          <a:lstStyle>
            <a:lvl1pPr>
              <a:defRPr sz="3200">
                <a:solidFill>
                  <a:schemeClr val="accent1"/>
                </a:solidFill>
              </a:defRPr>
            </a:lvl1pPr>
          </a:lstStyle>
          <a:p>
            <a:r>
              <a:rPr lang="en-US" sz="3200" dirty="0"/>
              <a:t>Lorem Ipsum </a:t>
            </a:r>
            <a:r>
              <a:rPr lang="en-US" sz="3200" dirty="0" err="1"/>
              <a:t>dolormit</a:t>
            </a:r>
            <a:br>
              <a:rPr lang="en-US" sz="3200" dirty="0"/>
            </a:br>
            <a:r>
              <a:rPr lang="en-US" sz="3200" dirty="0" err="1"/>
              <a:t>amet</a:t>
            </a:r>
            <a:r>
              <a:rPr lang="en-US" sz="3200" dirty="0"/>
              <a:t> </a:t>
            </a:r>
            <a:r>
              <a:rPr lang="en-US" sz="3200" dirty="0" err="1"/>
              <a:t>avensis</a:t>
            </a:r>
            <a:r>
              <a:rPr lang="en-US" sz="3200" dirty="0"/>
              <a:t> </a:t>
            </a:r>
            <a:r>
              <a:rPr lang="en-US" sz="3200" dirty="0" err="1"/>
              <a:t>tusa</a:t>
            </a:r>
            <a:r>
              <a:rPr lang="en-US" sz="3200" dirty="0"/>
              <a:t>.</a:t>
            </a:r>
            <a:endParaRPr lang="de-DE" dirty="0"/>
          </a:p>
        </p:txBody>
      </p:sp>
      <p:sp>
        <p:nvSpPr>
          <p:cNvPr id="19" name="Datumsplatzhalter 5">
            <a:extLst>
              <a:ext uri="{FF2B5EF4-FFF2-40B4-BE49-F238E27FC236}">
                <a16:creationId xmlns:a16="http://schemas.microsoft.com/office/drawing/2014/main" id="{080CAAF3-72A8-4B9F-938F-054C585E4FFA}"/>
              </a:ext>
            </a:extLst>
          </p:cNvPr>
          <p:cNvSpPr>
            <a:spLocks noGrp="1"/>
          </p:cNvSpPr>
          <p:nvPr>
            <p:ph type="dt" sz="half" idx="2"/>
          </p:nvPr>
        </p:nvSpPr>
        <p:spPr>
          <a:xfrm>
            <a:off x="685760" y="6516409"/>
            <a:ext cx="468126" cy="175322"/>
          </a:xfrm>
          <a:prstGeom prst="rect">
            <a:avLst/>
          </a:prstGeom>
        </p:spPr>
        <p:txBody>
          <a:bodyPr wrap="none" lIns="0" tIns="0" rIns="0" bIns="0"/>
          <a:lstStyle>
            <a:lvl1pPr>
              <a:defRPr sz="900"/>
            </a:lvl1pPr>
          </a:lstStyle>
          <a:p>
            <a:fld id="{D560E651-1595-485A-B0E2-A1E18AF9BA41}" type="datetime1">
              <a:rPr lang="de-DE" smtClean="0"/>
              <a:t>30.10.2019</a:t>
            </a:fld>
            <a:endParaRPr lang="de-DE"/>
          </a:p>
        </p:txBody>
      </p:sp>
      <p:sp>
        <p:nvSpPr>
          <p:cNvPr id="20" name="Fußzeilenplatzhalter 6">
            <a:extLst>
              <a:ext uri="{FF2B5EF4-FFF2-40B4-BE49-F238E27FC236}">
                <a16:creationId xmlns:a16="http://schemas.microsoft.com/office/drawing/2014/main" id="{0AFC4AB5-DC9C-49A7-96AA-E02FE7953C85}"/>
              </a:ext>
            </a:extLst>
          </p:cNvPr>
          <p:cNvSpPr>
            <a:spLocks noGrp="1"/>
          </p:cNvSpPr>
          <p:nvPr>
            <p:ph type="ftr" sz="quarter" idx="3"/>
          </p:nvPr>
        </p:nvSpPr>
        <p:spPr>
          <a:xfrm>
            <a:off x="1368000" y="6516110"/>
            <a:ext cx="3364269" cy="167933"/>
          </a:xfrm>
          <a:prstGeom prst="rect">
            <a:avLst/>
          </a:prstGeom>
        </p:spPr>
        <p:txBody>
          <a:bodyPr lIns="0" tIns="0" rIns="0" bIns="0"/>
          <a:lstStyle>
            <a:lvl1pPr>
              <a:defRPr sz="900">
                <a:solidFill>
                  <a:srgbClr val="000000"/>
                </a:solidFill>
              </a:defRPr>
            </a:lvl1pPr>
          </a:lstStyle>
          <a:p>
            <a:endParaRPr lang="de-DE"/>
          </a:p>
        </p:txBody>
      </p:sp>
      <p:sp>
        <p:nvSpPr>
          <p:cNvPr id="21" name="Foliennummernplatzhalter 7">
            <a:extLst>
              <a:ext uri="{FF2B5EF4-FFF2-40B4-BE49-F238E27FC236}">
                <a16:creationId xmlns:a16="http://schemas.microsoft.com/office/drawing/2014/main" id="{18A080BE-65AF-4570-9C09-28CACD107D13}"/>
              </a:ext>
            </a:extLst>
          </p:cNvPr>
          <p:cNvSpPr>
            <a:spLocks noGrp="1"/>
          </p:cNvSpPr>
          <p:nvPr>
            <p:ph type="sldNum" sz="quarter" idx="4"/>
          </p:nvPr>
        </p:nvSpPr>
        <p:spPr>
          <a:xfrm>
            <a:off x="227013" y="6514798"/>
            <a:ext cx="384217" cy="151200"/>
          </a:xfrm>
          <a:prstGeom prst="rect">
            <a:avLst/>
          </a:prstGeom>
        </p:spPr>
        <p:txBody>
          <a:bodyPr lIns="0" tIns="0" rIns="0" bIns="0"/>
          <a:lstStyle>
            <a:lvl1pPr>
              <a:defRPr sz="900" b="1"/>
            </a:lvl1pPr>
          </a:lstStyle>
          <a:p>
            <a:fld id="{82EA1D04-CA53-4DE3-84A8-2B63E41036C9}" type="slidenum">
              <a:rPr lang="de-DE" smtClean="0"/>
              <a:pPr/>
              <a:t>‹#›</a:t>
            </a:fld>
            <a:endParaRPr lang="de-DE"/>
          </a:p>
        </p:txBody>
      </p:sp>
    </p:spTree>
    <p:extLst>
      <p:ext uri="{BB962C8B-B14F-4D97-AF65-F5344CB8AC3E}">
        <p14:creationId xmlns:p14="http://schemas.microsoft.com/office/powerpoint/2010/main" val="23764959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reserve="1">
  <p:cSld name="Titel und zweispaltig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A8E6BF-CDDE-4BBA-B7C7-CD86C7261BC8}"/>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Textplatzhalter 2">
            <a:extLst>
              <a:ext uri="{FF2B5EF4-FFF2-40B4-BE49-F238E27FC236}">
                <a16:creationId xmlns:a16="http://schemas.microsoft.com/office/drawing/2014/main" id="{8FC1550A-B9C7-4F29-A06E-E6249E7B3610}"/>
              </a:ext>
            </a:extLst>
          </p:cNvPr>
          <p:cNvSpPr>
            <a:spLocks noGrp="1"/>
          </p:cNvSpPr>
          <p:nvPr>
            <p:ph type="body" sz="half" idx="1"/>
          </p:nvPr>
        </p:nvSpPr>
        <p:spPr>
          <a:xfrm>
            <a:off x="212316" y="1965579"/>
            <a:ext cx="5800097" cy="3906012"/>
          </a:xfrm>
          <a:prstGeom prst="rect">
            <a:avLst/>
          </a:prstGeo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a:extLst>
              <a:ext uri="{FF2B5EF4-FFF2-40B4-BE49-F238E27FC236}">
                <a16:creationId xmlns:a16="http://schemas.microsoft.com/office/drawing/2014/main" id="{877FDF47-10EC-4B98-BEFE-5F17608FD7AF}"/>
              </a:ext>
            </a:extLst>
          </p:cNvPr>
          <p:cNvSpPr>
            <a:spLocks noGrp="1"/>
          </p:cNvSpPr>
          <p:nvPr>
            <p:ph type="body" sz="half" idx="2"/>
          </p:nvPr>
        </p:nvSpPr>
        <p:spPr>
          <a:xfrm>
            <a:off x="6164793" y="1965579"/>
            <a:ext cx="5800097" cy="3906012"/>
          </a:xfrm>
          <a:prstGeom prst="rect">
            <a:avLst/>
          </a:prstGeo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Fußzeilenplatzhalter 4">
            <a:extLst>
              <a:ext uri="{FF2B5EF4-FFF2-40B4-BE49-F238E27FC236}">
                <a16:creationId xmlns:a16="http://schemas.microsoft.com/office/drawing/2014/main" id="{E08B4501-4886-4F90-AABA-29D3BFD5977B}"/>
              </a:ext>
            </a:extLst>
          </p:cNvPr>
          <p:cNvSpPr>
            <a:spLocks noGrp="1"/>
          </p:cNvSpPr>
          <p:nvPr>
            <p:ph type="ftr" sz="quarter" idx="10"/>
          </p:nvPr>
        </p:nvSpPr>
        <p:spPr/>
        <p:txBody>
          <a:bodyPr/>
          <a:lstStyle/>
          <a:p>
            <a:pPr>
              <a:defRPr/>
            </a:pPr>
            <a:r>
              <a:rPr lang="de-DE">
                <a:solidFill>
                  <a:srgbClr val="000000"/>
                </a:solidFill>
              </a:rPr>
              <a:t>| Optional</a:t>
            </a:r>
          </a:p>
        </p:txBody>
      </p:sp>
      <p:sp>
        <p:nvSpPr>
          <p:cNvPr id="6" name="Datumsplatzhalter 5">
            <a:extLst>
              <a:ext uri="{FF2B5EF4-FFF2-40B4-BE49-F238E27FC236}">
                <a16:creationId xmlns:a16="http://schemas.microsoft.com/office/drawing/2014/main" id="{BB037D59-CDCB-4605-A031-5C299A6851E3}"/>
              </a:ext>
            </a:extLst>
          </p:cNvPr>
          <p:cNvSpPr>
            <a:spLocks noGrp="1"/>
          </p:cNvSpPr>
          <p:nvPr>
            <p:ph type="dt" sz="half" idx="11"/>
          </p:nvPr>
        </p:nvSpPr>
        <p:spPr/>
        <p:txBody>
          <a:bodyPr/>
          <a:lstStyle/>
          <a:p>
            <a:pPr>
              <a:defRPr/>
            </a:pPr>
            <a:fld id="{C0E33138-ACF4-4AA0-BCDB-3A9F2443B8D9}" type="datetime1">
              <a:rPr lang="de-DE" smtClean="0">
                <a:solidFill>
                  <a:srgbClr val="000000"/>
                </a:solidFill>
              </a:rPr>
              <a:pPr>
                <a:defRPr/>
              </a:pPr>
              <a:t>30.10.2019</a:t>
            </a:fld>
            <a:endParaRPr lang="de-DE">
              <a:solidFill>
                <a:srgbClr val="000000"/>
              </a:solidFill>
            </a:endParaRPr>
          </a:p>
        </p:txBody>
      </p:sp>
      <p:sp>
        <p:nvSpPr>
          <p:cNvPr id="7" name="Foliennummernplatzhalter 6">
            <a:extLst>
              <a:ext uri="{FF2B5EF4-FFF2-40B4-BE49-F238E27FC236}">
                <a16:creationId xmlns:a16="http://schemas.microsoft.com/office/drawing/2014/main" id="{162E148D-DA16-4D47-86F8-5AC4C3F0BE9A}"/>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979103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EE502-26F1-4C14-8006-E86D8F1E927C}"/>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Textplatzhalter 2">
            <a:extLst>
              <a:ext uri="{FF2B5EF4-FFF2-40B4-BE49-F238E27FC236}">
                <a16:creationId xmlns:a16="http://schemas.microsoft.com/office/drawing/2014/main" id="{2049500F-CC95-49B3-830F-417100FC6694}"/>
              </a:ext>
            </a:extLst>
          </p:cNvPr>
          <p:cNvSpPr>
            <a:spLocks noGrp="1"/>
          </p:cNvSpPr>
          <p:nvPr>
            <p:ph type="body" idx="1"/>
          </p:nvPr>
        </p:nvSpPr>
        <p:spPr>
          <a:xfrm>
            <a:off x="212318" y="1285200"/>
            <a:ext cx="11752447" cy="4586391"/>
          </a:xfrm>
          <a:prstGeom prst="rect">
            <a:avLst/>
          </a:prstGeom>
        </p:spPr>
        <p:txBody>
          <a:bodyPr/>
          <a:lstStyle>
            <a:lvl2pPr marL="622738" indent="-266373">
              <a:buFont typeface="Courier New" panose="02070309020205020404" pitchFamily="49" charset="0"/>
              <a:buChar char="o"/>
              <a:defRPr/>
            </a:lvl2pPr>
            <a:lvl3pPr marL="899910" indent="-277172">
              <a:buFont typeface="Arial" panose="020B0604020202020204" pitchFamily="34" charset="0"/>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Fußzeilenplatzhalter 3">
            <a:extLst>
              <a:ext uri="{FF2B5EF4-FFF2-40B4-BE49-F238E27FC236}">
                <a16:creationId xmlns:a16="http://schemas.microsoft.com/office/drawing/2014/main" id="{2C95302F-267A-4618-91A0-E4C43D68A43B}"/>
              </a:ext>
            </a:extLst>
          </p:cNvPr>
          <p:cNvSpPr>
            <a:spLocks noGrp="1"/>
          </p:cNvSpPr>
          <p:nvPr>
            <p:ph type="ftr" sz="quarter" idx="10"/>
          </p:nvPr>
        </p:nvSpPr>
        <p:spPr/>
        <p:txBody>
          <a:bodyPr/>
          <a:lstStyle/>
          <a:p>
            <a:pPr>
              <a:defRPr/>
            </a:pPr>
            <a:r>
              <a:rPr lang="de-DE">
                <a:solidFill>
                  <a:srgbClr val="000000"/>
                </a:solidFill>
              </a:rPr>
              <a:t>| Optional</a:t>
            </a:r>
          </a:p>
        </p:txBody>
      </p:sp>
      <p:sp>
        <p:nvSpPr>
          <p:cNvPr id="5" name="Datumsplatzhalter 4">
            <a:extLst>
              <a:ext uri="{FF2B5EF4-FFF2-40B4-BE49-F238E27FC236}">
                <a16:creationId xmlns:a16="http://schemas.microsoft.com/office/drawing/2014/main" id="{6337AE33-605D-4070-AE5D-63D17AF9551A}"/>
              </a:ext>
            </a:extLst>
          </p:cNvPr>
          <p:cNvSpPr>
            <a:spLocks noGrp="1"/>
          </p:cNvSpPr>
          <p:nvPr>
            <p:ph type="dt" sz="half" idx="11"/>
          </p:nvPr>
        </p:nvSpPr>
        <p:spPr/>
        <p:txBody>
          <a:bodyPr/>
          <a:lstStyle/>
          <a:p>
            <a:pPr>
              <a:defRPr/>
            </a:pPr>
            <a:fld id="{368FC967-E25B-4DC7-87C0-1C454DF70C3D}" type="datetime1">
              <a:rPr lang="de-DE" smtClean="0">
                <a:solidFill>
                  <a:srgbClr val="000000"/>
                </a:solidFill>
              </a:rPr>
              <a:pPr>
                <a:defRPr/>
              </a:pPr>
              <a:t>30.10.2019</a:t>
            </a:fld>
            <a:endParaRPr lang="de-DE">
              <a:solidFill>
                <a:srgbClr val="000000"/>
              </a:solidFill>
            </a:endParaRPr>
          </a:p>
        </p:txBody>
      </p:sp>
      <p:sp>
        <p:nvSpPr>
          <p:cNvPr id="6" name="Foliennummernplatzhalter 5">
            <a:extLst>
              <a:ext uri="{FF2B5EF4-FFF2-40B4-BE49-F238E27FC236}">
                <a16:creationId xmlns:a16="http://schemas.microsoft.com/office/drawing/2014/main" id="{272BBEB6-46D3-4689-9C2A-D1A144321A87}"/>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81947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el und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AE6E8A-5BA7-486D-B947-003A611BE206}"/>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Tabellenplatzhalter 2">
            <a:extLst>
              <a:ext uri="{FF2B5EF4-FFF2-40B4-BE49-F238E27FC236}">
                <a16:creationId xmlns:a16="http://schemas.microsoft.com/office/drawing/2014/main" id="{929C18BF-1B0A-4AB1-9EE5-095436AB506C}"/>
              </a:ext>
            </a:extLst>
          </p:cNvPr>
          <p:cNvSpPr>
            <a:spLocks noGrp="1"/>
          </p:cNvSpPr>
          <p:nvPr>
            <p:ph type="tbl" idx="1"/>
          </p:nvPr>
        </p:nvSpPr>
        <p:spPr>
          <a:xfrm>
            <a:off x="212318" y="1965579"/>
            <a:ext cx="11752447" cy="3906012"/>
          </a:xfrm>
          <a:prstGeom prst="rect">
            <a:avLst/>
          </a:prstGeom>
        </p:spPr>
        <p:txBody>
          <a:bodyPr/>
          <a:lstStyle/>
          <a:p>
            <a:r>
              <a:rPr lang="en-US"/>
              <a:t>Click icon to add table</a:t>
            </a:r>
            <a:endParaRPr lang="de-DE"/>
          </a:p>
        </p:txBody>
      </p:sp>
      <p:sp>
        <p:nvSpPr>
          <p:cNvPr id="4" name="Fußzeilenplatzhalter 3">
            <a:extLst>
              <a:ext uri="{FF2B5EF4-FFF2-40B4-BE49-F238E27FC236}">
                <a16:creationId xmlns:a16="http://schemas.microsoft.com/office/drawing/2014/main" id="{A8A05E60-490C-4331-A427-E892863F6E3B}"/>
              </a:ext>
            </a:extLst>
          </p:cNvPr>
          <p:cNvSpPr>
            <a:spLocks noGrp="1"/>
          </p:cNvSpPr>
          <p:nvPr>
            <p:ph type="ftr" sz="quarter" idx="10"/>
          </p:nvPr>
        </p:nvSpPr>
        <p:spPr/>
        <p:txBody>
          <a:bodyPr/>
          <a:lstStyle/>
          <a:p>
            <a:pPr>
              <a:defRPr/>
            </a:pPr>
            <a:r>
              <a:rPr lang="de-DE">
                <a:solidFill>
                  <a:srgbClr val="000000"/>
                </a:solidFill>
              </a:rPr>
              <a:t>| Optional</a:t>
            </a:r>
          </a:p>
        </p:txBody>
      </p:sp>
      <p:sp>
        <p:nvSpPr>
          <p:cNvPr id="5" name="Datumsplatzhalter 4">
            <a:extLst>
              <a:ext uri="{FF2B5EF4-FFF2-40B4-BE49-F238E27FC236}">
                <a16:creationId xmlns:a16="http://schemas.microsoft.com/office/drawing/2014/main" id="{61CD60CA-E7F1-42CF-8422-C37F5528F46F}"/>
              </a:ext>
            </a:extLst>
          </p:cNvPr>
          <p:cNvSpPr>
            <a:spLocks noGrp="1"/>
          </p:cNvSpPr>
          <p:nvPr>
            <p:ph type="dt" sz="half" idx="11"/>
          </p:nvPr>
        </p:nvSpPr>
        <p:spPr/>
        <p:txBody>
          <a:bodyPr/>
          <a:lstStyle/>
          <a:p>
            <a:pPr>
              <a:defRPr/>
            </a:pPr>
            <a:fld id="{EA828A8A-A900-4765-BE54-8F6A7A59D33A}" type="datetime1">
              <a:rPr lang="de-DE" smtClean="0">
                <a:solidFill>
                  <a:srgbClr val="000000"/>
                </a:solidFill>
              </a:rPr>
              <a:pPr>
                <a:defRPr/>
              </a:pPr>
              <a:t>30.10.2019</a:t>
            </a:fld>
            <a:endParaRPr lang="de-DE">
              <a:solidFill>
                <a:srgbClr val="000000"/>
              </a:solidFill>
            </a:endParaRPr>
          </a:p>
        </p:txBody>
      </p:sp>
      <p:sp>
        <p:nvSpPr>
          <p:cNvPr id="6" name="Foliennummernplatzhalter 5">
            <a:extLst>
              <a:ext uri="{FF2B5EF4-FFF2-40B4-BE49-F238E27FC236}">
                <a16:creationId xmlns:a16="http://schemas.microsoft.com/office/drawing/2014/main" id="{AF2BE9BB-1EE3-4AE2-8BF7-B88FBE8733D1}"/>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098136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reserve="1">
  <p:cSld name="Titel, Text und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570CFC-19A3-4FC1-8679-96D023530C0F}"/>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Textplatzhalter 2">
            <a:extLst>
              <a:ext uri="{FF2B5EF4-FFF2-40B4-BE49-F238E27FC236}">
                <a16:creationId xmlns:a16="http://schemas.microsoft.com/office/drawing/2014/main" id="{99065C2F-7019-46C6-80C2-90C127178AB8}"/>
              </a:ext>
            </a:extLst>
          </p:cNvPr>
          <p:cNvSpPr>
            <a:spLocks noGrp="1"/>
          </p:cNvSpPr>
          <p:nvPr>
            <p:ph type="body" sz="half" idx="1"/>
          </p:nvPr>
        </p:nvSpPr>
        <p:spPr>
          <a:xfrm>
            <a:off x="212315"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iagrammplatzhalter 3">
            <a:extLst>
              <a:ext uri="{FF2B5EF4-FFF2-40B4-BE49-F238E27FC236}">
                <a16:creationId xmlns:a16="http://schemas.microsoft.com/office/drawing/2014/main" id="{88B10754-5428-423A-93CA-445D5DE8B485}"/>
              </a:ext>
            </a:extLst>
          </p:cNvPr>
          <p:cNvSpPr>
            <a:spLocks noGrp="1"/>
          </p:cNvSpPr>
          <p:nvPr>
            <p:ph type="chart" sz="half" idx="2"/>
          </p:nvPr>
        </p:nvSpPr>
        <p:spPr>
          <a:xfrm>
            <a:off x="6164792" y="1965579"/>
            <a:ext cx="5800097" cy="3906012"/>
          </a:xfrm>
          <a:prstGeom prst="rect">
            <a:avLst/>
          </a:prstGeom>
        </p:spPr>
        <p:txBody>
          <a:bodyPr/>
          <a:lstStyle/>
          <a:p>
            <a:r>
              <a:rPr lang="en-US"/>
              <a:t>Click icon to add chart</a:t>
            </a:r>
            <a:endParaRPr lang="de-DE"/>
          </a:p>
        </p:txBody>
      </p:sp>
      <p:sp>
        <p:nvSpPr>
          <p:cNvPr id="5" name="Fußzeilenplatzhalter 4">
            <a:extLst>
              <a:ext uri="{FF2B5EF4-FFF2-40B4-BE49-F238E27FC236}">
                <a16:creationId xmlns:a16="http://schemas.microsoft.com/office/drawing/2014/main" id="{9815BF5D-3067-4438-8FD2-AB351B3A4361}"/>
              </a:ext>
            </a:extLst>
          </p:cNvPr>
          <p:cNvSpPr>
            <a:spLocks noGrp="1"/>
          </p:cNvSpPr>
          <p:nvPr>
            <p:ph type="ftr" sz="quarter" idx="10"/>
          </p:nvPr>
        </p:nvSpPr>
        <p:spPr/>
        <p:txBody>
          <a:bodyPr/>
          <a:lstStyle/>
          <a:p>
            <a:pPr>
              <a:defRPr/>
            </a:pPr>
            <a:r>
              <a:rPr lang="de-DE">
                <a:solidFill>
                  <a:srgbClr val="000000"/>
                </a:solidFill>
              </a:rPr>
              <a:t>| Optional</a:t>
            </a:r>
          </a:p>
        </p:txBody>
      </p:sp>
      <p:sp>
        <p:nvSpPr>
          <p:cNvPr id="6" name="Datumsplatzhalter 5">
            <a:extLst>
              <a:ext uri="{FF2B5EF4-FFF2-40B4-BE49-F238E27FC236}">
                <a16:creationId xmlns:a16="http://schemas.microsoft.com/office/drawing/2014/main" id="{08593090-51CA-4CA4-8050-35DEF5113D57}"/>
              </a:ext>
            </a:extLst>
          </p:cNvPr>
          <p:cNvSpPr>
            <a:spLocks noGrp="1"/>
          </p:cNvSpPr>
          <p:nvPr>
            <p:ph type="dt" sz="half" idx="11"/>
          </p:nvPr>
        </p:nvSpPr>
        <p:spPr/>
        <p:txBody>
          <a:bodyPr/>
          <a:lstStyle/>
          <a:p>
            <a:pPr>
              <a:defRPr/>
            </a:pPr>
            <a:fld id="{C0F31EDC-29F8-4FDE-A096-1A8A5A19E28A}" type="datetime1">
              <a:rPr lang="de-DE" smtClean="0">
                <a:solidFill>
                  <a:srgbClr val="000000"/>
                </a:solidFill>
              </a:rPr>
              <a:pPr>
                <a:defRPr/>
              </a:pPr>
              <a:t>30.10.2019</a:t>
            </a:fld>
            <a:endParaRPr lang="de-DE">
              <a:solidFill>
                <a:srgbClr val="000000"/>
              </a:solidFill>
            </a:endParaRPr>
          </a:p>
        </p:txBody>
      </p:sp>
      <p:sp>
        <p:nvSpPr>
          <p:cNvPr id="7" name="Foliennummernplatzhalter 6">
            <a:extLst>
              <a:ext uri="{FF2B5EF4-FFF2-40B4-BE49-F238E27FC236}">
                <a16:creationId xmlns:a16="http://schemas.microsoft.com/office/drawing/2014/main" id="{38686210-6ED2-4620-8AD0-9A0AECDE2007}"/>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041287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AndTx" preserve="1">
  <p:cSld name="Titel, Diagramm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739942-E2E1-4118-934D-4EDEBD70569B}"/>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Diagrammplatzhalter 2">
            <a:extLst>
              <a:ext uri="{FF2B5EF4-FFF2-40B4-BE49-F238E27FC236}">
                <a16:creationId xmlns:a16="http://schemas.microsoft.com/office/drawing/2014/main" id="{EFA9D9D7-18E2-4D2F-97C2-B5B56484A2CC}"/>
              </a:ext>
            </a:extLst>
          </p:cNvPr>
          <p:cNvSpPr>
            <a:spLocks noGrp="1"/>
          </p:cNvSpPr>
          <p:nvPr>
            <p:ph type="chart" sz="half" idx="1"/>
          </p:nvPr>
        </p:nvSpPr>
        <p:spPr>
          <a:xfrm>
            <a:off x="212315" y="1965579"/>
            <a:ext cx="5800097" cy="3906012"/>
          </a:xfrm>
          <a:prstGeom prst="rect">
            <a:avLst/>
          </a:prstGeom>
        </p:spPr>
        <p:txBody>
          <a:bodyPr/>
          <a:lstStyle/>
          <a:p>
            <a:r>
              <a:rPr lang="en-US"/>
              <a:t>Click icon to add chart</a:t>
            </a:r>
            <a:endParaRPr lang="de-DE"/>
          </a:p>
        </p:txBody>
      </p:sp>
      <p:sp>
        <p:nvSpPr>
          <p:cNvPr id="4" name="Textplatzhalter 3">
            <a:extLst>
              <a:ext uri="{FF2B5EF4-FFF2-40B4-BE49-F238E27FC236}">
                <a16:creationId xmlns:a16="http://schemas.microsoft.com/office/drawing/2014/main" id="{67270A36-07B9-4B5B-8EA5-FC4A36502F14}"/>
              </a:ext>
            </a:extLst>
          </p:cNvPr>
          <p:cNvSpPr>
            <a:spLocks noGrp="1"/>
          </p:cNvSpPr>
          <p:nvPr>
            <p:ph type="body" sz="half" idx="2"/>
          </p:nvPr>
        </p:nvSpPr>
        <p:spPr>
          <a:xfrm>
            <a:off x="6164792"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a:extLst>
              <a:ext uri="{FF2B5EF4-FFF2-40B4-BE49-F238E27FC236}">
                <a16:creationId xmlns:a16="http://schemas.microsoft.com/office/drawing/2014/main" id="{835D6173-567C-4DF7-8E5A-2F4401EC5BCC}"/>
              </a:ext>
            </a:extLst>
          </p:cNvPr>
          <p:cNvSpPr>
            <a:spLocks noGrp="1"/>
          </p:cNvSpPr>
          <p:nvPr>
            <p:ph type="ftr" sz="quarter" idx="10"/>
          </p:nvPr>
        </p:nvSpPr>
        <p:spPr/>
        <p:txBody>
          <a:bodyPr/>
          <a:lstStyle/>
          <a:p>
            <a:pPr>
              <a:defRPr/>
            </a:pPr>
            <a:r>
              <a:rPr lang="de-DE">
                <a:solidFill>
                  <a:srgbClr val="000000"/>
                </a:solidFill>
              </a:rPr>
              <a:t>| Optional</a:t>
            </a:r>
          </a:p>
        </p:txBody>
      </p:sp>
      <p:sp>
        <p:nvSpPr>
          <p:cNvPr id="6" name="Datumsplatzhalter 5">
            <a:extLst>
              <a:ext uri="{FF2B5EF4-FFF2-40B4-BE49-F238E27FC236}">
                <a16:creationId xmlns:a16="http://schemas.microsoft.com/office/drawing/2014/main" id="{19182B75-E9DD-4C82-8759-EC7BCDD8895A}"/>
              </a:ext>
            </a:extLst>
          </p:cNvPr>
          <p:cNvSpPr>
            <a:spLocks noGrp="1"/>
          </p:cNvSpPr>
          <p:nvPr>
            <p:ph type="dt" sz="half" idx="11"/>
          </p:nvPr>
        </p:nvSpPr>
        <p:spPr/>
        <p:txBody>
          <a:bodyPr/>
          <a:lstStyle/>
          <a:p>
            <a:pPr>
              <a:defRPr/>
            </a:pPr>
            <a:fld id="{CAFAA40D-DF08-40E5-9F38-B7BC60CAE2A9}" type="datetime1">
              <a:rPr lang="de-DE" smtClean="0">
                <a:solidFill>
                  <a:srgbClr val="000000"/>
                </a:solidFill>
              </a:rPr>
              <a:pPr>
                <a:defRPr/>
              </a:pPr>
              <a:t>30.10.2019</a:t>
            </a:fld>
            <a:endParaRPr lang="de-DE">
              <a:solidFill>
                <a:srgbClr val="000000"/>
              </a:solidFill>
            </a:endParaRPr>
          </a:p>
        </p:txBody>
      </p:sp>
      <p:sp>
        <p:nvSpPr>
          <p:cNvPr id="7" name="Foliennummernplatzhalter 6">
            <a:extLst>
              <a:ext uri="{FF2B5EF4-FFF2-40B4-BE49-F238E27FC236}">
                <a16:creationId xmlns:a16="http://schemas.microsoft.com/office/drawing/2014/main" id="{F53177F6-3049-4C1A-BBCE-63A3197B4DAC}"/>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756233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Titel und Diagramm oder Organi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97F078-4BE0-4FCC-A4F6-3F47654B1DE4}"/>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SmartArt-Platzhalter 2">
            <a:extLst>
              <a:ext uri="{FF2B5EF4-FFF2-40B4-BE49-F238E27FC236}">
                <a16:creationId xmlns:a16="http://schemas.microsoft.com/office/drawing/2014/main" id="{59842522-B689-4429-8668-A12EAE0FF73B}"/>
              </a:ext>
            </a:extLst>
          </p:cNvPr>
          <p:cNvSpPr>
            <a:spLocks noGrp="1"/>
          </p:cNvSpPr>
          <p:nvPr>
            <p:ph type="dgm" idx="1"/>
          </p:nvPr>
        </p:nvSpPr>
        <p:spPr>
          <a:xfrm>
            <a:off x="212318" y="1965579"/>
            <a:ext cx="11752447" cy="3906012"/>
          </a:xfrm>
          <a:prstGeom prst="rect">
            <a:avLst/>
          </a:prstGeom>
        </p:spPr>
        <p:txBody>
          <a:bodyPr/>
          <a:lstStyle/>
          <a:p>
            <a:r>
              <a:rPr lang="en-US"/>
              <a:t>Click icon to add SmartArt graphic</a:t>
            </a:r>
            <a:endParaRPr lang="de-DE"/>
          </a:p>
        </p:txBody>
      </p:sp>
      <p:sp>
        <p:nvSpPr>
          <p:cNvPr id="4" name="Fußzeilenplatzhalter 3">
            <a:extLst>
              <a:ext uri="{FF2B5EF4-FFF2-40B4-BE49-F238E27FC236}">
                <a16:creationId xmlns:a16="http://schemas.microsoft.com/office/drawing/2014/main" id="{DE2008AD-EC4B-49B9-92D6-1B8D349A6371}"/>
              </a:ext>
            </a:extLst>
          </p:cNvPr>
          <p:cNvSpPr>
            <a:spLocks noGrp="1"/>
          </p:cNvSpPr>
          <p:nvPr>
            <p:ph type="ftr" sz="quarter" idx="10"/>
          </p:nvPr>
        </p:nvSpPr>
        <p:spPr/>
        <p:txBody>
          <a:bodyPr/>
          <a:lstStyle/>
          <a:p>
            <a:pPr>
              <a:defRPr/>
            </a:pPr>
            <a:r>
              <a:rPr lang="de-DE">
                <a:solidFill>
                  <a:srgbClr val="000000"/>
                </a:solidFill>
              </a:rPr>
              <a:t>| Optional</a:t>
            </a:r>
          </a:p>
        </p:txBody>
      </p:sp>
      <p:sp>
        <p:nvSpPr>
          <p:cNvPr id="5" name="Datumsplatzhalter 4">
            <a:extLst>
              <a:ext uri="{FF2B5EF4-FFF2-40B4-BE49-F238E27FC236}">
                <a16:creationId xmlns:a16="http://schemas.microsoft.com/office/drawing/2014/main" id="{B2C8BA3A-C496-4C05-B63D-8AB93B2B95C7}"/>
              </a:ext>
            </a:extLst>
          </p:cNvPr>
          <p:cNvSpPr>
            <a:spLocks noGrp="1"/>
          </p:cNvSpPr>
          <p:nvPr>
            <p:ph type="dt" sz="half" idx="11"/>
          </p:nvPr>
        </p:nvSpPr>
        <p:spPr/>
        <p:txBody>
          <a:bodyPr/>
          <a:lstStyle/>
          <a:p>
            <a:pPr>
              <a:defRPr/>
            </a:pPr>
            <a:fld id="{F458B07D-B1E9-499A-953F-B5C3869B8479}" type="datetime1">
              <a:rPr lang="de-DE" smtClean="0">
                <a:solidFill>
                  <a:srgbClr val="000000"/>
                </a:solidFill>
              </a:rPr>
              <a:pPr>
                <a:defRPr/>
              </a:pPr>
              <a:t>30.10.2019</a:t>
            </a:fld>
            <a:endParaRPr lang="de-DE">
              <a:solidFill>
                <a:srgbClr val="000000"/>
              </a:solidFill>
            </a:endParaRPr>
          </a:p>
        </p:txBody>
      </p:sp>
      <p:sp>
        <p:nvSpPr>
          <p:cNvPr id="6" name="Foliennummernplatzhalter 5">
            <a:extLst>
              <a:ext uri="{FF2B5EF4-FFF2-40B4-BE49-F238E27FC236}">
                <a16:creationId xmlns:a16="http://schemas.microsoft.com/office/drawing/2014/main" id="{C2D12463-DC1C-4D03-BD29-5BAED0450024}"/>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273463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chart" preserve="1">
  <p:cSld name="Titel und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021F22-9201-4312-82BB-977424A9FDC8}"/>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Diagrammplatzhalter 2">
            <a:extLst>
              <a:ext uri="{FF2B5EF4-FFF2-40B4-BE49-F238E27FC236}">
                <a16:creationId xmlns:a16="http://schemas.microsoft.com/office/drawing/2014/main" id="{3B4E2F07-E33A-4677-B67C-2A8D3D8F588D}"/>
              </a:ext>
            </a:extLst>
          </p:cNvPr>
          <p:cNvSpPr>
            <a:spLocks noGrp="1"/>
          </p:cNvSpPr>
          <p:nvPr>
            <p:ph type="chart" idx="1"/>
          </p:nvPr>
        </p:nvSpPr>
        <p:spPr>
          <a:xfrm>
            <a:off x="212318" y="1965579"/>
            <a:ext cx="11752447" cy="3906012"/>
          </a:xfrm>
          <a:prstGeom prst="rect">
            <a:avLst/>
          </a:prstGeom>
        </p:spPr>
        <p:txBody>
          <a:bodyPr/>
          <a:lstStyle/>
          <a:p>
            <a:r>
              <a:rPr lang="en-US"/>
              <a:t>Click icon to add chart</a:t>
            </a:r>
            <a:endParaRPr lang="de-DE"/>
          </a:p>
        </p:txBody>
      </p:sp>
      <p:sp>
        <p:nvSpPr>
          <p:cNvPr id="4" name="Fußzeilenplatzhalter 3">
            <a:extLst>
              <a:ext uri="{FF2B5EF4-FFF2-40B4-BE49-F238E27FC236}">
                <a16:creationId xmlns:a16="http://schemas.microsoft.com/office/drawing/2014/main" id="{259A8878-DBD1-4A55-8181-4E9D32DD386A}"/>
              </a:ext>
            </a:extLst>
          </p:cNvPr>
          <p:cNvSpPr>
            <a:spLocks noGrp="1"/>
          </p:cNvSpPr>
          <p:nvPr>
            <p:ph type="ftr" sz="quarter" idx="10"/>
          </p:nvPr>
        </p:nvSpPr>
        <p:spPr/>
        <p:txBody>
          <a:bodyPr/>
          <a:lstStyle/>
          <a:p>
            <a:pPr>
              <a:defRPr/>
            </a:pPr>
            <a:r>
              <a:rPr lang="de-DE">
                <a:solidFill>
                  <a:srgbClr val="000000"/>
                </a:solidFill>
              </a:rPr>
              <a:t>| Optional</a:t>
            </a:r>
          </a:p>
        </p:txBody>
      </p:sp>
      <p:sp>
        <p:nvSpPr>
          <p:cNvPr id="5" name="Datumsplatzhalter 4">
            <a:extLst>
              <a:ext uri="{FF2B5EF4-FFF2-40B4-BE49-F238E27FC236}">
                <a16:creationId xmlns:a16="http://schemas.microsoft.com/office/drawing/2014/main" id="{595FA3F9-A4B2-4E51-BF05-870A2E945102}"/>
              </a:ext>
            </a:extLst>
          </p:cNvPr>
          <p:cNvSpPr>
            <a:spLocks noGrp="1"/>
          </p:cNvSpPr>
          <p:nvPr>
            <p:ph type="dt" sz="half" idx="11"/>
          </p:nvPr>
        </p:nvSpPr>
        <p:spPr/>
        <p:txBody>
          <a:bodyPr/>
          <a:lstStyle/>
          <a:p>
            <a:pPr>
              <a:defRPr/>
            </a:pPr>
            <a:fld id="{1550AD6C-84CC-4A5E-86D3-FC3E11464A67}" type="datetime1">
              <a:rPr lang="de-DE" smtClean="0">
                <a:solidFill>
                  <a:srgbClr val="000000"/>
                </a:solidFill>
              </a:rPr>
              <a:pPr>
                <a:defRPr/>
              </a:pPr>
              <a:t>30.10.2019</a:t>
            </a:fld>
            <a:endParaRPr lang="de-DE">
              <a:solidFill>
                <a:srgbClr val="000000"/>
              </a:solidFill>
            </a:endParaRPr>
          </a:p>
        </p:txBody>
      </p:sp>
      <p:sp>
        <p:nvSpPr>
          <p:cNvPr id="6" name="Foliennummernplatzhalter 5">
            <a:extLst>
              <a:ext uri="{FF2B5EF4-FFF2-40B4-BE49-F238E27FC236}">
                <a16:creationId xmlns:a16="http://schemas.microsoft.com/office/drawing/2014/main" id="{B8E24E94-7A64-4263-93F5-D84EB45D40F6}"/>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93147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reserve="1">
  <p:cSld name="Titel, Text und ClipAr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7C4215-C923-45A6-BD7C-721C7241C5E1}"/>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Textplatzhalter 2">
            <a:extLst>
              <a:ext uri="{FF2B5EF4-FFF2-40B4-BE49-F238E27FC236}">
                <a16:creationId xmlns:a16="http://schemas.microsoft.com/office/drawing/2014/main" id="{0A2C6217-C13F-461A-A85F-6657A808B90C}"/>
              </a:ext>
            </a:extLst>
          </p:cNvPr>
          <p:cNvSpPr>
            <a:spLocks noGrp="1"/>
          </p:cNvSpPr>
          <p:nvPr>
            <p:ph type="body" sz="half" idx="1"/>
          </p:nvPr>
        </p:nvSpPr>
        <p:spPr>
          <a:xfrm>
            <a:off x="212315"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Onlinebild-Platzhalter 3">
            <a:extLst>
              <a:ext uri="{FF2B5EF4-FFF2-40B4-BE49-F238E27FC236}">
                <a16:creationId xmlns:a16="http://schemas.microsoft.com/office/drawing/2014/main" id="{1D81F6CB-E450-4174-819C-3B0BDBCDE027}"/>
              </a:ext>
            </a:extLst>
          </p:cNvPr>
          <p:cNvSpPr>
            <a:spLocks noGrp="1"/>
          </p:cNvSpPr>
          <p:nvPr>
            <p:ph type="clipArt" sz="half" idx="2"/>
          </p:nvPr>
        </p:nvSpPr>
        <p:spPr>
          <a:xfrm>
            <a:off x="6164792" y="1965579"/>
            <a:ext cx="5800097" cy="3906012"/>
          </a:xfrm>
          <a:prstGeom prst="rect">
            <a:avLst/>
          </a:prstGeom>
        </p:spPr>
        <p:txBody>
          <a:bodyPr/>
          <a:lstStyle/>
          <a:p>
            <a:r>
              <a:rPr lang="en-US"/>
              <a:t>Click icon to add online image</a:t>
            </a:r>
            <a:endParaRPr lang="de-DE"/>
          </a:p>
        </p:txBody>
      </p:sp>
      <p:sp>
        <p:nvSpPr>
          <p:cNvPr id="5" name="Fußzeilenplatzhalter 4">
            <a:extLst>
              <a:ext uri="{FF2B5EF4-FFF2-40B4-BE49-F238E27FC236}">
                <a16:creationId xmlns:a16="http://schemas.microsoft.com/office/drawing/2014/main" id="{9F1F65BB-69FE-4D49-A6E4-4546478BCBFA}"/>
              </a:ext>
            </a:extLst>
          </p:cNvPr>
          <p:cNvSpPr>
            <a:spLocks noGrp="1"/>
          </p:cNvSpPr>
          <p:nvPr>
            <p:ph type="ftr" sz="quarter" idx="10"/>
          </p:nvPr>
        </p:nvSpPr>
        <p:spPr/>
        <p:txBody>
          <a:bodyPr/>
          <a:lstStyle/>
          <a:p>
            <a:pPr>
              <a:defRPr/>
            </a:pPr>
            <a:r>
              <a:rPr lang="de-DE">
                <a:solidFill>
                  <a:srgbClr val="000000"/>
                </a:solidFill>
              </a:rPr>
              <a:t>| Optional</a:t>
            </a:r>
          </a:p>
        </p:txBody>
      </p:sp>
      <p:sp>
        <p:nvSpPr>
          <p:cNvPr id="6" name="Datumsplatzhalter 5">
            <a:extLst>
              <a:ext uri="{FF2B5EF4-FFF2-40B4-BE49-F238E27FC236}">
                <a16:creationId xmlns:a16="http://schemas.microsoft.com/office/drawing/2014/main" id="{5A38E248-9E58-4FBF-9D61-9EE23C39BB3B}"/>
              </a:ext>
            </a:extLst>
          </p:cNvPr>
          <p:cNvSpPr>
            <a:spLocks noGrp="1"/>
          </p:cNvSpPr>
          <p:nvPr>
            <p:ph type="dt" sz="half" idx="11"/>
          </p:nvPr>
        </p:nvSpPr>
        <p:spPr/>
        <p:txBody>
          <a:bodyPr/>
          <a:lstStyle/>
          <a:p>
            <a:pPr>
              <a:defRPr/>
            </a:pPr>
            <a:fld id="{1B60F8D1-6788-4364-B4B7-3C4167F5F146}" type="datetime1">
              <a:rPr lang="de-DE" smtClean="0">
                <a:solidFill>
                  <a:srgbClr val="000000"/>
                </a:solidFill>
              </a:rPr>
              <a:pPr>
                <a:defRPr/>
              </a:pPr>
              <a:t>30.10.2019</a:t>
            </a:fld>
            <a:endParaRPr lang="de-DE">
              <a:solidFill>
                <a:srgbClr val="000000"/>
              </a:solidFill>
            </a:endParaRPr>
          </a:p>
        </p:txBody>
      </p:sp>
      <p:sp>
        <p:nvSpPr>
          <p:cNvPr id="7" name="Foliennummernplatzhalter 6">
            <a:extLst>
              <a:ext uri="{FF2B5EF4-FFF2-40B4-BE49-F238E27FC236}">
                <a16:creationId xmlns:a16="http://schemas.microsoft.com/office/drawing/2014/main" id="{4E89B81A-4E05-43F4-AA44-F33F1430D197}"/>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033935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clipArtAndTx" preserve="1">
  <p:cSld name="Titel, ClipArt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8889C-9108-4E11-B334-A27EA54A23C7}"/>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Onlinebild-Platzhalter 2">
            <a:extLst>
              <a:ext uri="{FF2B5EF4-FFF2-40B4-BE49-F238E27FC236}">
                <a16:creationId xmlns:a16="http://schemas.microsoft.com/office/drawing/2014/main" id="{B7775F34-407A-48B2-9B1C-A932A0181C2A}"/>
              </a:ext>
            </a:extLst>
          </p:cNvPr>
          <p:cNvSpPr>
            <a:spLocks noGrp="1"/>
          </p:cNvSpPr>
          <p:nvPr>
            <p:ph type="clipArt" sz="half" idx="1"/>
          </p:nvPr>
        </p:nvSpPr>
        <p:spPr>
          <a:xfrm>
            <a:off x="212315" y="1965579"/>
            <a:ext cx="5800097" cy="3906012"/>
          </a:xfrm>
          <a:prstGeom prst="rect">
            <a:avLst/>
          </a:prstGeom>
        </p:spPr>
        <p:txBody>
          <a:bodyPr/>
          <a:lstStyle/>
          <a:p>
            <a:r>
              <a:rPr lang="en-US"/>
              <a:t>Click icon to add online image</a:t>
            </a:r>
            <a:endParaRPr lang="de-DE"/>
          </a:p>
        </p:txBody>
      </p:sp>
      <p:sp>
        <p:nvSpPr>
          <p:cNvPr id="4" name="Textplatzhalter 3">
            <a:extLst>
              <a:ext uri="{FF2B5EF4-FFF2-40B4-BE49-F238E27FC236}">
                <a16:creationId xmlns:a16="http://schemas.microsoft.com/office/drawing/2014/main" id="{137A6B39-BF7A-4209-AA3A-273F92455170}"/>
              </a:ext>
            </a:extLst>
          </p:cNvPr>
          <p:cNvSpPr>
            <a:spLocks noGrp="1"/>
          </p:cNvSpPr>
          <p:nvPr>
            <p:ph type="body" sz="half" idx="2"/>
          </p:nvPr>
        </p:nvSpPr>
        <p:spPr>
          <a:xfrm>
            <a:off x="6164792"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a:extLst>
              <a:ext uri="{FF2B5EF4-FFF2-40B4-BE49-F238E27FC236}">
                <a16:creationId xmlns:a16="http://schemas.microsoft.com/office/drawing/2014/main" id="{0B3E23DC-3384-47E5-BCB1-F2B7270A9F8E}"/>
              </a:ext>
            </a:extLst>
          </p:cNvPr>
          <p:cNvSpPr>
            <a:spLocks noGrp="1"/>
          </p:cNvSpPr>
          <p:nvPr>
            <p:ph type="ftr" sz="quarter" idx="10"/>
          </p:nvPr>
        </p:nvSpPr>
        <p:spPr/>
        <p:txBody>
          <a:bodyPr/>
          <a:lstStyle/>
          <a:p>
            <a:pPr>
              <a:defRPr/>
            </a:pPr>
            <a:r>
              <a:rPr lang="de-DE">
                <a:solidFill>
                  <a:srgbClr val="000000"/>
                </a:solidFill>
              </a:rPr>
              <a:t>| Optional</a:t>
            </a:r>
          </a:p>
        </p:txBody>
      </p:sp>
      <p:sp>
        <p:nvSpPr>
          <p:cNvPr id="6" name="Datumsplatzhalter 5">
            <a:extLst>
              <a:ext uri="{FF2B5EF4-FFF2-40B4-BE49-F238E27FC236}">
                <a16:creationId xmlns:a16="http://schemas.microsoft.com/office/drawing/2014/main" id="{B0F7007C-89FE-4D34-A5F7-11B79EA12849}"/>
              </a:ext>
            </a:extLst>
          </p:cNvPr>
          <p:cNvSpPr>
            <a:spLocks noGrp="1"/>
          </p:cNvSpPr>
          <p:nvPr>
            <p:ph type="dt" sz="half" idx="11"/>
          </p:nvPr>
        </p:nvSpPr>
        <p:spPr/>
        <p:txBody>
          <a:bodyPr/>
          <a:lstStyle/>
          <a:p>
            <a:pPr>
              <a:defRPr/>
            </a:pPr>
            <a:fld id="{A59EF9D1-1D6E-44E8-A7EE-5EC5CD3E4ADE}" type="datetime1">
              <a:rPr lang="de-DE" smtClean="0">
                <a:solidFill>
                  <a:srgbClr val="000000"/>
                </a:solidFill>
              </a:rPr>
              <a:pPr>
                <a:defRPr/>
              </a:pPr>
              <a:t>30.10.2019</a:t>
            </a:fld>
            <a:endParaRPr lang="de-DE">
              <a:solidFill>
                <a:srgbClr val="000000"/>
              </a:solidFill>
            </a:endParaRPr>
          </a:p>
        </p:txBody>
      </p:sp>
      <p:sp>
        <p:nvSpPr>
          <p:cNvPr id="7" name="Foliennummernplatzhalter 6">
            <a:extLst>
              <a:ext uri="{FF2B5EF4-FFF2-40B4-BE49-F238E27FC236}">
                <a16:creationId xmlns:a16="http://schemas.microsoft.com/office/drawing/2014/main" id="{E9E62410-A838-493D-B4DF-071E9847171A}"/>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654895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C5CC59-BC4F-4F35-899E-066A75D69A3B}"/>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Fußzeilenplatzhalter 2">
            <a:extLst>
              <a:ext uri="{FF2B5EF4-FFF2-40B4-BE49-F238E27FC236}">
                <a16:creationId xmlns:a16="http://schemas.microsoft.com/office/drawing/2014/main" id="{81FEAD91-A51C-43CD-8E4C-904A8749BF20}"/>
              </a:ext>
            </a:extLst>
          </p:cNvPr>
          <p:cNvSpPr>
            <a:spLocks noGrp="1"/>
          </p:cNvSpPr>
          <p:nvPr>
            <p:ph type="ftr" sz="quarter" idx="10"/>
          </p:nvPr>
        </p:nvSpPr>
        <p:spPr/>
        <p:txBody>
          <a:bodyPr/>
          <a:lstStyle/>
          <a:p>
            <a:pPr>
              <a:defRPr/>
            </a:pPr>
            <a:r>
              <a:rPr lang="de-DE">
                <a:solidFill>
                  <a:srgbClr val="000000"/>
                </a:solidFill>
              </a:rPr>
              <a:t>| Optional</a:t>
            </a:r>
          </a:p>
        </p:txBody>
      </p:sp>
      <p:sp>
        <p:nvSpPr>
          <p:cNvPr id="4" name="Datumsplatzhalter 3">
            <a:extLst>
              <a:ext uri="{FF2B5EF4-FFF2-40B4-BE49-F238E27FC236}">
                <a16:creationId xmlns:a16="http://schemas.microsoft.com/office/drawing/2014/main" id="{C6943F05-466E-47EB-A4DF-79F7329DE7AD}"/>
              </a:ext>
            </a:extLst>
          </p:cNvPr>
          <p:cNvSpPr>
            <a:spLocks noGrp="1"/>
          </p:cNvSpPr>
          <p:nvPr>
            <p:ph type="dt" sz="half" idx="11"/>
          </p:nvPr>
        </p:nvSpPr>
        <p:spPr/>
        <p:txBody>
          <a:bodyPr/>
          <a:lstStyle/>
          <a:p>
            <a:pPr>
              <a:defRPr/>
            </a:pPr>
            <a:fld id="{2E752000-55A0-4553-BBD4-CFFEEB173D51}" type="datetime1">
              <a:rPr lang="de-DE" smtClean="0">
                <a:solidFill>
                  <a:srgbClr val="000000"/>
                </a:solidFill>
              </a:rPr>
              <a:pPr>
                <a:defRPr/>
              </a:pPr>
              <a:t>30.10.2019</a:t>
            </a:fld>
            <a:endParaRPr lang="de-DE">
              <a:solidFill>
                <a:srgbClr val="000000"/>
              </a:solidFill>
            </a:endParaRPr>
          </a:p>
        </p:txBody>
      </p:sp>
      <p:sp>
        <p:nvSpPr>
          <p:cNvPr id="5" name="Foliennummernplatzhalter 4">
            <a:extLst>
              <a:ext uri="{FF2B5EF4-FFF2-40B4-BE49-F238E27FC236}">
                <a16:creationId xmlns:a16="http://schemas.microsoft.com/office/drawing/2014/main" id="{EAAA4A8E-EFEB-4FA3-B265-63AFB7519044}"/>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219115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2)">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7137912A-42AE-4F38-BD0F-B7F89104FFE1}"/>
              </a:ext>
            </a:extLst>
          </p:cNvPr>
          <p:cNvGrpSpPr/>
          <p:nvPr userDrawn="1"/>
        </p:nvGrpSpPr>
        <p:grpSpPr>
          <a:xfrm>
            <a:off x="-8991" y="4687321"/>
            <a:ext cx="6194418" cy="1080000"/>
            <a:chOff x="-8991" y="4687321"/>
            <a:chExt cx="6194418" cy="1080000"/>
          </a:xfrm>
        </p:grpSpPr>
        <p:sp>
          <p:nvSpPr>
            <p:cNvPr id="11" name="Rechteck 10">
              <a:extLst>
                <a:ext uri="{FF2B5EF4-FFF2-40B4-BE49-F238E27FC236}">
                  <a16:creationId xmlns:a16="http://schemas.microsoft.com/office/drawing/2014/main" id="{C622B6B7-93D8-429A-857C-8366FC4A34C3}"/>
                </a:ext>
              </a:extLst>
            </p:cNvPr>
            <p:cNvSpPr>
              <a:spLocks noChangeAspect="1"/>
            </p:cNvSpPr>
            <p:nvPr userDrawn="1"/>
          </p:nvSpPr>
          <p:spPr>
            <a:xfrm>
              <a:off x="-8991" y="4687321"/>
              <a:ext cx="6194418"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a:extLst>
                <a:ext uri="{FF2B5EF4-FFF2-40B4-BE49-F238E27FC236}">
                  <a16:creationId xmlns:a16="http://schemas.microsoft.com/office/drawing/2014/main" id="{B4F8C86B-0CE3-46DA-87BF-F661EA294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02171" y="4950638"/>
              <a:ext cx="1619425" cy="586722"/>
            </a:xfrm>
            <a:prstGeom prst="rect">
              <a:avLst/>
            </a:prstGeom>
          </p:spPr>
        </p:pic>
      </p:grpSp>
      <p:sp>
        <p:nvSpPr>
          <p:cNvPr id="8" name="Rechteck 7"/>
          <p:cNvSpPr/>
          <p:nvPr userDrawn="1"/>
        </p:nvSpPr>
        <p:spPr>
          <a:xfrm>
            <a:off x="134047" y="800708"/>
            <a:ext cx="6069364" cy="3888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itelPlaz"/>
          <p:cNvSpPr>
            <a:spLocks noGrp="1"/>
          </p:cNvSpPr>
          <p:nvPr userDrawn="1">
            <p:ph type="title" hasCustomPrompt="1"/>
            <p:custDataLst>
              <p:tags r:id="rId1"/>
            </p:custDataLst>
          </p:nvPr>
        </p:nvSpPr>
        <p:spPr>
          <a:xfrm>
            <a:off x="479552" y="1232756"/>
            <a:ext cx="5435634" cy="2592288"/>
          </a:xfrm>
          <a:prstGeom prst="rect">
            <a:avLst/>
          </a:prstGeom>
        </p:spPr>
        <p:txBody>
          <a:bodyPr vert="horz" lIns="0" tIns="0" rIns="0" bIns="0" rtlCol="0" anchor="t">
            <a:normAutofit/>
          </a:bodyPr>
          <a:lstStyle>
            <a:lvl1pPr>
              <a:lnSpc>
                <a:spcPct val="95000"/>
              </a:lnSpc>
              <a:spcBef>
                <a:spcPts val="0"/>
              </a:spcBef>
              <a:spcAft>
                <a:spcPts val="0"/>
              </a:spcAft>
              <a:defRPr sz="3400">
                <a:solidFill>
                  <a:schemeClr val="accent1"/>
                </a:solidFill>
              </a:defRPr>
            </a:lvl1pPr>
          </a:lstStyle>
          <a:p>
            <a:r>
              <a:rPr lang="en-US" sz="3400" dirty="0"/>
              <a:t>Lorem Ipsum </a:t>
            </a:r>
            <a:r>
              <a:rPr lang="en-US" sz="3400" dirty="0" err="1"/>
              <a:t>dolormit</a:t>
            </a:r>
            <a:br>
              <a:rPr lang="en-US" sz="3400" dirty="0"/>
            </a:br>
            <a:r>
              <a:rPr lang="en-US" sz="3400" dirty="0" err="1"/>
              <a:t>amet</a:t>
            </a:r>
            <a:r>
              <a:rPr lang="en-US" sz="3400" dirty="0"/>
              <a:t> </a:t>
            </a:r>
            <a:r>
              <a:rPr lang="en-US" sz="3400" dirty="0" err="1"/>
              <a:t>avensis</a:t>
            </a:r>
            <a:r>
              <a:rPr lang="en-US" sz="3400" dirty="0"/>
              <a:t> </a:t>
            </a:r>
            <a:r>
              <a:rPr lang="en-US" sz="3400" dirty="0" err="1"/>
              <a:t>tusa</a:t>
            </a:r>
            <a:r>
              <a:rPr lang="en-US" sz="3400" dirty="0"/>
              <a:t>.</a:t>
            </a:r>
            <a:br>
              <a:rPr lang="en-US" sz="3400" dirty="0"/>
            </a:br>
            <a:endParaRPr lang="de-DE" sz="3400" b="0" dirty="0"/>
          </a:p>
        </p:txBody>
      </p:sp>
      <p:sp>
        <p:nvSpPr>
          <p:cNvPr id="42" name="Textplatzhalter 40"/>
          <p:cNvSpPr>
            <a:spLocks noGrp="1"/>
          </p:cNvSpPr>
          <p:nvPr userDrawn="1">
            <p:ph type="body" sz="quarter" idx="13" hasCustomPrompt="1"/>
          </p:nvPr>
        </p:nvSpPr>
        <p:spPr>
          <a:xfrm>
            <a:off x="479552" y="3861048"/>
            <a:ext cx="5435634" cy="433139"/>
          </a:xfrm>
          <a:prstGeom prst="rect">
            <a:avLst/>
          </a:prstGeom>
        </p:spPr>
        <p:txBody>
          <a:bodyPr lIns="0" tIns="0" rIns="0" bIns="0" anchor="b"/>
          <a:lstStyle>
            <a:lvl1pPr marL="0" indent="0">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Ludwigshafen, 26.05.2017</a:t>
            </a:r>
          </a:p>
        </p:txBody>
      </p:sp>
      <p:sp>
        <p:nvSpPr>
          <p:cNvPr id="19" name="Datumsplatzhalter 5">
            <a:extLst>
              <a:ext uri="{FF2B5EF4-FFF2-40B4-BE49-F238E27FC236}">
                <a16:creationId xmlns:a16="http://schemas.microsoft.com/office/drawing/2014/main" id="{78C00482-9842-4FA8-AD1D-08C09AAF8191}"/>
              </a:ext>
            </a:extLst>
          </p:cNvPr>
          <p:cNvSpPr>
            <a:spLocks noGrp="1"/>
          </p:cNvSpPr>
          <p:nvPr>
            <p:ph type="dt" sz="half" idx="2"/>
          </p:nvPr>
        </p:nvSpPr>
        <p:spPr>
          <a:xfrm>
            <a:off x="685760" y="6516409"/>
            <a:ext cx="468126" cy="175322"/>
          </a:xfrm>
          <a:prstGeom prst="rect">
            <a:avLst/>
          </a:prstGeom>
        </p:spPr>
        <p:txBody>
          <a:bodyPr wrap="none" lIns="0" tIns="0" rIns="0" bIns="0"/>
          <a:lstStyle>
            <a:lvl1pPr>
              <a:defRPr sz="900"/>
            </a:lvl1pPr>
          </a:lstStyle>
          <a:p>
            <a:fld id="{8E560F2C-B5AD-468B-ACFB-3820CA6F4783}" type="datetime1">
              <a:rPr lang="de-DE" smtClean="0"/>
              <a:t>30.10.2019</a:t>
            </a:fld>
            <a:endParaRPr lang="de-DE"/>
          </a:p>
        </p:txBody>
      </p:sp>
      <p:sp>
        <p:nvSpPr>
          <p:cNvPr id="20" name="Fußzeilenplatzhalter 6">
            <a:extLst>
              <a:ext uri="{FF2B5EF4-FFF2-40B4-BE49-F238E27FC236}">
                <a16:creationId xmlns:a16="http://schemas.microsoft.com/office/drawing/2014/main" id="{288B0ACF-B38C-4EE9-BB65-6FBF2607C750}"/>
              </a:ext>
            </a:extLst>
          </p:cNvPr>
          <p:cNvSpPr>
            <a:spLocks noGrp="1"/>
          </p:cNvSpPr>
          <p:nvPr>
            <p:ph type="ftr" sz="quarter" idx="3"/>
          </p:nvPr>
        </p:nvSpPr>
        <p:spPr>
          <a:xfrm>
            <a:off x="1368000" y="6516110"/>
            <a:ext cx="3364269" cy="167933"/>
          </a:xfrm>
          <a:prstGeom prst="rect">
            <a:avLst/>
          </a:prstGeom>
        </p:spPr>
        <p:txBody>
          <a:bodyPr lIns="0" tIns="0" rIns="0" bIns="0"/>
          <a:lstStyle>
            <a:lvl1pPr>
              <a:defRPr sz="900">
                <a:solidFill>
                  <a:srgbClr val="000000"/>
                </a:solidFill>
              </a:defRPr>
            </a:lvl1pPr>
          </a:lstStyle>
          <a:p>
            <a:endParaRPr lang="de-DE"/>
          </a:p>
        </p:txBody>
      </p:sp>
      <p:sp>
        <p:nvSpPr>
          <p:cNvPr id="21" name="Foliennummernplatzhalter 7">
            <a:extLst>
              <a:ext uri="{FF2B5EF4-FFF2-40B4-BE49-F238E27FC236}">
                <a16:creationId xmlns:a16="http://schemas.microsoft.com/office/drawing/2014/main" id="{3524B24C-C17D-4026-A2BD-1057D7B8A69A}"/>
              </a:ext>
            </a:extLst>
          </p:cNvPr>
          <p:cNvSpPr>
            <a:spLocks noGrp="1"/>
          </p:cNvSpPr>
          <p:nvPr>
            <p:ph type="sldNum" sz="quarter" idx="4"/>
          </p:nvPr>
        </p:nvSpPr>
        <p:spPr>
          <a:xfrm>
            <a:off x="227013" y="6514798"/>
            <a:ext cx="384217" cy="151200"/>
          </a:xfrm>
          <a:prstGeom prst="rect">
            <a:avLst/>
          </a:prstGeom>
        </p:spPr>
        <p:txBody>
          <a:bodyPr lIns="0" tIns="0" rIns="0" bIns="0"/>
          <a:lstStyle>
            <a:lvl1pPr>
              <a:defRPr sz="900" b="1"/>
            </a:lvl1pPr>
          </a:lstStyle>
          <a:p>
            <a:fld id="{82EA1D04-CA53-4DE3-84A8-2B63E41036C9}" type="slidenum">
              <a:rPr lang="de-DE" smtClean="0"/>
              <a:pPr/>
              <a:t>‹#›</a:t>
            </a:fld>
            <a:endParaRPr lang="de-DE"/>
          </a:p>
        </p:txBody>
      </p:sp>
    </p:spTree>
    <p:extLst>
      <p:ext uri="{BB962C8B-B14F-4D97-AF65-F5344CB8AC3E}">
        <p14:creationId xmlns:p14="http://schemas.microsoft.com/office/powerpoint/2010/main" val="262988791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08E9903-ECD7-4C58-9A4B-8CEC2A22571F}"/>
              </a:ext>
            </a:extLst>
          </p:cNvPr>
          <p:cNvSpPr>
            <a:spLocks noGrp="1"/>
          </p:cNvSpPr>
          <p:nvPr>
            <p:ph type="ftr" sz="quarter" idx="10"/>
          </p:nvPr>
        </p:nvSpPr>
        <p:spPr/>
        <p:txBody>
          <a:bodyPr/>
          <a:lstStyle/>
          <a:p>
            <a:pPr>
              <a:defRPr/>
            </a:pPr>
            <a:r>
              <a:rPr lang="de-DE">
                <a:solidFill>
                  <a:srgbClr val="000000"/>
                </a:solidFill>
              </a:rPr>
              <a:t>| Optional</a:t>
            </a:r>
          </a:p>
        </p:txBody>
      </p:sp>
      <p:sp>
        <p:nvSpPr>
          <p:cNvPr id="3" name="Datumsplatzhalter 2">
            <a:extLst>
              <a:ext uri="{FF2B5EF4-FFF2-40B4-BE49-F238E27FC236}">
                <a16:creationId xmlns:a16="http://schemas.microsoft.com/office/drawing/2014/main" id="{04AC508E-137C-4416-908D-2B01A21EC738}"/>
              </a:ext>
            </a:extLst>
          </p:cNvPr>
          <p:cNvSpPr>
            <a:spLocks noGrp="1"/>
          </p:cNvSpPr>
          <p:nvPr>
            <p:ph type="dt" sz="half" idx="11"/>
          </p:nvPr>
        </p:nvSpPr>
        <p:spPr/>
        <p:txBody>
          <a:bodyPr/>
          <a:lstStyle/>
          <a:p>
            <a:pPr>
              <a:defRPr/>
            </a:pPr>
            <a:fld id="{5D8B96A5-E1D7-454B-BFDF-E714B7BF1A08}" type="datetime1">
              <a:rPr lang="de-DE" smtClean="0">
                <a:solidFill>
                  <a:srgbClr val="000000"/>
                </a:solidFill>
              </a:rPr>
              <a:pPr>
                <a:defRPr/>
              </a:pPr>
              <a:t>30.10.2019</a:t>
            </a:fld>
            <a:endParaRPr lang="de-DE">
              <a:solidFill>
                <a:srgbClr val="000000"/>
              </a:solidFill>
            </a:endParaRPr>
          </a:p>
        </p:txBody>
      </p:sp>
      <p:sp>
        <p:nvSpPr>
          <p:cNvPr id="4" name="Foliennummernplatzhalter 3">
            <a:extLst>
              <a:ext uri="{FF2B5EF4-FFF2-40B4-BE49-F238E27FC236}">
                <a16:creationId xmlns:a16="http://schemas.microsoft.com/office/drawing/2014/main" id="{FCAAE8AB-52F8-43B0-B5A9-664FB525BB60}"/>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145960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F2ABAC-561F-4606-A67C-1A55942027F2}"/>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Textplatzhalter 2">
            <a:extLst>
              <a:ext uri="{FF2B5EF4-FFF2-40B4-BE49-F238E27FC236}">
                <a16:creationId xmlns:a16="http://schemas.microsoft.com/office/drawing/2014/main" id="{33ED3FFE-CF79-4687-A078-C8E44A073B73}"/>
              </a:ext>
            </a:extLst>
          </p:cNvPr>
          <p:cNvSpPr>
            <a:spLocks noGrp="1"/>
          </p:cNvSpPr>
          <p:nvPr>
            <p:ph type="body" sz="half" idx="1"/>
          </p:nvPr>
        </p:nvSpPr>
        <p:spPr>
          <a:xfrm>
            <a:off x="212315"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DBB7FF96-6611-4D4F-BCB0-01C1D31DC0C9}"/>
              </a:ext>
            </a:extLst>
          </p:cNvPr>
          <p:cNvSpPr>
            <a:spLocks noGrp="1"/>
          </p:cNvSpPr>
          <p:nvPr>
            <p:ph sz="half" idx="2"/>
          </p:nvPr>
        </p:nvSpPr>
        <p:spPr>
          <a:xfrm>
            <a:off x="6164792"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a:extLst>
              <a:ext uri="{FF2B5EF4-FFF2-40B4-BE49-F238E27FC236}">
                <a16:creationId xmlns:a16="http://schemas.microsoft.com/office/drawing/2014/main" id="{E3020A3C-5997-4241-9E93-5058EC012B35}"/>
              </a:ext>
            </a:extLst>
          </p:cNvPr>
          <p:cNvSpPr>
            <a:spLocks noGrp="1"/>
          </p:cNvSpPr>
          <p:nvPr>
            <p:ph type="ftr" sz="quarter" idx="10"/>
          </p:nvPr>
        </p:nvSpPr>
        <p:spPr/>
        <p:txBody>
          <a:bodyPr/>
          <a:lstStyle/>
          <a:p>
            <a:pPr>
              <a:defRPr/>
            </a:pPr>
            <a:r>
              <a:rPr lang="de-DE">
                <a:solidFill>
                  <a:srgbClr val="000000"/>
                </a:solidFill>
              </a:rPr>
              <a:t>| Optional</a:t>
            </a:r>
          </a:p>
        </p:txBody>
      </p:sp>
      <p:sp>
        <p:nvSpPr>
          <p:cNvPr id="6" name="Datumsplatzhalter 5">
            <a:extLst>
              <a:ext uri="{FF2B5EF4-FFF2-40B4-BE49-F238E27FC236}">
                <a16:creationId xmlns:a16="http://schemas.microsoft.com/office/drawing/2014/main" id="{98AF161C-F4A7-4A48-827F-5711D99E558E}"/>
              </a:ext>
            </a:extLst>
          </p:cNvPr>
          <p:cNvSpPr>
            <a:spLocks noGrp="1"/>
          </p:cNvSpPr>
          <p:nvPr>
            <p:ph type="dt" sz="half" idx="11"/>
          </p:nvPr>
        </p:nvSpPr>
        <p:spPr/>
        <p:txBody>
          <a:bodyPr/>
          <a:lstStyle/>
          <a:p>
            <a:pPr>
              <a:defRPr/>
            </a:pPr>
            <a:fld id="{1F8FEEF0-7EAC-424F-8BDF-62D59EECC53C}" type="datetime1">
              <a:rPr lang="de-DE" smtClean="0">
                <a:solidFill>
                  <a:srgbClr val="000000"/>
                </a:solidFill>
              </a:rPr>
              <a:pPr>
                <a:defRPr/>
              </a:pPr>
              <a:t>30.10.2019</a:t>
            </a:fld>
            <a:endParaRPr lang="de-DE">
              <a:solidFill>
                <a:srgbClr val="000000"/>
              </a:solidFill>
            </a:endParaRPr>
          </a:p>
        </p:txBody>
      </p:sp>
      <p:sp>
        <p:nvSpPr>
          <p:cNvPr id="7" name="Foliennummernplatzhalter 6">
            <a:extLst>
              <a:ext uri="{FF2B5EF4-FFF2-40B4-BE49-F238E27FC236}">
                <a16:creationId xmlns:a16="http://schemas.microsoft.com/office/drawing/2014/main" id="{B6411C8A-7FBB-42B8-812F-9D3862E75FA1}"/>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6202617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x" preserve="1">
  <p:cSld name="Titel, Inhalt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A809E2-FF1C-4220-B806-F7A2CBB45B5B}"/>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84C654F8-BF58-4B3A-B336-3629ECE45454}"/>
              </a:ext>
            </a:extLst>
          </p:cNvPr>
          <p:cNvSpPr>
            <a:spLocks noGrp="1"/>
          </p:cNvSpPr>
          <p:nvPr>
            <p:ph sz="half" idx="1"/>
          </p:nvPr>
        </p:nvSpPr>
        <p:spPr>
          <a:xfrm>
            <a:off x="212315"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a:extLst>
              <a:ext uri="{FF2B5EF4-FFF2-40B4-BE49-F238E27FC236}">
                <a16:creationId xmlns:a16="http://schemas.microsoft.com/office/drawing/2014/main" id="{D12C4920-9938-4405-8A15-1CF4F1C9099F}"/>
              </a:ext>
            </a:extLst>
          </p:cNvPr>
          <p:cNvSpPr>
            <a:spLocks noGrp="1"/>
          </p:cNvSpPr>
          <p:nvPr>
            <p:ph type="body" sz="half" idx="2"/>
          </p:nvPr>
        </p:nvSpPr>
        <p:spPr>
          <a:xfrm>
            <a:off x="6164792"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a:extLst>
              <a:ext uri="{FF2B5EF4-FFF2-40B4-BE49-F238E27FC236}">
                <a16:creationId xmlns:a16="http://schemas.microsoft.com/office/drawing/2014/main" id="{A7968547-6C9A-4A3F-9DF5-C094BF63FF4F}"/>
              </a:ext>
            </a:extLst>
          </p:cNvPr>
          <p:cNvSpPr>
            <a:spLocks noGrp="1"/>
          </p:cNvSpPr>
          <p:nvPr>
            <p:ph type="ftr" sz="quarter" idx="10"/>
          </p:nvPr>
        </p:nvSpPr>
        <p:spPr/>
        <p:txBody>
          <a:bodyPr/>
          <a:lstStyle/>
          <a:p>
            <a:pPr>
              <a:defRPr/>
            </a:pPr>
            <a:r>
              <a:rPr lang="de-DE">
                <a:solidFill>
                  <a:srgbClr val="000000"/>
                </a:solidFill>
              </a:rPr>
              <a:t>| Optional</a:t>
            </a:r>
          </a:p>
        </p:txBody>
      </p:sp>
      <p:sp>
        <p:nvSpPr>
          <p:cNvPr id="6" name="Datumsplatzhalter 5">
            <a:extLst>
              <a:ext uri="{FF2B5EF4-FFF2-40B4-BE49-F238E27FC236}">
                <a16:creationId xmlns:a16="http://schemas.microsoft.com/office/drawing/2014/main" id="{9687ABFE-CCFA-4A9B-8529-F93712327C06}"/>
              </a:ext>
            </a:extLst>
          </p:cNvPr>
          <p:cNvSpPr>
            <a:spLocks noGrp="1"/>
          </p:cNvSpPr>
          <p:nvPr>
            <p:ph type="dt" sz="half" idx="11"/>
          </p:nvPr>
        </p:nvSpPr>
        <p:spPr/>
        <p:txBody>
          <a:bodyPr/>
          <a:lstStyle/>
          <a:p>
            <a:pPr>
              <a:defRPr/>
            </a:pPr>
            <a:fld id="{E41390A8-E354-4A21-9BC8-95E43BAF20C3}" type="datetime1">
              <a:rPr lang="de-DE" smtClean="0">
                <a:solidFill>
                  <a:srgbClr val="000000"/>
                </a:solidFill>
              </a:rPr>
              <a:pPr>
                <a:defRPr/>
              </a:pPr>
              <a:t>30.10.2019</a:t>
            </a:fld>
            <a:endParaRPr lang="de-DE">
              <a:solidFill>
                <a:srgbClr val="000000"/>
              </a:solidFill>
            </a:endParaRPr>
          </a:p>
        </p:txBody>
      </p:sp>
      <p:sp>
        <p:nvSpPr>
          <p:cNvPr id="7" name="Foliennummernplatzhalter 6">
            <a:extLst>
              <a:ext uri="{FF2B5EF4-FFF2-40B4-BE49-F238E27FC236}">
                <a16:creationId xmlns:a16="http://schemas.microsoft.com/office/drawing/2014/main" id="{CB3FE862-F243-4638-A6BB-CD8B4AFF600A}"/>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867603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Inhalt">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2CE1D32-E21C-47EA-A87F-E9B77F368C63}"/>
              </a:ext>
            </a:extLst>
          </p:cNvPr>
          <p:cNvSpPr>
            <a:spLocks noGrp="1"/>
          </p:cNvSpPr>
          <p:nvPr>
            <p:ph/>
          </p:nvPr>
        </p:nvSpPr>
        <p:spPr>
          <a:xfrm>
            <a:off x="212317" y="431801"/>
            <a:ext cx="11752447" cy="544036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3" name="Fußzeilenplatzhalter 2">
            <a:extLst>
              <a:ext uri="{FF2B5EF4-FFF2-40B4-BE49-F238E27FC236}">
                <a16:creationId xmlns:a16="http://schemas.microsoft.com/office/drawing/2014/main" id="{5F863ECE-AB9D-4E37-B422-CC40B5272EB4}"/>
              </a:ext>
            </a:extLst>
          </p:cNvPr>
          <p:cNvSpPr>
            <a:spLocks noGrp="1"/>
          </p:cNvSpPr>
          <p:nvPr>
            <p:ph type="ftr" sz="quarter" idx="10"/>
          </p:nvPr>
        </p:nvSpPr>
        <p:spPr/>
        <p:txBody>
          <a:bodyPr/>
          <a:lstStyle/>
          <a:p>
            <a:pPr>
              <a:defRPr/>
            </a:pPr>
            <a:r>
              <a:rPr lang="de-DE">
                <a:solidFill>
                  <a:srgbClr val="000000"/>
                </a:solidFill>
              </a:rPr>
              <a:t>| Optional</a:t>
            </a:r>
          </a:p>
        </p:txBody>
      </p:sp>
      <p:sp>
        <p:nvSpPr>
          <p:cNvPr id="4" name="Datumsplatzhalter 3">
            <a:extLst>
              <a:ext uri="{FF2B5EF4-FFF2-40B4-BE49-F238E27FC236}">
                <a16:creationId xmlns:a16="http://schemas.microsoft.com/office/drawing/2014/main" id="{7656F73E-08AD-4984-AA4D-6A2047EA1233}"/>
              </a:ext>
            </a:extLst>
          </p:cNvPr>
          <p:cNvSpPr>
            <a:spLocks noGrp="1"/>
          </p:cNvSpPr>
          <p:nvPr>
            <p:ph type="dt" sz="half" idx="11"/>
          </p:nvPr>
        </p:nvSpPr>
        <p:spPr/>
        <p:txBody>
          <a:bodyPr/>
          <a:lstStyle/>
          <a:p>
            <a:pPr>
              <a:defRPr/>
            </a:pPr>
            <a:fld id="{10CBFDB8-0ABA-4B5D-BB97-3F0F3764BA33}" type="datetime1">
              <a:rPr lang="de-DE" smtClean="0">
                <a:solidFill>
                  <a:srgbClr val="000000"/>
                </a:solidFill>
              </a:rPr>
              <a:pPr>
                <a:defRPr/>
              </a:pPr>
              <a:t>30.10.2019</a:t>
            </a:fld>
            <a:endParaRPr lang="de-DE">
              <a:solidFill>
                <a:srgbClr val="000000"/>
              </a:solidFill>
            </a:endParaRPr>
          </a:p>
        </p:txBody>
      </p:sp>
      <p:sp>
        <p:nvSpPr>
          <p:cNvPr id="5" name="Foliennummernplatzhalter 4">
            <a:extLst>
              <a:ext uri="{FF2B5EF4-FFF2-40B4-BE49-F238E27FC236}">
                <a16:creationId xmlns:a16="http://schemas.microsoft.com/office/drawing/2014/main" id="{F2563ACE-B651-45D5-BB34-3B368EE9115D}"/>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3323258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80E89-1E40-4B0D-BD55-CBE3C39C66EE}"/>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2353CF28-13C9-4E5C-9A41-1F6D684F3F08}"/>
              </a:ext>
            </a:extLst>
          </p:cNvPr>
          <p:cNvSpPr>
            <a:spLocks noGrp="1"/>
          </p:cNvSpPr>
          <p:nvPr>
            <p:ph idx="1"/>
          </p:nvPr>
        </p:nvSpPr>
        <p:spPr>
          <a:xfrm>
            <a:off x="212318" y="1965579"/>
            <a:ext cx="1175244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Fußzeilenplatzhalter 3">
            <a:extLst>
              <a:ext uri="{FF2B5EF4-FFF2-40B4-BE49-F238E27FC236}">
                <a16:creationId xmlns:a16="http://schemas.microsoft.com/office/drawing/2014/main" id="{DB55761B-B9A2-4920-9B0D-35C5A79C73E2}"/>
              </a:ext>
            </a:extLst>
          </p:cNvPr>
          <p:cNvSpPr>
            <a:spLocks noGrp="1"/>
          </p:cNvSpPr>
          <p:nvPr>
            <p:ph type="ftr" sz="quarter" idx="10"/>
          </p:nvPr>
        </p:nvSpPr>
        <p:spPr/>
        <p:txBody>
          <a:bodyPr/>
          <a:lstStyle/>
          <a:p>
            <a:pPr>
              <a:defRPr/>
            </a:pPr>
            <a:r>
              <a:rPr lang="de-DE">
                <a:solidFill>
                  <a:srgbClr val="000000"/>
                </a:solidFill>
              </a:rPr>
              <a:t>| Optional</a:t>
            </a:r>
          </a:p>
        </p:txBody>
      </p:sp>
      <p:sp>
        <p:nvSpPr>
          <p:cNvPr id="5" name="Datumsplatzhalter 4">
            <a:extLst>
              <a:ext uri="{FF2B5EF4-FFF2-40B4-BE49-F238E27FC236}">
                <a16:creationId xmlns:a16="http://schemas.microsoft.com/office/drawing/2014/main" id="{5F670AE4-0FCB-4883-B7E4-B5754A2694C6}"/>
              </a:ext>
            </a:extLst>
          </p:cNvPr>
          <p:cNvSpPr>
            <a:spLocks noGrp="1"/>
          </p:cNvSpPr>
          <p:nvPr>
            <p:ph type="dt" sz="half" idx="11"/>
          </p:nvPr>
        </p:nvSpPr>
        <p:spPr/>
        <p:txBody>
          <a:bodyPr/>
          <a:lstStyle/>
          <a:p>
            <a:pPr>
              <a:defRPr/>
            </a:pPr>
            <a:fld id="{D9681CFB-FE37-42E9-972B-7EE5E370AF99}" type="datetime1">
              <a:rPr lang="de-DE" smtClean="0">
                <a:solidFill>
                  <a:srgbClr val="000000"/>
                </a:solidFill>
              </a:rPr>
              <a:pPr>
                <a:defRPr/>
              </a:pPr>
              <a:t>30.10.2019</a:t>
            </a:fld>
            <a:endParaRPr lang="de-DE">
              <a:solidFill>
                <a:srgbClr val="000000"/>
              </a:solidFill>
            </a:endParaRPr>
          </a:p>
        </p:txBody>
      </p:sp>
      <p:sp>
        <p:nvSpPr>
          <p:cNvPr id="6" name="Foliennummernplatzhalter 5">
            <a:extLst>
              <a:ext uri="{FF2B5EF4-FFF2-40B4-BE49-F238E27FC236}">
                <a16:creationId xmlns:a16="http://schemas.microsoft.com/office/drawing/2014/main" id="{0045A95C-6833-4457-B077-68A9637FCACC}"/>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126819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Media" preserve="1">
  <p:cSld name="Titel, Text und Mediencli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A26DD6-5478-44D5-9C22-EA6102171B17}"/>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Textplatzhalter 2">
            <a:extLst>
              <a:ext uri="{FF2B5EF4-FFF2-40B4-BE49-F238E27FC236}">
                <a16:creationId xmlns:a16="http://schemas.microsoft.com/office/drawing/2014/main" id="{EDDA7DB3-D147-40F5-A85A-F22CDDCC7764}"/>
              </a:ext>
            </a:extLst>
          </p:cNvPr>
          <p:cNvSpPr>
            <a:spLocks noGrp="1"/>
          </p:cNvSpPr>
          <p:nvPr>
            <p:ph type="body" sz="half" idx="1"/>
          </p:nvPr>
        </p:nvSpPr>
        <p:spPr>
          <a:xfrm>
            <a:off x="212315"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Medienplatzhalter 3">
            <a:extLst>
              <a:ext uri="{FF2B5EF4-FFF2-40B4-BE49-F238E27FC236}">
                <a16:creationId xmlns:a16="http://schemas.microsoft.com/office/drawing/2014/main" id="{60A14105-87B3-4C57-AD70-C6D6EB6C2BD5}"/>
              </a:ext>
            </a:extLst>
          </p:cNvPr>
          <p:cNvSpPr>
            <a:spLocks noGrp="1"/>
          </p:cNvSpPr>
          <p:nvPr>
            <p:ph type="media" sz="half" idx="2"/>
          </p:nvPr>
        </p:nvSpPr>
        <p:spPr>
          <a:xfrm>
            <a:off x="6164792" y="1965579"/>
            <a:ext cx="5800097" cy="3906012"/>
          </a:xfrm>
          <a:prstGeom prst="rect">
            <a:avLst/>
          </a:prstGeom>
        </p:spPr>
        <p:txBody>
          <a:bodyPr/>
          <a:lstStyle/>
          <a:p>
            <a:r>
              <a:rPr lang="en-US"/>
              <a:t>Click icon to add media</a:t>
            </a:r>
            <a:endParaRPr lang="de-DE"/>
          </a:p>
        </p:txBody>
      </p:sp>
      <p:sp>
        <p:nvSpPr>
          <p:cNvPr id="5" name="Fußzeilenplatzhalter 4">
            <a:extLst>
              <a:ext uri="{FF2B5EF4-FFF2-40B4-BE49-F238E27FC236}">
                <a16:creationId xmlns:a16="http://schemas.microsoft.com/office/drawing/2014/main" id="{26468F25-440D-4B20-B43E-2906F5F245F3}"/>
              </a:ext>
            </a:extLst>
          </p:cNvPr>
          <p:cNvSpPr>
            <a:spLocks noGrp="1"/>
          </p:cNvSpPr>
          <p:nvPr>
            <p:ph type="ftr" sz="quarter" idx="10"/>
          </p:nvPr>
        </p:nvSpPr>
        <p:spPr/>
        <p:txBody>
          <a:bodyPr/>
          <a:lstStyle/>
          <a:p>
            <a:pPr>
              <a:defRPr/>
            </a:pPr>
            <a:r>
              <a:rPr lang="de-DE">
                <a:solidFill>
                  <a:srgbClr val="000000"/>
                </a:solidFill>
              </a:rPr>
              <a:t>| Optional</a:t>
            </a:r>
          </a:p>
        </p:txBody>
      </p:sp>
      <p:sp>
        <p:nvSpPr>
          <p:cNvPr id="6" name="Datumsplatzhalter 5">
            <a:extLst>
              <a:ext uri="{FF2B5EF4-FFF2-40B4-BE49-F238E27FC236}">
                <a16:creationId xmlns:a16="http://schemas.microsoft.com/office/drawing/2014/main" id="{0574263A-04B4-4BB1-BA72-C60C07FA9681}"/>
              </a:ext>
            </a:extLst>
          </p:cNvPr>
          <p:cNvSpPr>
            <a:spLocks noGrp="1"/>
          </p:cNvSpPr>
          <p:nvPr>
            <p:ph type="dt" sz="half" idx="11"/>
          </p:nvPr>
        </p:nvSpPr>
        <p:spPr/>
        <p:txBody>
          <a:bodyPr/>
          <a:lstStyle/>
          <a:p>
            <a:pPr>
              <a:defRPr/>
            </a:pPr>
            <a:fld id="{2E9AD9D9-F800-41FA-B6C4-3F1480191AA9}" type="datetime1">
              <a:rPr lang="de-DE" smtClean="0">
                <a:solidFill>
                  <a:srgbClr val="000000"/>
                </a:solidFill>
              </a:rPr>
              <a:pPr>
                <a:defRPr/>
              </a:pPr>
              <a:t>30.10.2019</a:t>
            </a:fld>
            <a:endParaRPr lang="de-DE">
              <a:solidFill>
                <a:srgbClr val="000000"/>
              </a:solidFill>
            </a:endParaRPr>
          </a:p>
        </p:txBody>
      </p:sp>
      <p:sp>
        <p:nvSpPr>
          <p:cNvPr id="7" name="Foliennummernplatzhalter 6">
            <a:extLst>
              <a:ext uri="{FF2B5EF4-FFF2-40B4-BE49-F238E27FC236}">
                <a16:creationId xmlns:a16="http://schemas.microsoft.com/office/drawing/2014/main" id="{B444941E-A04D-406F-897B-1CB8D8B4F9D7}"/>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34891357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mediaAndTx" preserve="1">
  <p:cSld name="Titel, Medienclip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639877-D01C-4856-BA52-624F29B860CE}"/>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Medienplatzhalter 2">
            <a:extLst>
              <a:ext uri="{FF2B5EF4-FFF2-40B4-BE49-F238E27FC236}">
                <a16:creationId xmlns:a16="http://schemas.microsoft.com/office/drawing/2014/main" id="{44221E77-11E0-4F51-8A81-F543833C9E60}"/>
              </a:ext>
            </a:extLst>
          </p:cNvPr>
          <p:cNvSpPr>
            <a:spLocks noGrp="1"/>
          </p:cNvSpPr>
          <p:nvPr>
            <p:ph type="media" sz="half" idx="1"/>
          </p:nvPr>
        </p:nvSpPr>
        <p:spPr>
          <a:xfrm>
            <a:off x="212315" y="1965579"/>
            <a:ext cx="5800097" cy="3906012"/>
          </a:xfrm>
          <a:prstGeom prst="rect">
            <a:avLst/>
          </a:prstGeom>
        </p:spPr>
        <p:txBody>
          <a:bodyPr/>
          <a:lstStyle/>
          <a:p>
            <a:r>
              <a:rPr lang="en-US"/>
              <a:t>Click icon to add media</a:t>
            </a:r>
            <a:endParaRPr lang="de-DE"/>
          </a:p>
        </p:txBody>
      </p:sp>
      <p:sp>
        <p:nvSpPr>
          <p:cNvPr id="4" name="Textplatzhalter 3">
            <a:extLst>
              <a:ext uri="{FF2B5EF4-FFF2-40B4-BE49-F238E27FC236}">
                <a16:creationId xmlns:a16="http://schemas.microsoft.com/office/drawing/2014/main" id="{D109FC1F-991B-4A03-80B8-3A8A5F2D0719}"/>
              </a:ext>
            </a:extLst>
          </p:cNvPr>
          <p:cNvSpPr>
            <a:spLocks noGrp="1"/>
          </p:cNvSpPr>
          <p:nvPr>
            <p:ph type="body" sz="half" idx="2"/>
          </p:nvPr>
        </p:nvSpPr>
        <p:spPr>
          <a:xfrm>
            <a:off x="6164792"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a:extLst>
              <a:ext uri="{FF2B5EF4-FFF2-40B4-BE49-F238E27FC236}">
                <a16:creationId xmlns:a16="http://schemas.microsoft.com/office/drawing/2014/main" id="{311A9557-B4F9-4FC2-9332-363ACA4D445F}"/>
              </a:ext>
            </a:extLst>
          </p:cNvPr>
          <p:cNvSpPr>
            <a:spLocks noGrp="1"/>
          </p:cNvSpPr>
          <p:nvPr>
            <p:ph type="ftr" sz="quarter" idx="10"/>
          </p:nvPr>
        </p:nvSpPr>
        <p:spPr/>
        <p:txBody>
          <a:bodyPr/>
          <a:lstStyle/>
          <a:p>
            <a:pPr>
              <a:defRPr/>
            </a:pPr>
            <a:r>
              <a:rPr lang="de-DE">
                <a:solidFill>
                  <a:srgbClr val="000000"/>
                </a:solidFill>
              </a:rPr>
              <a:t>| Optional</a:t>
            </a:r>
          </a:p>
        </p:txBody>
      </p:sp>
      <p:sp>
        <p:nvSpPr>
          <p:cNvPr id="6" name="Datumsplatzhalter 5">
            <a:extLst>
              <a:ext uri="{FF2B5EF4-FFF2-40B4-BE49-F238E27FC236}">
                <a16:creationId xmlns:a16="http://schemas.microsoft.com/office/drawing/2014/main" id="{095E73B0-6F01-42C0-B398-DB7C7D7E05A7}"/>
              </a:ext>
            </a:extLst>
          </p:cNvPr>
          <p:cNvSpPr>
            <a:spLocks noGrp="1"/>
          </p:cNvSpPr>
          <p:nvPr>
            <p:ph type="dt" sz="half" idx="11"/>
          </p:nvPr>
        </p:nvSpPr>
        <p:spPr/>
        <p:txBody>
          <a:bodyPr/>
          <a:lstStyle/>
          <a:p>
            <a:pPr>
              <a:defRPr/>
            </a:pPr>
            <a:fld id="{8192C09A-BEA4-4445-B8BC-DEC53FCADD78}" type="datetime1">
              <a:rPr lang="de-DE" smtClean="0">
                <a:solidFill>
                  <a:srgbClr val="000000"/>
                </a:solidFill>
              </a:rPr>
              <a:pPr>
                <a:defRPr/>
              </a:pPr>
              <a:t>30.10.2019</a:t>
            </a:fld>
            <a:endParaRPr lang="de-DE">
              <a:solidFill>
                <a:srgbClr val="000000"/>
              </a:solidFill>
            </a:endParaRPr>
          </a:p>
        </p:txBody>
      </p:sp>
      <p:sp>
        <p:nvSpPr>
          <p:cNvPr id="7" name="Foliennummernplatzhalter 6">
            <a:extLst>
              <a:ext uri="{FF2B5EF4-FFF2-40B4-BE49-F238E27FC236}">
                <a16:creationId xmlns:a16="http://schemas.microsoft.com/office/drawing/2014/main" id="{D8FAA16F-81A1-4CEB-8939-4AA044CBF61A}"/>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1715262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OverTx" preserve="1">
  <p:cSld name="Titel und Inhalt üb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8735A7-B28E-4745-8655-C9999B011673}"/>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135637BB-60B1-4488-8CF1-E3F06D5EBED0}"/>
              </a:ext>
            </a:extLst>
          </p:cNvPr>
          <p:cNvSpPr>
            <a:spLocks noGrp="1"/>
          </p:cNvSpPr>
          <p:nvPr>
            <p:ph sz="half" idx="1"/>
          </p:nvPr>
        </p:nvSpPr>
        <p:spPr>
          <a:xfrm>
            <a:off x="212317" y="1965579"/>
            <a:ext cx="1175244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a:extLst>
              <a:ext uri="{FF2B5EF4-FFF2-40B4-BE49-F238E27FC236}">
                <a16:creationId xmlns:a16="http://schemas.microsoft.com/office/drawing/2014/main" id="{D4D5F2FC-4B25-456C-A90C-64CEA05B29FB}"/>
              </a:ext>
            </a:extLst>
          </p:cNvPr>
          <p:cNvSpPr>
            <a:spLocks noGrp="1"/>
          </p:cNvSpPr>
          <p:nvPr>
            <p:ph type="body" sz="half" idx="2"/>
          </p:nvPr>
        </p:nvSpPr>
        <p:spPr>
          <a:xfrm>
            <a:off x="212317" y="3994785"/>
            <a:ext cx="1175244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a:extLst>
              <a:ext uri="{FF2B5EF4-FFF2-40B4-BE49-F238E27FC236}">
                <a16:creationId xmlns:a16="http://schemas.microsoft.com/office/drawing/2014/main" id="{2BD6C371-FE65-4294-97AD-25A76E97810F}"/>
              </a:ext>
            </a:extLst>
          </p:cNvPr>
          <p:cNvSpPr>
            <a:spLocks noGrp="1"/>
          </p:cNvSpPr>
          <p:nvPr>
            <p:ph type="ftr" sz="quarter" idx="10"/>
          </p:nvPr>
        </p:nvSpPr>
        <p:spPr/>
        <p:txBody>
          <a:bodyPr/>
          <a:lstStyle/>
          <a:p>
            <a:pPr>
              <a:defRPr/>
            </a:pPr>
            <a:r>
              <a:rPr lang="de-DE">
                <a:solidFill>
                  <a:srgbClr val="000000"/>
                </a:solidFill>
              </a:rPr>
              <a:t>| Optional</a:t>
            </a:r>
          </a:p>
        </p:txBody>
      </p:sp>
      <p:sp>
        <p:nvSpPr>
          <p:cNvPr id="6" name="Datumsplatzhalter 5">
            <a:extLst>
              <a:ext uri="{FF2B5EF4-FFF2-40B4-BE49-F238E27FC236}">
                <a16:creationId xmlns:a16="http://schemas.microsoft.com/office/drawing/2014/main" id="{FC86BFFF-93A4-440C-B3C4-802614E81B71}"/>
              </a:ext>
            </a:extLst>
          </p:cNvPr>
          <p:cNvSpPr>
            <a:spLocks noGrp="1"/>
          </p:cNvSpPr>
          <p:nvPr>
            <p:ph type="dt" sz="half" idx="11"/>
          </p:nvPr>
        </p:nvSpPr>
        <p:spPr/>
        <p:txBody>
          <a:bodyPr/>
          <a:lstStyle/>
          <a:p>
            <a:pPr>
              <a:defRPr/>
            </a:pPr>
            <a:fld id="{13B742DD-8773-4E2A-9EEB-2648EDB33355}" type="datetime1">
              <a:rPr lang="de-DE" smtClean="0">
                <a:solidFill>
                  <a:srgbClr val="000000"/>
                </a:solidFill>
              </a:rPr>
              <a:pPr>
                <a:defRPr/>
              </a:pPr>
              <a:t>30.10.2019</a:t>
            </a:fld>
            <a:endParaRPr lang="de-DE">
              <a:solidFill>
                <a:srgbClr val="000000"/>
              </a:solidFill>
            </a:endParaRPr>
          </a:p>
        </p:txBody>
      </p:sp>
      <p:sp>
        <p:nvSpPr>
          <p:cNvPr id="7" name="Foliennummernplatzhalter 6">
            <a:extLst>
              <a:ext uri="{FF2B5EF4-FFF2-40B4-BE49-F238E27FC236}">
                <a16:creationId xmlns:a16="http://schemas.microsoft.com/office/drawing/2014/main" id="{042C8699-C73C-4568-AB42-D32BC3096EB0}"/>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1485189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OverObj" preserve="1">
  <p:cSld name="Titel und Text über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B682FF-DD0C-46E2-8C1C-A06AF64F5952}"/>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Textplatzhalter 2">
            <a:extLst>
              <a:ext uri="{FF2B5EF4-FFF2-40B4-BE49-F238E27FC236}">
                <a16:creationId xmlns:a16="http://schemas.microsoft.com/office/drawing/2014/main" id="{5DD7F0EF-78BF-43F5-9C29-474B537D6FB6}"/>
              </a:ext>
            </a:extLst>
          </p:cNvPr>
          <p:cNvSpPr>
            <a:spLocks noGrp="1"/>
          </p:cNvSpPr>
          <p:nvPr>
            <p:ph type="body" sz="half" idx="1"/>
          </p:nvPr>
        </p:nvSpPr>
        <p:spPr>
          <a:xfrm>
            <a:off x="212317" y="1965579"/>
            <a:ext cx="1175244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12F11F21-0ACE-496A-A93D-B817BF62CFF8}"/>
              </a:ext>
            </a:extLst>
          </p:cNvPr>
          <p:cNvSpPr>
            <a:spLocks noGrp="1"/>
          </p:cNvSpPr>
          <p:nvPr>
            <p:ph sz="half" idx="2"/>
          </p:nvPr>
        </p:nvSpPr>
        <p:spPr>
          <a:xfrm>
            <a:off x="212317" y="3994785"/>
            <a:ext cx="1175244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Fußzeilenplatzhalter 4">
            <a:extLst>
              <a:ext uri="{FF2B5EF4-FFF2-40B4-BE49-F238E27FC236}">
                <a16:creationId xmlns:a16="http://schemas.microsoft.com/office/drawing/2014/main" id="{7F9D28A9-F404-4434-9C9A-358402724C97}"/>
              </a:ext>
            </a:extLst>
          </p:cNvPr>
          <p:cNvSpPr>
            <a:spLocks noGrp="1"/>
          </p:cNvSpPr>
          <p:nvPr>
            <p:ph type="ftr" sz="quarter" idx="10"/>
          </p:nvPr>
        </p:nvSpPr>
        <p:spPr/>
        <p:txBody>
          <a:bodyPr/>
          <a:lstStyle/>
          <a:p>
            <a:pPr>
              <a:defRPr/>
            </a:pPr>
            <a:r>
              <a:rPr lang="de-DE">
                <a:solidFill>
                  <a:srgbClr val="000000"/>
                </a:solidFill>
              </a:rPr>
              <a:t>| Optional</a:t>
            </a:r>
          </a:p>
        </p:txBody>
      </p:sp>
      <p:sp>
        <p:nvSpPr>
          <p:cNvPr id="6" name="Datumsplatzhalter 5">
            <a:extLst>
              <a:ext uri="{FF2B5EF4-FFF2-40B4-BE49-F238E27FC236}">
                <a16:creationId xmlns:a16="http://schemas.microsoft.com/office/drawing/2014/main" id="{06E3F372-F58D-4CA4-BFB3-29426E8445D5}"/>
              </a:ext>
            </a:extLst>
          </p:cNvPr>
          <p:cNvSpPr>
            <a:spLocks noGrp="1"/>
          </p:cNvSpPr>
          <p:nvPr>
            <p:ph type="dt" sz="half" idx="11"/>
          </p:nvPr>
        </p:nvSpPr>
        <p:spPr/>
        <p:txBody>
          <a:bodyPr/>
          <a:lstStyle/>
          <a:p>
            <a:pPr>
              <a:defRPr/>
            </a:pPr>
            <a:fld id="{DF107B34-1A56-43EE-86C9-2DAE19548ED2}" type="datetime1">
              <a:rPr lang="de-DE" smtClean="0">
                <a:solidFill>
                  <a:srgbClr val="000000"/>
                </a:solidFill>
              </a:rPr>
              <a:pPr>
                <a:defRPr/>
              </a:pPr>
              <a:t>30.10.2019</a:t>
            </a:fld>
            <a:endParaRPr lang="de-DE">
              <a:solidFill>
                <a:srgbClr val="000000"/>
              </a:solidFill>
            </a:endParaRPr>
          </a:p>
        </p:txBody>
      </p:sp>
      <p:sp>
        <p:nvSpPr>
          <p:cNvPr id="7" name="Foliennummernplatzhalter 6">
            <a:extLst>
              <a:ext uri="{FF2B5EF4-FFF2-40B4-BE49-F238E27FC236}">
                <a16:creationId xmlns:a16="http://schemas.microsoft.com/office/drawing/2014/main" id="{E8C92BCB-A68D-4FE6-8DC3-18BD6C232DA3}"/>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7445703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49E15-3CC2-4EE0-92C8-91165D511DA8}"/>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Textplatzhalter 2">
            <a:extLst>
              <a:ext uri="{FF2B5EF4-FFF2-40B4-BE49-F238E27FC236}">
                <a16:creationId xmlns:a16="http://schemas.microsoft.com/office/drawing/2014/main" id="{CE50D0BD-1B65-4BC9-A974-4C55A3FDEF28}"/>
              </a:ext>
            </a:extLst>
          </p:cNvPr>
          <p:cNvSpPr>
            <a:spLocks noGrp="1"/>
          </p:cNvSpPr>
          <p:nvPr>
            <p:ph type="body" sz="half" idx="1"/>
          </p:nvPr>
        </p:nvSpPr>
        <p:spPr>
          <a:xfrm>
            <a:off x="212315"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DE89BA9B-96E6-486F-AB64-EA38AC71B787}"/>
              </a:ext>
            </a:extLst>
          </p:cNvPr>
          <p:cNvSpPr>
            <a:spLocks noGrp="1"/>
          </p:cNvSpPr>
          <p:nvPr>
            <p:ph sz="quarter" idx="2"/>
          </p:nvPr>
        </p:nvSpPr>
        <p:spPr>
          <a:xfrm>
            <a:off x="6164792" y="1965579"/>
            <a:ext cx="580009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Inhaltsplatzhalter 4">
            <a:extLst>
              <a:ext uri="{FF2B5EF4-FFF2-40B4-BE49-F238E27FC236}">
                <a16:creationId xmlns:a16="http://schemas.microsoft.com/office/drawing/2014/main" id="{E3A62A82-A2FB-4831-BF8E-0B8D27882DE9}"/>
              </a:ext>
            </a:extLst>
          </p:cNvPr>
          <p:cNvSpPr>
            <a:spLocks noGrp="1"/>
          </p:cNvSpPr>
          <p:nvPr>
            <p:ph sz="quarter" idx="3"/>
          </p:nvPr>
        </p:nvSpPr>
        <p:spPr>
          <a:xfrm>
            <a:off x="6164792" y="3994785"/>
            <a:ext cx="580009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ußzeilenplatzhalter 5">
            <a:extLst>
              <a:ext uri="{FF2B5EF4-FFF2-40B4-BE49-F238E27FC236}">
                <a16:creationId xmlns:a16="http://schemas.microsoft.com/office/drawing/2014/main" id="{07E8A134-6B88-4B2A-AE42-C5C2DE4BCF90}"/>
              </a:ext>
            </a:extLst>
          </p:cNvPr>
          <p:cNvSpPr>
            <a:spLocks noGrp="1"/>
          </p:cNvSpPr>
          <p:nvPr>
            <p:ph type="ftr" sz="quarter" idx="10"/>
          </p:nvPr>
        </p:nvSpPr>
        <p:spPr/>
        <p:txBody>
          <a:bodyPr/>
          <a:lstStyle/>
          <a:p>
            <a:pPr>
              <a:defRPr/>
            </a:pPr>
            <a:r>
              <a:rPr lang="de-DE">
                <a:solidFill>
                  <a:srgbClr val="000000"/>
                </a:solidFill>
              </a:rPr>
              <a:t>| Optional</a:t>
            </a:r>
          </a:p>
        </p:txBody>
      </p:sp>
      <p:sp>
        <p:nvSpPr>
          <p:cNvPr id="7" name="Datumsplatzhalter 6">
            <a:extLst>
              <a:ext uri="{FF2B5EF4-FFF2-40B4-BE49-F238E27FC236}">
                <a16:creationId xmlns:a16="http://schemas.microsoft.com/office/drawing/2014/main" id="{1C573FE7-AAD9-4572-A337-5461F2423AC5}"/>
              </a:ext>
            </a:extLst>
          </p:cNvPr>
          <p:cNvSpPr>
            <a:spLocks noGrp="1"/>
          </p:cNvSpPr>
          <p:nvPr>
            <p:ph type="dt" sz="half" idx="11"/>
          </p:nvPr>
        </p:nvSpPr>
        <p:spPr/>
        <p:txBody>
          <a:bodyPr/>
          <a:lstStyle/>
          <a:p>
            <a:pPr>
              <a:defRPr/>
            </a:pPr>
            <a:fld id="{0E0C30BE-3111-461B-8F9D-AEA244FE4A01}" type="datetime1">
              <a:rPr lang="de-DE" smtClean="0">
                <a:solidFill>
                  <a:srgbClr val="000000"/>
                </a:solidFill>
              </a:rPr>
              <a:pPr>
                <a:defRPr/>
              </a:pPr>
              <a:t>30.10.2019</a:t>
            </a:fld>
            <a:endParaRPr lang="de-DE">
              <a:solidFill>
                <a:srgbClr val="000000"/>
              </a:solidFill>
            </a:endParaRPr>
          </a:p>
        </p:txBody>
      </p:sp>
      <p:sp>
        <p:nvSpPr>
          <p:cNvPr id="8" name="Foliennummernplatzhalter 7">
            <a:extLst>
              <a:ext uri="{FF2B5EF4-FFF2-40B4-BE49-F238E27FC236}">
                <a16:creationId xmlns:a16="http://schemas.microsoft.com/office/drawing/2014/main" id="{FF6D4B64-4848-48B9-9A84-A7C7BFCD3193}"/>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14663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3)">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4D31B83-2E89-446B-AD46-9CF55729D5E9}"/>
              </a:ext>
            </a:extLst>
          </p:cNvPr>
          <p:cNvGrpSpPr/>
          <p:nvPr userDrawn="1"/>
        </p:nvGrpSpPr>
        <p:grpSpPr>
          <a:xfrm>
            <a:off x="5996579" y="872716"/>
            <a:ext cx="6194418" cy="1080000"/>
            <a:chOff x="5996579" y="872716"/>
            <a:chExt cx="6194418" cy="1080000"/>
          </a:xfrm>
        </p:grpSpPr>
        <p:sp>
          <p:nvSpPr>
            <p:cNvPr id="15" name="Rechteck 14">
              <a:extLst>
                <a:ext uri="{FF2B5EF4-FFF2-40B4-BE49-F238E27FC236}">
                  <a16:creationId xmlns:a16="http://schemas.microsoft.com/office/drawing/2014/main" id="{817AAF36-E66A-4DB6-BD1B-EB1CC84B3788}"/>
                </a:ext>
              </a:extLst>
            </p:cNvPr>
            <p:cNvSpPr>
              <a:spLocks noChangeAspect="1"/>
            </p:cNvSpPr>
            <p:nvPr userDrawn="1"/>
          </p:nvSpPr>
          <p:spPr>
            <a:xfrm>
              <a:off x="5996579" y="872716"/>
              <a:ext cx="6194418"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a:extLst>
                <a:ext uri="{FF2B5EF4-FFF2-40B4-BE49-F238E27FC236}">
                  <a16:creationId xmlns:a16="http://schemas.microsoft.com/office/drawing/2014/main" id="{FB15633F-B6BF-4487-A284-A3B5B6192C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9808" y="1136032"/>
              <a:ext cx="1619425" cy="586722"/>
            </a:xfrm>
            <a:prstGeom prst="rect">
              <a:avLst/>
            </a:prstGeom>
          </p:spPr>
        </p:pic>
      </p:grpSp>
      <p:sp>
        <p:nvSpPr>
          <p:cNvPr id="8" name="Rechteck 7"/>
          <p:cNvSpPr/>
          <p:nvPr userDrawn="1"/>
        </p:nvSpPr>
        <p:spPr>
          <a:xfrm>
            <a:off x="5987006" y="2096716"/>
            <a:ext cx="6203407" cy="3888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25" name="TitelPlaz"/>
          <p:cNvSpPr>
            <a:spLocks noGrp="1"/>
          </p:cNvSpPr>
          <p:nvPr userDrawn="1">
            <p:ph type="title" hasCustomPrompt="1"/>
            <p:custDataLst>
              <p:tags r:id="rId1"/>
            </p:custDataLst>
          </p:nvPr>
        </p:nvSpPr>
        <p:spPr>
          <a:xfrm>
            <a:off x="6311230" y="2492896"/>
            <a:ext cx="5400600" cy="2592288"/>
          </a:xfrm>
          <a:prstGeom prst="rect">
            <a:avLst/>
          </a:prstGeom>
        </p:spPr>
        <p:txBody>
          <a:bodyPr vert="horz" lIns="0" tIns="0" rIns="0" bIns="0" rtlCol="0" anchor="t">
            <a:normAutofit/>
          </a:bodyPr>
          <a:lstStyle>
            <a:lvl1pPr>
              <a:lnSpc>
                <a:spcPct val="95000"/>
              </a:lnSpc>
              <a:spcBef>
                <a:spcPts val="0"/>
              </a:spcBef>
              <a:spcAft>
                <a:spcPts val="0"/>
              </a:spcAft>
              <a:defRPr sz="3400">
                <a:solidFill>
                  <a:schemeClr val="accent1"/>
                </a:solidFill>
              </a:defRPr>
            </a:lvl1pPr>
          </a:lstStyle>
          <a:p>
            <a:r>
              <a:rPr lang="en-US" sz="3400" dirty="0"/>
              <a:t>Lorem Ipsum </a:t>
            </a:r>
            <a:r>
              <a:rPr lang="en-US" sz="3400" dirty="0" err="1"/>
              <a:t>dolormit</a:t>
            </a:r>
            <a:br>
              <a:rPr lang="en-US" sz="3400" dirty="0"/>
            </a:br>
            <a:r>
              <a:rPr lang="en-US" sz="3400" dirty="0" err="1"/>
              <a:t>amet</a:t>
            </a:r>
            <a:r>
              <a:rPr lang="en-US" sz="3400" dirty="0"/>
              <a:t> </a:t>
            </a:r>
            <a:r>
              <a:rPr lang="en-US" sz="3400" dirty="0" err="1"/>
              <a:t>avensis</a:t>
            </a:r>
            <a:r>
              <a:rPr lang="en-US" sz="3400" dirty="0"/>
              <a:t> </a:t>
            </a:r>
            <a:r>
              <a:rPr lang="en-US" sz="3400" dirty="0" err="1"/>
              <a:t>tusa</a:t>
            </a:r>
            <a:r>
              <a:rPr lang="en-US" sz="3400" dirty="0"/>
              <a:t>.</a:t>
            </a:r>
            <a:endParaRPr lang="de-DE" sz="3400" b="0" dirty="0"/>
          </a:p>
        </p:txBody>
      </p:sp>
      <p:sp>
        <p:nvSpPr>
          <p:cNvPr id="42" name="Textplatzhalter 40"/>
          <p:cNvSpPr>
            <a:spLocks noGrp="1"/>
          </p:cNvSpPr>
          <p:nvPr userDrawn="1">
            <p:ph type="body" sz="quarter" idx="13" hasCustomPrompt="1"/>
          </p:nvPr>
        </p:nvSpPr>
        <p:spPr>
          <a:xfrm>
            <a:off x="6311230" y="5121188"/>
            <a:ext cx="5436604" cy="433139"/>
          </a:xfrm>
          <a:prstGeom prst="rect">
            <a:avLst/>
          </a:prstGeom>
        </p:spPr>
        <p:txBody>
          <a:bodyPr lIns="0" tIns="0" rIns="0" bIns="0" anchor="b"/>
          <a:lstStyle>
            <a:lvl1pPr marL="0" indent="0">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Ludwigshafen, 26.05.2017</a:t>
            </a:r>
          </a:p>
        </p:txBody>
      </p:sp>
      <p:sp>
        <p:nvSpPr>
          <p:cNvPr id="19" name="Datumsplatzhalter 5">
            <a:extLst>
              <a:ext uri="{FF2B5EF4-FFF2-40B4-BE49-F238E27FC236}">
                <a16:creationId xmlns:a16="http://schemas.microsoft.com/office/drawing/2014/main" id="{A9008EC8-F557-42A2-AD66-ECB6CC309F98}"/>
              </a:ext>
            </a:extLst>
          </p:cNvPr>
          <p:cNvSpPr>
            <a:spLocks noGrp="1"/>
          </p:cNvSpPr>
          <p:nvPr>
            <p:ph type="dt" sz="half" idx="2"/>
          </p:nvPr>
        </p:nvSpPr>
        <p:spPr>
          <a:xfrm>
            <a:off x="685760" y="6516409"/>
            <a:ext cx="468126" cy="175322"/>
          </a:xfrm>
          <a:prstGeom prst="rect">
            <a:avLst/>
          </a:prstGeom>
        </p:spPr>
        <p:txBody>
          <a:bodyPr wrap="none" lIns="0" tIns="0" rIns="0" bIns="0"/>
          <a:lstStyle>
            <a:lvl1pPr>
              <a:defRPr sz="900"/>
            </a:lvl1pPr>
          </a:lstStyle>
          <a:p>
            <a:fld id="{13AB05D5-B304-4D6B-BF19-A3780C43757E}" type="datetime1">
              <a:rPr lang="de-DE" smtClean="0"/>
              <a:t>30.10.2019</a:t>
            </a:fld>
            <a:endParaRPr lang="de-DE"/>
          </a:p>
        </p:txBody>
      </p:sp>
      <p:sp>
        <p:nvSpPr>
          <p:cNvPr id="20" name="Fußzeilenplatzhalter 6">
            <a:extLst>
              <a:ext uri="{FF2B5EF4-FFF2-40B4-BE49-F238E27FC236}">
                <a16:creationId xmlns:a16="http://schemas.microsoft.com/office/drawing/2014/main" id="{0D782FAC-F9ED-4398-9FDE-65580BC90081}"/>
              </a:ext>
            </a:extLst>
          </p:cNvPr>
          <p:cNvSpPr>
            <a:spLocks noGrp="1"/>
          </p:cNvSpPr>
          <p:nvPr>
            <p:ph type="ftr" sz="quarter" idx="3"/>
          </p:nvPr>
        </p:nvSpPr>
        <p:spPr>
          <a:xfrm>
            <a:off x="1368000" y="6516110"/>
            <a:ext cx="3364269" cy="167933"/>
          </a:xfrm>
          <a:prstGeom prst="rect">
            <a:avLst/>
          </a:prstGeom>
        </p:spPr>
        <p:txBody>
          <a:bodyPr lIns="0" tIns="0" rIns="0" bIns="0"/>
          <a:lstStyle>
            <a:lvl1pPr>
              <a:defRPr sz="900">
                <a:solidFill>
                  <a:srgbClr val="000000"/>
                </a:solidFill>
              </a:defRPr>
            </a:lvl1pPr>
          </a:lstStyle>
          <a:p>
            <a:endParaRPr lang="de-DE"/>
          </a:p>
        </p:txBody>
      </p:sp>
      <p:sp>
        <p:nvSpPr>
          <p:cNvPr id="21" name="Foliennummernplatzhalter 7">
            <a:extLst>
              <a:ext uri="{FF2B5EF4-FFF2-40B4-BE49-F238E27FC236}">
                <a16:creationId xmlns:a16="http://schemas.microsoft.com/office/drawing/2014/main" id="{E09338FD-93DD-492F-9B2E-1D643524A842}"/>
              </a:ext>
            </a:extLst>
          </p:cNvPr>
          <p:cNvSpPr>
            <a:spLocks noGrp="1"/>
          </p:cNvSpPr>
          <p:nvPr>
            <p:ph type="sldNum" sz="quarter" idx="4"/>
          </p:nvPr>
        </p:nvSpPr>
        <p:spPr>
          <a:xfrm>
            <a:off x="227013" y="6514798"/>
            <a:ext cx="384217" cy="151200"/>
          </a:xfrm>
          <a:prstGeom prst="rect">
            <a:avLst/>
          </a:prstGeom>
        </p:spPr>
        <p:txBody>
          <a:bodyPr lIns="0" tIns="0" rIns="0" bIns="0"/>
          <a:lstStyle>
            <a:lvl1pPr>
              <a:defRPr sz="900" b="1"/>
            </a:lvl1pPr>
          </a:lstStyle>
          <a:p>
            <a:fld id="{82EA1D04-CA53-4DE3-84A8-2B63E41036C9}" type="slidenum">
              <a:rPr lang="de-DE" smtClean="0"/>
              <a:pPr/>
              <a:t>‹#›</a:t>
            </a:fld>
            <a:endParaRPr lang="de-DE"/>
          </a:p>
        </p:txBody>
      </p:sp>
    </p:spTree>
    <p:extLst>
      <p:ext uri="{BB962C8B-B14F-4D97-AF65-F5344CB8AC3E}">
        <p14:creationId xmlns:p14="http://schemas.microsoft.com/office/powerpoint/2010/main" val="3212731090"/>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Tx" preserve="1">
  <p:cSld name="Titel, zwei Inhalte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2CBFF9-6AA9-4135-B013-124136065B66}"/>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6A8C003F-FDE2-4BCD-8446-E93BA74B902B}"/>
              </a:ext>
            </a:extLst>
          </p:cNvPr>
          <p:cNvSpPr>
            <a:spLocks noGrp="1"/>
          </p:cNvSpPr>
          <p:nvPr>
            <p:ph sz="quarter" idx="1"/>
          </p:nvPr>
        </p:nvSpPr>
        <p:spPr>
          <a:xfrm>
            <a:off x="212315" y="1965579"/>
            <a:ext cx="580009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7AF8FA0B-2B73-4F9E-8421-B7FAA861D2BC}"/>
              </a:ext>
            </a:extLst>
          </p:cNvPr>
          <p:cNvSpPr>
            <a:spLocks noGrp="1"/>
          </p:cNvSpPr>
          <p:nvPr>
            <p:ph sz="quarter" idx="2"/>
          </p:nvPr>
        </p:nvSpPr>
        <p:spPr>
          <a:xfrm>
            <a:off x="212315" y="3994785"/>
            <a:ext cx="580009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a:extLst>
              <a:ext uri="{FF2B5EF4-FFF2-40B4-BE49-F238E27FC236}">
                <a16:creationId xmlns:a16="http://schemas.microsoft.com/office/drawing/2014/main" id="{B6A06705-80A7-42BF-B2C5-248EA2910CCE}"/>
              </a:ext>
            </a:extLst>
          </p:cNvPr>
          <p:cNvSpPr>
            <a:spLocks noGrp="1"/>
          </p:cNvSpPr>
          <p:nvPr>
            <p:ph type="body" sz="half" idx="3"/>
          </p:nvPr>
        </p:nvSpPr>
        <p:spPr>
          <a:xfrm>
            <a:off x="6164792" y="1965579"/>
            <a:ext cx="5800097" cy="39060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ußzeilenplatzhalter 5">
            <a:extLst>
              <a:ext uri="{FF2B5EF4-FFF2-40B4-BE49-F238E27FC236}">
                <a16:creationId xmlns:a16="http://schemas.microsoft.com/office/drawing/2014/main" id="{68651DD0-4839-47C9-A9A9-3F5056FFCBA1}"/>
              </a:ext>
            </a:extLst>
          </p:cNvPr>
          <p:cNvSpPr>
            <a:spLocks noGrp="1"/>
          </p:cNvSpPr>
          <p:nvPr>
            <p:ph type="ftr" sz="quarter" idx="10"/>
          </p:nvPr>
        </p:nvSpPr>
        <p:spPr/>
        <p:txBody>
          <a:bodyPr/>
          <a:lstStyle/>
          <a:p>
            <a:pPr>
              <a:defRPr/>
            </a:pPr>
            <a:r>
              <a:rPr lang="de-DE">
                <a:solidFill>
                  <a:srgbClr val="000000"/>
                </a:solidFill>
              </a:rPr>
              <a:t>| Optional</a:t>
            </a:r>
          </a:p>
        </p:txBody>
      </p:sp>
      <p:sp>
        <p:nvSpPr>
          <p:cNvPr id="7" name="Datumsplatzhalter 6">
            <a:extLst>
              <a:ext uri="{FF2B5EF4-FFF2-40B4-BE49-F238E27FC236}">
                <a16:creationId xmlns:a16="http://schemas.microsoft.com/office/drawing/2014/main" id="{38323B6D-9603-4517-B425-10C069E2500E}"/>
              </a:ext>
            </a:extLst>
          </p:cNvPr>
          <p:cNvSpPr>
            <a:spLocks noGrp="1"/>
          </p:cNvSpPr>
          <p:nvPr>
            <p:ph type="dt" sz="half" idx="11"/>
          </p:nvPr>
        </p:nvSpPr>
        <p:spPr/>
        <p:txBody>
          <a:bodyPr/>
          <a:lstStyle/>
          <a:p>
            <a:pPr>
              <a:defRPr/>
            </a:pPr>
            <a:fld id="{D8AF7673-4E49-421A-A8F9-8B568C2E52E5}" type="datetime1">
              <a:rPr lang="de-DE" smtClean="0">
                <a:solidFill>
                  <a:srgbClr val="000000"/>
                </a:solidFill>
              </a:rPr>
              <a:pPr>
                <a:defRPr/>
              </a:pPr>
              <a:t>30.10.2019</a:t>
            </a:fld>
            <a:endParaRPr lang="de-DE">
              <a:solidFill>
                <a:srgbClr val="000000"/>
              </a:solidFill>
            </a:endParaRPr>
          </a:p>
        </p:txBody>
      </p:sp>
      <p:sp>
        <p:nvSpPr>
          <p:cNvPr id="8" name="Foliennummernplatzhalter 7">
            <a:extLst>
              <a:ext uri="{FF2B5EF4-FFF2-40B4-BE49-F238E27FC236}">
                <a16:creationId xmlns:a16="http://schemas.microsoft.com/office/drawing/2014/main" id="{B1BFD5DC-90F2-4A91-AE88-C9A9192A247A}"/>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243240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OverTx" preserve="1">
  <p:cSld name="Titel und 2 Inhalte üb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2E6BCF-F13B-4DAE-838C-D4CFDC543608}"/>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5E4072EF-C701-4F8C-9B31-1260A74B6366}"/>
              </a:ext>
            </a:extLst>
          </p:cNvPr>
          <p:cNvSpPr>
            <a:spLocks noGrp="1"/>
          </p:cNvSpPr>
          <p:nvPr>
            <p:ph sz="quarter" idx="1"/>
          </p:nvPr>
        </p:nvSpPr>
        <p:spPr>
          <a:xfrm>
            <a:off x="212315" y="1965579"/>
            <a:ext cx="580009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2516D008-2F5C-4820-A061-6C39F314126D}"/>
              </a:ext>
            </a:extLst>
          </p:cNvPr>
          <p:cNvSpPr>
            <a:spLocks noGrp="1"/>
          </p:cNvSpPr>
          <p:nvPr>
            <p:ph sz="quarter" idx="2"/>
          </p:nvPr>
        </p:nvSpPr>
        <p:spPr>
          <a:xfrm>
            <a:off x="6164792" y="1965579"/>
            <a:ext cx="580009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a:extLst>
              <a:ext uri="{FF2B5EF4-FFF2-40B4-BE49-F238E27FC236}">
                <a16:creationId xmlns:a16="http://schemas.microsoft.com/office/drawing/2014/main" id="{6E0CE585-CC58-4405-A5B2-4146F97E314D}"/>
              </a:ext>
            </a:extLst>
          </p:cNvPr>
          <p:cNvSpPr>
            <a:spLocks noGrp="1"/>
          </p:cNvSpPr>
          <p:nvPr>
            <p:ph type="body" sz="half" idx="3"/>
          </p:nvPr>
        </p:nvSpPr>
        <p:spPr>
          <a:xfrm>
            <a:off x="212317" y="3994785"/>
            <a:ext cx="1175244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ußzeilenplatzhalter 5">
            <a:extLst>
              <a:ext uri="{FF2B5EF4-FFF2-40B4-BE49-F238E27FC236}">
                <a16:creationId xmlns:a16="http://schemas.microsoft.com/office/drawing/2014/main" id="{D8156A72-D8B4-4EB6-8FFB-61C9B44B1EC3}"/>
              </a:ext>
            </a:extLst>
          </p:cNvPr>
          <p:cNvSpPr>
            <a:spLocks noGrp="1"/>
          </p:cNvSpPr>
          <p:nvPr>
            <p:ph type="ftr" sz="quarter" idx="10"/>
          </p:nvPr>
        </p:nvSpPr>
        <p:spPr/>
        <p:txBody>
          <a:bodyPr/>
          <a:lstStyle/>
          <a:p>
            <a:pPr>
              <a:defRPr/>
            </a:pPr>
            <a:r>
              <a:rPr lang="de-DE">
                <a:solidFill>
                  <a:srgbClr val="000000"/>
                </a:solidFill>
              </a:rPr>
              <a:t>| Optional</a:t>
            </a:r>
          </a:p>
        </p:txBody>
      </p:sp>
      <p:sp>
        <p:nvSpPr>
          <p:cNvPr id="7" name="Datumsplatzhalter 6">
            <a:extLst>
              <a:ext uri="{FF2B5EF4-FFF2-40B4-BE49-F238E27FC236}">
                <a16:creationId xmlns:a16="http://schemas.microsoft.com/office/drawing/2014/main" id="{D0EFBFB9-D2F6-40AF-BCCC-A2A94354C2D7}"/>
              </a:ext>
            </a:extLst>
          </p:cNvPr>
          <p:cNvSpPr>
            <a:spLocks noGrp="1"/>
          </p:cNvSpPr>
          <p:nvPr>
            <p:ph type="dt" sz="half" idx="11"/>
          </p:nvPr>
        </p:nvSpPr>
        <p:spPr/>
        <p:txBody>
          <a:bodyPr/>
          <a:lstStyle/>
          <a:p>
            <a:pPr>
              <a:defRPr/>
            </a:pPr>
            <a:fld id="{A2F219F5-2D10-43F8-A53B-34A1ADD86956}" type="datetime1">
              <a:rPr lang="de-DE" smtClean="0">
                <a:solidFill>
                  <a:srgbClr val="000000"/>
                </a:solidFill>
              </a:rPr>
              <a:pPr>
                <a:defRPr/>
              </a:pPr>
              <a:t>30.10.2019</a:t>
            </a:fld>
            <a:endParaRPr lang="de-DE">
              <a:solidFill>
                <a:srgbClr val="000000"/>
              </a:solidFill>
            </a:endParaRPr>
          </a:p>
        </p:txBody>
      </p:sp>
      <p:sp>
        <p:nvSpPr>
          <p:cNvPr id="8" name="Foliennummernplatzhalter 7">
            <a:extLst>
              <a:ext uri="{FF2B5EF4-FFF2-40B4-BE49-F238E27FC236}">
                <a16:creationId xmlns:a16="http://schemas.microsoft.com/office/drawing/2014/main" id="{D28F30A4-BEA8-4D3F-B414-562C963D8891}"/>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29525378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E88C9-2E13-4233-97E7-A58EA56BF533}"/>
              </a:ext>
            </a:extLst>
          </p:cNvPr>
          <p:cNvSpPr>
            <a:spLocks noGrp="1"/>
          </p:cNvSpPr>
          <p:nvPr>
            <p:ph type="title" sz="quarter"/>
          </p:nvPr>
        </p:nvSpPr>
        <p:spPr>
          <a:xfrm>
            <a:off x="219572" y="432000"/>
            <a:ext cx="11734472" cy="853200"/>
          </a:xfrm>
          <a:prstGeom prst="rect">
            <a:avLst/>
          </a:prstGeom>
        </p:spPr>
        <p:txBody>
          <a:bodyPr/>
          <a:lstStyle/>
          <a:p>
            <a:r>
              <a:rPr lang="en-US"/>
              <a:t>Click to edit Master title style</a:t>
            </a:r>
            <a:endParaRPr lang="de-DE"/>
          </a:p>
        </p:txBody>
      </p:sp>
      <p:sp>
        <p:nvSpPr>
          <p:cNvPr id="3" name="Inhaltsplatzhalter 2">
            <a:extLst>
              <a:ext uri="{FF2B5EF4-FFF2-40B4-BE49-F238E27FC236}">
                <a16:creationId xmlns:a16="http://schemas.microsoft.com/office/drawing/2014/main" id="{9D7B31FC-3EB7-4237-9F75-E570D381E0FE}"/>
              </a:ext>
            </a:extLst>
          </p:cNvPr>
          <p:cNvSpPr>
            <a:spLocks noGrp="1"/>
          </p:cNvSpPr>
          <p:nvPr>
            <p:ph sz="quarter" idx="1"/>
          </p:nvPr>
        </p:nvSpPr>
        <p:spPr>
          <a:xfrm>
            <a:off x="212316" y="1965579"/>
            <a:ext cx="580009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38A8875F-CFAA-4590-B879-3219CBD4BB93}"/>
              </a:ext>
            </a:extLst>
          </p:cNvPr>
          <p:cNvSpPr>
            <a:spLocks noGrp="1"/>
          </p:cNvSpPr>
          <p:nvPr>
            <p:ph sz="quarter" idx="2"/>
          </p:nvPr>
        </p:nvSpPr>
        <p:spPr>
          <a:xfrm>
            <a:off x="6164793" y="1965579"/>
            <a:ext cx="580009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Inhaltsplatzhalter 4">
            <a:extLst>
              <a:ext uri="{FF2B5EF4-FFF2-40B4-BE49-F238E27FC236}">
                <a16:creationId xmlns:a16="http://schemas.microsoft.com/office/drawing/2014/main" id="{CA4CB87F-0C22-4934-8CA1-76F88C95A477}"/>
              </a:ext>
            </a:extLst>
          </p:cNvPr>
          <p:cNvSpPr>
            <a:spLocks noGrp="1"/>
          </p:cNvSpPr>
          <p:nvPr>
            <p:ph sz="quarter" idx="3"/>
          </p:nvPr>
        </p:nvSpPr>
        <p:spPr>
          <a:xfrm>
            <a:off x="212316" y="3994785"/>
            <a:ext cx="580009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Inhaltsplatzhalter 5">
            <a:extLst>
              <a:ext uri="{FF2B5EF4-FFF2-40B4-BE49-F238E27FC236}">
                <a16:creationId xmlns:a16="http://schemas.microsoft.com/office/drawing/2014/main" id="{00020373-3ACB-4F0F-B502-F1E7C40F6322}"/>
              </a:ext>
            </a:extLst>
          </p:cNvPr>
          <p:cNvSpPr>
            <a:spLocks noGrp="1"/>
          </p:cNvSpPr>
          <p:nvPr>
            <p:ph sz="quarter" idx="4"/>
          </p:nvPr>
        </p:nvSpPr>
        <p:spPr>
          <a:xfrm>
            <a:off x="6164793" y="3994785"/>
            <a:ext cx="5800097" cy="18768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Fußzeilenplatzhalter 6">
            <a:extLst>
              <a:ext uri="{FF2B5EF4-FFF2-40B4-BE49-F238E27FC236}">
                <a16:creationId xmlns:a16="http://schemas.microsoft.com/office/drawing/2014/main" id="{A7AE7A61-0107-4725-BF07-B2F2AA671499}"/>
              </a:ext>
            </a:extLst>
          </p:cNvPr>
          <p:cNvSpPr>
            <a:spLocks noGrp="1"/>
          </p:cNvSpPr>
          <p:nvPr>
            <p:ph type="ftr" sz="quarter" idx="10"/>
          </p:nvPr>
        </p:nvSpPr>
        <p:spPr/>
        <p:txBody>
          <a:bodyPr/>
          <a:lstStyle/>
          <a:p>
            <a:pPr>
              <a:defRPr/>
            </a:pPr>
            <a:r>
              <a:rPr lang="de-DE">
                <a:solidFill>
                  <a:srgbClr val="000000"/>
                </a:solidFill>
              </a:rPr>
              <a:t>| Optional</a:t>
            </a:r>
          </a:p>
        </p:txBody>
      </p:sp>
      <p:sp>
        <p:nvSpPr>
          <p:cNvPr id="8" name="Datumsplatzhalter 7">
            <a:extLst>
              <a:ext uri="{FF2B5EF4-FFF2-40B4-BE49-F238E27FC236}">
                <a16:creationId xmlns:a16="http://schemas.microsoft.com/office/drawing/2014/main" id="{42470242-CC3A-40B7-95C1-B059AF43DE27}"/>
              </a:ext>
            </a:extLst>
          </p:cNvPr>
          <p:cNvSpPr>
            <a:spLocks noGrp="1"/>
          </p:cNvSpPr>
          <p:nvPr>
            <p:ph type="dt" sz="half" idx="11"/>
          </p:nvPr>
        </p:nvSpPr>
        <p:spPr/>
        <p:txBody>
          <a:bodyPr/>
          <a:lstStyle/>
          <a:p>
            <a:pPr>
              <a:defRPr/>
            </a:pPr>
            <a:fld id="{4497A7C5-BC5F-48E8-AE9A-063AD7EF3F55}" type="datetime1">
              <a:rPr lang="de-DE" smtClean="0">
                <a:solidFill>
                  <a:srgbClr val="000000"/>
                </a:solidFill>
              </a:rPr>
              <a:pPr>
                <a:defRPr/>
              </a:pPr>
              <a:t>30.10.2019</a:t>
            </a:fld>
            <a:endParaRPr lang="de-DE">
              <a:solidFill>
                <a:srgbClr val="000000"/>
              </a:solidFill>
            </a:endParaRPr>
          </a:p>
        </p:txBody>
      </p:sp>
      <p:sp>
        <p:nvSpPr>
          <p:cNvPr id="9" name="Foliennummernplatzhalter 8">
            <a:extLst>
              <a:ext uri="{FF2B5EF4-FFF2-40B4-BE49-F238E27FC236}">
                <a16:creationId xmlns:a16="http://schemas.microsoft.com/office/drawing/2014/main" id="{7F8F0835-9080-41B3-9513-4B6330021B22}"/>
              </a:ext>
            </a:extLst>
          </p:cNvPr>
          <p:cNvSpPr>
            <a:spLocks noGrp="1"/>
          </p:cNvSpPr>
          <p:nvPr>
            <p:ph type="sldNum" sz="quarter" idx="12"/>
          </p:nvPr>
        </p:nvSpPr>
        <p:spPr/>
        <p:txBody>
          <a:bodyPr/>
          <a:lstStyle/>
          <a:p>
            <a:pPr>
              <a:defRPr/>
            </a:pPr>
            <a:fld id="{D7C0CCF7-DF53-4ADB-AAD8-9742C01AD446}" type="slidenum">
              <a:rPr lang="de-DE" smtClean="0">
                <a:solidFill>
                  <a:srgbClr val="000000"/>
                </a:solidFill>
              </a:rPr>
              <a:pPr>
                <a:defRPr/>
              </a:pPr>
              <a:t>‹#›</a:t>
            </a:fld>
            <a:endParaRPr lang="de-DE">
              <a:solidFill>
                <a:srgbClr val="000000"/>
              </a:solidFill>
            </a:endParaRPr>
          </a:p>
        </p:txBody>
      </p:sp>
    </p:spTree>
    <p:extLst>
      <p:ext uri="{BB962C8B-B14F-4D97-AF65-F5344CB8AC3E}">
        <p14:creationId xmlns:p14="http://schemas.microsoft.com/office/powerpoint/2010/main" val="42177836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137918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4)">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14824817-2139-4738-B40B-D941412B7ECA}"/>
              </a:ext>
            </a:extLst>
          </p:cNvPr>
          <p:cNvGrpSpPr/>
          <p:nvPr userDrawn="1"/>
        </p:nvGrpSpPr>
        <p:grpSpPr>
          <a:xfrm>
            <a:off x="5995995" y="4687321"/>
            <a:ext cx="6194418" cy="1080000"/>
            <a:chOff x="5995995" y="4687321"/>
            <a:chExt cx="6194418" cy="1080000"/>
          </a:xfrm>
        </p:grpSpPr>
        <p:sp>
          <p:nvSpPr>
            <p:cNvPr id="15" name="Rechteck 14">
              <a:extLst>
                <a:ext uri="{FF2B5EF4-FFF2-40B4-BE49-F238E27FC236}">
                  <a16:creationId xmlns:a16="http://schemas.microsoft.com/office/drawing/2014/main" id="{772A11FC-14A0-4F7F-9E95-7F8790186215}"/>
                </a:ext>
              </a:extLst>
            </p:cNvPr>
            <p:cNvSpPr>
              <a:spLocks noChangeAspect="1"/>
            </p:cNvSpPr>
            <p:nvPr userDrawn="1"/>
          </p:nvSpPr>
          <p:spPr>
            <a:xfrm>
              <a:off x="5995995" y="4687321"/>
              <a:ext cx="6194418"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a:extLst>
                <a:ext uri="{FF2B5EF4-FFF2-40B4-BE49-F238E27FC236}">
                  <a16:creationId xmlns:a16="http://schemas.microsoft.com/office/drawing/2014/main" id="{2FDE93F7-B7D1-4397-9B86-4FF056C41D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8213" y="4950637"/>
              <a:ext cx="1619425" cy="586722"/>
            </a:xfrm>
            <a:prstGeom prst="rect">
              <a:avLst/>
            </a:prstGeom>
          </p:spPr>
        </p:pic>
      </p:grpSp>
      <p:sp>
        <p:nvSpPr>
          <p:cNvPr id="8" name="Rechteck 7"/>
          <p:cNvSpPr/>
          <p:nvPr userDrawn="1"/>
        </p:nvSpPr>
        <p:spPr>
          <a:xfrm>
            <a:off x="5987005" y="800708"/>
            <a:ext cx="6203408" cy="38884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25" name="TitelPlaz"/>
          <p:cNvSpPr>
            <a:spLocks noGrp="1"/>
          </p:cNvSpPr>
          <p:nvPr userDrawn="1">
            <p:ph type="title" hasCustomPrompt="1"/>
            <p:custDataLst>
              <p:tags r:id="rId1"/>
            </p:custDataLst>
          </p:nvPr>
        </p:nvSpPr>
        <p:spPr>
          <a:xfrm>
            <a:off x="6275226" y="1232756"/>
            <a:ext cx="5445350" cy="2592288"/>
          </a:xfrm>
          <a:prstGeom prst="rect">
            <a:avLst/>
          </a:prstGeom>
        </p:spPr>
        <p:txBody>
          <a:bodyPr vert="horz" lIns="0" tIns="0" rIns="0" bIns="0" rtlCol="0" anchor="t">
            <a:normAutofit/>
          </a:bodyPr>
          <a:lstStyle>
            <a:lvl1pPr>
              <a:lnSpc>
                <a:spcPct val="95000"/>
              </a:lnSpc>
              <a:spcBef>
                <a:spcPts val="0"/>
              </a:spcBef>
              <a:spcAft>
                <a:spcPts val="0"/>
              </a:spcAft>
              <a:defRPr sz="3400">
                <a:solidFill>
                  <a:schemeClr val="accent1"/>
                </a:solidFill>
              </a:defRPr>
            </a:lvl1pPr>
          </a:lstStyle>
          <a:p>
            <a:r>
              <a:rPr lang="en-US" sz="3400" dirty="0"/>
              <a:t>Lorem Ipsum </a:t>
            </a:r>
            <a:r>
              <a:rPr lang="en-US" sz="3400" dirty="0" err="1"/>
              <a:t>dolormit</a:t>
            </a:r>
            <a:br>
              <a:rPr lang="en-US" sz="3400" dirty="0"/>
            </a:br>
            <a:r>
              <a:rPr lang="en-US" sz="3400" dirty="0" err="1"/>
              <a:t>amet</a:t>
            </a:r>
            <a:r>
              <a:rPr lang="en-US" sz="3400" dirty="0"/>
              <a:t> </a:t>
            </a:r>
            <a:r>
              <a:rPr lang="en-US" sz="3400" dirty="0" err="1"/>
              <a:t>avensis</a:t>
            </a:r>
            <a:r>
              <a:rPr lang="en-US" sz="3400" dirty="0"/>
              <a:t> </a:t>
            </a:r>
            <a:r>
              <a:rPr lang="en-US" sz="3400" dirty="0" err="1"/>
              <a:t>tusa</a:t>
            </a:r>
            <a:r>
              <a:rPr lang="en-US" sz="3400" dirty="0"/>
              <a:t>.</a:t>
            </a:r>
            <a:endParaRPr lang="de-DE" sz="3400" b="0" dirty="0"/>
          </a:p>
        </p:txBody>
      </p:sp>
      <p:sp>
        <p:nvSpPr>
          <p:cNvPr id="42" name="Textplatzhalter 40"/>
          <p:cNvSpPr>
            <a:spLocks noGrp="1"/>
          </p:cNvSpPr>
          <p:nvPr userDrawn="1">
            <p:ph type="body" sz="quarter" idx="13" hasCustomPrompt="1"/>
          </p:nvPr>
        </p:nvSpPr>
        <p:spPr>
          <a:xfrm>
            <a:off x="6275226" y="3861048"/>
            <a:ext cx="5445350" cy="433139"/>
          </a:xfrm>
          <a:prstGeom prst="rect">
            <a:avLst/>
          </a:prstGeom>
        </p:spPr>
        <p:txBody>
          <a:bodyPr lIns="0" tIns="0" rIns="0" bIns="0" anchor="b"/>
          <a:lstStyle>
            <a:lvl1pPr marL="0" indent="0">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Ludwigshafen, 26.05.2017</a:t>
            </a:r>
          </a:p>
        </p:txBody>
      </p:sp>
      <p:sp>
        <p:nvSpPr>
          <p:cNvPr id="19" name="Datumsplatzhalter 5">
            <a:extLst>
              <a:ext uri="{FF2B5EF4-FFF2-40B4-BE49-F238E27FC236}">
                <a16:creationId xmlns:a16="http://schemas.microsoft.com/office/drawing/2014/main" id="{800107A6-E07E-41F4-BB8A-6E6A94D0B386}"/>
              </a:ext>
            </a:extLst>
          </p:cNvPr>
          <p:cNvSpPr>
            <a:spLocks noGrp="1"/>
          </p:cNvSpPr>
          <p:nvPr>
            <p:ph type="dt" sz="half" idx="2"/>
          </p:nvPr>
        </p:nvSpPr>
        <p:spPr>
          <a:xfrm>
            <a:off x="685760" y="6516409"/>
            <a:ext cx="468126" cy="175322"/>
          </a:xfrm>
          <a:prstGeom prst="rect">
            <a:avLst/>
          </a:prstGeom>
        </p:spPr>
        <p:txBody>
          <a:bodyPr wrap="none" lIns="0" tIns="0" rIns="0" bIns="0"/>
          <a:lstStyle>
            <a:lvl1pPr>
              <a:defRPr sz="900"/>
            </a:lvl1pPr>
          </a:lstStyle>
          <a:p>
            <a:fld id="{8D09487F-D6A2-48A8-BD78-B8A3A35F2402}" type="datetime1">
              <a:rPr lang="de-DE" smtClean="0"/>
              <a:t>30.10.2019</a:t>
            </a:fld>
            <a:endParaRPr lang="de-DE"/>
          </a:p>
        </p:txBody>
      </p:sp>
      <p:sp>
        <p:nvSpPr>
          <p:cNvPr id="20" name="Fußzeilenplatzhalter 6">
            <a:extLst>
              <a:ext uri="{FF2B5EF4-FFF2-40B4-BE49-F238E27FC236}">
                <a16:creationId xmlns:a16="http://schemas.microsoft.com/office/drawing/2014/main" id="{88E8D379-A504-4A2A-A8B5-6D43D31BF862}"/>
              </a:ext>
            </a:extLst>
          </p:cNvPr>
          <p:cNvSpPr>
            <a:spLocks noGrp="1"/>
          </p:cNvSpPr>
          <p:nvPr>
            <p:ph type="ftr" sz="quarter" idx="3"/>
          </p:nvPr>
        </p:nvSpPr>
        <p:spPr>
          <a:xfrm>
            <a:off x="1368000" y="6516110"/>
            <a:ext cx="3364269" cy="167933"/>
          </a:xfrm>
          <a:prstGeom prst="rect">
            <a:avLst/>
          </a:prstGeom>
        </p:spPr>
        <p:txBody>
          <a:bodyPr lIns="0" tIns="0" rIns="0" bIns="0"/>
          <a:lstStyle>
            <a:lvl1pPr>
              <a:defRPr sz="900">
                <a:solidFill>
                  <a:srgbClr val="000000"/>
                </a:solidFill>
              </a:defRPr>
            </a:lvl1pPr>
          </a:lstStyle>
          <a:p>
            <a:endParaRPr lang="de-DE"/>
          </a:p>
        </p:txBody>
      </p:sp>
      <p:sp>
        <p:nvSpPr>
          <p:cNvPr id="21" name="Foliennummernplatzhalter 7">
            <a:extLst>
              <a:ext uri="{FF2B5EF4-FFF2-40B4-BE49-F238E27FC236}">
                <a16:creationId xmlns:a16="http://schemas.microsoft.com/office/drawing/2014/main" id="{3A29059A-93E7-4E86-874F-4B85CFFBC94C}"/>
              </a:ext>
            </a:extLst>
          </p:cNvPr>
          <p:cNvSpPr>
            <a:spLocks noGrp="1"/>
          </p:cNvSpPr>
          <p:nvPr>
            <p:ph type="sldNum" sz="quarter" idx="4"/>
          </p:nvPr>
        </p:nvSpPr>
        <p:spPr>
          <a:xfrm>
            <a:off x="227013" y="6514798"/>
            <a:ext cx="384217" cy="151200"/>
          </a:xfrm>
          <a:prstGeom prst="rect">
            <a:avLst/>
          </a:prstGeom>
        </p:spPr>
        <p:txBody>
          <a:bodyPr lIns="0" tIns="0" rIns="0" bIns="0"/>
          <a:lstStyle>
            <a:lvl1pPr>
              <a:defRPr sz="900" b="1"/>
            </a:lvl1pPr>
          </a:lstStyle>
          <a:p>
            <a:fld id="{82EA1D04-CA53-4DE3-84A8-2B63E41036C9}" type="slidenum">
              <a:rPr lang="de-DE" smtClean="0"/>
              <a:pPr/>
              <a:t>‹#›</a:t>
            </a:fld>
            <a:endParaRPr lang="de-DE"/>
          </a:p>
        </p:txBody>
      </p:sp>
    </p:spTree>
    <p:extLst>
      <p:ext uri="{BB962C8B-B14F-4D97-AF65-F5344CB8AC3E}">
        <p14:creationId xmlns:p14="http://schemas.microsoft.com/office/powerpoint/2010/main" val="5168357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5)">
    <p:spTree>
      <p:nvGrpSpPr>
        <p:cNvPr id="1" name=""/>
        <p:cNvGrpSpPr/>
        <p:nvPr/>
      </p:nvGrpSpPr>
      <p:grpSpPr>
        <a:xfrm>
          <a:off x="0" y="0"/>
          <a:ext cx="0" cy="0"/>
          <a:chOff x="0" y="0"/>
          <a:chExt cx="0" cy="0"/>
        </a:xfrm>
      </p:grpSpPr>
      <p:sp>
        <p:nvSpPr>
          <p:cNvPr id="19" name="Datumsplatzhalter 5">
            <a:extLst>
              <a:ext uri="{FF2B5EF4-FFF2-40B4-BE49-F238E27FC236}">
                <a16:creationId xmlns:a16="http://schemas.microsoft.com/office/drawing/2014/main" id="{800107A6-E07E-41F4-BB8A-6E6A94D0B386}"/>
              </a:ext>
            </a:extLst>
          </p:cNvPr>
          <p:cNvSpPr>
            <a:spLocks noGrp="1"/>
          </p:cNvSpPr>
          <p:nvPr>
            <p:ph type="dt" sz="half" idx="2"/>
          </p:nvPr>
        </p:nvSpPr>
        <p:spPr>
          <a:xfrm>
            <a:off x="685760" y="6516409"/>
            <a:ext cx="468126" cy="175322"/>
          </a:xfrm>
          <a:prstGeom prst="rect">
            <a:avLst/>
          </a:prstGeom>
        </p:spPr>
        <p:txBody>
          <a:bodyPr wrap="none" lIns="0" tIns="0" rIns="0" bIns="0"/>
          <a:lstStyle>
            <a:lvl1pPr>
              <a:defRPr sz="900"/>
            </a:lvl1pPr>
          </a:lstStyle>
          <a:p>
            <a:fld id="{1F8FECEC-4C5A-43DF-964F-C1739DE9E87E}" type="datetime1">
              <a:rPr lang="de-DE" smtClean="0"/>
              <a:t>30.10.2019</a:t>
            </a:fld>
            <a:endParaRPr lang="de-DE"/>
          </a:p>
        </p:txBody>
      </p:sp>
      <p:sp>
        <p:nvSpPr>
          <p:cNvPr id="20" name="Fußzeilenplatzhalter 6">
            <a:extLst>
              <a:ext uri="{FF2B5EF4-FFF2-40B4-BE49-F238E27FC236}">
                <a16:creationId xmlns:a16="http://schemas.microsoft.com/office/drawing/2014/main" id="{88E8D379-A504-4A2A-A8B5-6D43D31BF862}"/>
              </a:ext>
            </a:extLst>
          </p:cNvPr>
          <p:cNvSpPr>
            <a:spLocks noGrp="1"/>
          </p:cNvSpPr>
          <p:nvPr>
            <p:ph type="ftr" sz="quarter" idx="3"/>
          </p:nvPr>
        </p:nvSpPr>
        <p:spPr>
          <a:xfrm>
            <a:off x="1368000" y="6516110"/>
            <a:ext cx="3364269" cy="167933"/>
          </a:xfrm>
          <a:prstGeom prst="rect">
            <a:avLst/>
          </a:prstGeom>
        </p:spPr>
        <p:txBody>
          <a:bodyPr lIns="0" tIns="0" rIns="0" bIns="0"/>
          <a:lstStyle>
            <a:lvl1pPr>
              <a:defRPr sz="900">
                <a:solidFill>
                  <a:srgbClr val="000000"/>
                </a:solidFill>
              </a:defRPr>
            </a:lvl1pPr>
          </a:lstStyle>
          <a:p>
            <a:endParaRPr lang="de-DE"/>
          </a:p>
        </p:txBody>
      </p:sp>
      <p:sp>
        <p:nvSpPr>
          <p:cNvPr id="21" name="Foliennummernplatzhalter 7">
            <a:extLst>
              <a:ext uri="{FF2B5EF4-FFF2-40B4-BE49-F238E27FC236}">
                <a16:creationId xmlns:a16="http://schemas.microsoft.com/office/drawing/2014/main" id="{3A29059A-93E7-4E86-874F-4B85CFFBC94C}"/>
              </a:ext>
            </a:extLst>
          </p:cNvPr>
          <p:cNvSpPr>
            <a:spLocks noGrp="1"/>
          </p:cNvSpPr>
          <p:nvPr>
            <p:ph type="sldNum" sz="quarter" idx="4"/>
          </p:nvPr>
        </p:nvSpPr>
        <p:spPr>
          <a:xfrm>
            <a:off x="227013" y="6514798"/>
            <a:ext cx="384217" cy="151200"/>
          </a:xfrm>
          <a:prstGeom prst="rect">
            <a:avLst/>
          </a:prstGeom>
        </p:spPr>
        <p:txBody>
          <a:bodyPr lIns="0" tIns="0" rIns="0" bIns="0"/>
          <a:lstStyle>
            <a:lvl1pPr>
              <a:defRPr sz="900" b="1"/>
            </a:lvl1pPr>
          </a:lstStyle>
          <a:p>
            <a:fld id="{82EA1D04-CA53-4DE3-84A8-2B63E41036C9}" type="slidenum">
              <a:rPr lang="de-DE" smtClean="0"/>
              <a:pPr/>
              <a:t>‹#›</a:t>
            </a:fld>
            <a:endParaRPr lang="de-DE"/>
          </a:p>
        </p:txBody>
      </p:sp>
    </p:spTree>
    <p:extLst>
      <p:ext uri="{BB962C8B-B14F-4D97-AF65-F5344CB8AC3E}">
        <p14:creationId xmlns:p14="http://schemas.microsoft.com/office/powerpoint/2010/main" val="6094914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Abschlusschart">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0" y="0"/>
          <a:ext cx="211639" cy="158750"/>
        </p:xfrm>
        <a:graphic>
          <a:graphicData uri="http://schemas.openxmlformats.org/presentationml/2006/ole">
            <mc:AlternateContent xmlns:mc="http://schemas.openxmlformats.org/markup-compatibility/2006">
              <mc:Choice xmlns:v="urn:schemas-microsoft-com:vml" Requires="v">
                <p:oleObj spid="_x0000_s52321" name="think-cell Folie" r:id="rId4" imgW="270" imgH="270" progId="TCLayout.ActiveDocument.1">
                  <p:embed/>
                </p:oleObj>
              </mc:Choice>
              <mc:Fallback>
                <p:oleObj name="think-cell Folie" r:id="rId4" imgW="270" imgH="270" progId="TCLayout.ActiveDocument.1">
                  <p:embed/>
                  <p:pic>
                    <p:nvPicPr>
                      <p:cNvPr id="3" name="Objekt 2" hidden="1"/>
                      <p:cNvPicPr/>
                      <p:nvPr/>
                    </p:nvPicPr>
                    <p:blipFill>
                      <a:blip r:embed="rId5"/>
                      <a:stretch>
                        <a:fillRect/>
                      </a:stretch>
                    </p:blipFill>
                    <p:spPr>
                      <a:xfrm>
                        <a:off x="0" y="0"/>
                        <a:ext cx="211639" cy="158750"/>
                      </a:xfrm>
                      <a:prstGeom prst="rect">
                        <a:avLst/>
                      </a:prstGeom>
                    </p:spPr>
                  </p:pic>
                </p:oleObj>
              </mc:Fallback>
            </mc:AlternateContent>
          </a:graphicData>
        </a:graphic>
      </p:graphicFrame>
      <p:pic>
        <p:nvPicPr>
          <p:cNvPr id="11" name="Grafik 10">
            <a:extLst>
              <a:ext uri="{FF2B5EF4-FFF2-40B4-BE49-F238E27FC236}">
                <a16:creationId xmlns:a16="http://schemas.microsoft.com/office/drawing/2014/main" id="{E34E41C1-D162-4523-81CC-C7A39574D45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037439" y="2317598"/>
            <a:ext cx="6183516" cy="2234254"/>
          </a:xfrm>
          <a:prstGeom prst="rect">
            <a:avLst/>
          </a:prstGeom>
        </p:spPr>
      </p:pic>
    </p:spTree>
    <p:extLst>
      <p:ext uri="{BB962C8B-B14F-4D97-AF65-F5344CB8AC3E}">
        <p14:creationId xmlns:p14="http://schemas.microsoft.com/office/powerpoint/2010/main" val="3916249517"/>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Text (2)">
    <p:spTree>
      <p:nvGrpSpPr>
        <p:cNvPr id="1" name=""/>
        <p:cNvGrpSpPr/>
        <p:nvPr/>
      </p:nvGrpSpPr>
      <p:grpSpPr>
        <a:xfrm>
          <a:off x="0" y="0"/>
          <a:ext cx="0" cy="0"/>
          <a:chOff x="0" y="0"/>
          <a:chExt cx="0" cy="0"/>
        </a:xfrm>
      </p:grpSpPr>
      <p:sp>
        <p:nvSpPr>
          <p:cNvPr id="11" name="Titelplatzhalter 4">
            <a:extLst>
              <a:ext uri="{FF2B5EF4-FFF2-40B4-BE49-F238E27FC236}">
                <a16:creationId xmlns:a16="http://schemas.microsoft.com/office/drawing/2014/main" id="{390C50A9-9D78-4408-AB40-1FB207686947}"/>
              </a:ext>
            </a:extLst>
          </p:cNvPr>
          <p:cNvSpPr>
            <a:spLocks noGrp="1"/>
          </p:cNvSpPr>
          <p:nvPr>
            <p:ph type="title"/>
          </p:nvPr>
        </p:nvSpPr>
        <p:spPr>
          <a:xfrm>
            <a:off x="218306" y="430442"/>
            <a:ext cx="11736386" cy="853200"/>
          </a:xfrm>
          <a:prstGeom prst="rect">
            <a:avLst/>
          </a:prstGeom>
        </p:spPr>
        <p:txBody>
          <a:bodyPr vert="horz" lIns="0" tIns="0" rIns="0" bIns="0" rtlCol="0" anchor="t" anchorCtr="0">
            <a:noAutofit/>
          </a:bodyPr>
          <a:lstStyle>
            <a:lvl1pPr>
              <a:defRPr>
                <a:solidFill>
                  <a:schemeClr val="accent1"/>
                </a:solidFill>
              </a:defRPr>
            </a:lvl1pPr>
          </a:lstStyle>
          <a:p>
            <a:r>
              <a:rPr lang="de-DE" dirty="0"/>
              <a:t>Titelmasterformat durch Klicken bearbeiten</a:t>
            </a:r>
          </a:p>
        </p:txBody>
      </p:sp>
      <p:sp>
        <p:nvSpPr>
          <p:cNvPr id="12" name="Datumsplatzhalter 5">
            <a:extLst>
              <a:ext uri="{FF2B5EF4-FFF2-40B4-BE49-F238E27FC236}">
                <a16:creationId xmlns:a16="http://schemas.microsoft.com/office/drawing/2014/main" id="{D7FED6A4-1E67-4BFB-B33E-FB522135D44B}"/>
              </a:ext>
            </a:extLst>
          </p:cNvPr>
          <p:cNvSpPr>
            <a:spLocks noGrp="1"/>
          </p:cNvSpPr>
          <p:nvPr>
            <p:ph type="dt" sz="half" idx="2"/>
          </p:nvPr>
        </p:nvSpPr>
        <p:spPr>
          <a:xfrm>
            <a:off x="685760" y="6516409"/>
            <a:ext cx="468126" cy="175322"/>
          </a:xfrm>
          <a:prstGeom prst="rect">
            <a:avLst/>
          </a:prstGeom>
        </p:spPr>
        <p:txBody>
          <a:bodyPr wrap="none" lIns="0" tIns="0" rIns="0" bIns="0"/>
          <a:lstStyle>
            <a:lvl1pPr>
              <a:defRPr sz="900"/>
            </a:lvl1pPr>
          </a:lstStyle>
          <a:p>
            <a:fld id="{7392B14E-00DF-4855-B63B-D33CAEDCFA4E}" type="datetime1">
              <a:rPr lang="de-DE" smtClean="0"/>
              <a:t>30.10.2019</a:t>
            </a:fld>
            <a:endParaRPr lang="de-DE"/>
          </a:p>
        </p:txBody>
      </p:sp>
      <p:sp>
        <p:nvSpPr>
          <p:cNvPr id="13" name="Fußzeilenplatzhalter 6">
            <a:extLst>
              <a:ext uri="{FF2B5EF4-FFF2-40B4-BE49-F238E27FC236}">
                <a16:creationId xmlns:a16="http://schemas.microsoft.com/office/drawing/2014/main" id="{D34A7C90-2662-493E-BCCF-04AD8C9BBB9D}"/>
              </a:ext>
            </a:extLst>
          </p:cNvPr>
          <p:cNvSpPr>
            <a:spLocks noGrp="1"/>
          </p:cNvSpPr>
          <p:nvPr>
            <p:ph type="ftr" sz="quarter" idx="3"/>
          </p:nvPr>
        </p:nvSpPr>
        <p:spPr>
          <a:xfrm>
            <a:off x="1368000" y="6516110"/>
            <a:ext cx="3364269" cy="167933"/>
          </a:xfrm>
          <a:prstGeom prst="rect">
            <a:avLst/>
          </a:prstGeom>
        </p:spPr>
        <p:txBody>
          <a:bodyPr lIns="0" tIns="0" rIns="0" bIns="0"/>
          <a:lstStyle>
            <a:lvl1pPr>
              <a:defRPr sz="900">
                <a:solidFill>
                  <a:srgbClr val="000000"/>
                </a:solidFill>
              </a:defRPr>
            </a:lvl1pPr>
          </a:lstStyle>
          <a:p>
            <a:endParaRPr lang="de-DE"/>
          </a:p>
        </p:txBody>
      </p:sp>
      <p:sp>
        <p:nvSpPr>
          <p:cNvPr id="14" name="Foliennummernplatzhalter 7">
            <a:extLst>
              <a:ext uri="{FF2B5EF4-FFF2-40B4-BE49-F238E27FC236}">
                <a16:creationId xmlns:a16="http://schemas.microsoft.com/office/drawing/2014/main" id="{351431EA-8987-4BC2-9894-D7DB72CA7B1C}"/>
              </a:ext>
            </a:extLst>
          </p:cNvPr>
          <p:cNvSpPr>
            <a:spLocks noGrp="1"/>
          </p:cNvSpPr>
          <p:nvPr>
            <p:ph type="sldNum" sz="quarter" idx="4"/>
          </p:nvPr>
        </p:nvSpPr>
        <p:spPr>
          <a:xfrm>
            <a:off x="227013" y="6514798"/>
            <a:ext cx="384217" cy="151200"/>
          </a:xfrm>
          <a:prstGeom prst="rect">
            <a:avLst/>
          </a:prstGeom>
        </p:spPr>
        <p:txBody>
          <a:bodyPr lIns="0" tIns="0" rIns="0" bIns="0"/>
          <a:lstStyle>
            <a:lvl1pPr>
              <a:defRPr sz="900" b="1"/>
            </a:lvl1pPr>
          </a:lstStyle>
          <a:p>
            <a:fld id="{82EA1D04-CA53-4DE3-84A8-2B63E41036C9}" type="slidenum">
              <a:rPr lang="de-DE" smtClean="0"/>
              <a:pPr/>
              <a:t>‹#›</a:t>
            </a:fld>
            <a:endParaRPr lang="de-DE"/>
          </a:p>
        </p:txBody>
      </p:sp>
      <p:sp>
        <p:nvSpPr>
          <p:cNvPr id="8" name="Textplatzhalter 2">
            <a:extLst>
              <a:ext uri="{FF2B5EF4-FFF2-40B4-BE49-F238E27FC236}">
                <a16:creationId xmlns:a16="http://schemas.microsoft.com/office/drawing/2014/main" id="{1685A2C7-DF3B-438A-8442-95E80DFD3B44}"/>
              </a:ext>
            </a:extLst>
          </p:cNvPr>
          <p:cNvSpPr>
            <a:spLocks noGrp="1"/>
          </p:cNvSpPr>
          <p:nvPr>
            <p:ph idx="1"/>
          </p:nvPr>
        </p:nvSpPr>
        <p:spPr>
          <a:xfrm>
            <a:off x="211040" y="1964563"/>
            <a:ext cx="11752359" cy="3905999"/>
          </a:xfrm>
          <a:prstGeom prst="rect">
            <a:avLst/>
          </a:prstGeom>
        </p:spPr>
        <p:txBody>
          <a:bodyPr vert="horz" lIns="0" tIns="0" rIns="0" bIns="0" rtlCol="0">
            <a:no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38849130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el und Text (2)">
    <p:spTree>
      <p:nvGrpSpPr>
        <p:cNvPr id="1" name=""/>
        <p:cNvGrpSpPr/>
        <p:nvPr/>
      </p:nvGrpSpPr>
      <p:grpSpPr>
        <a:xfrm>
          <a:off x="0" y="0"/>
          <a:ext cx="0" cy="0"/>
          <a:chOff x="0" y="0"/>
          <a:chExt cx="0" cy="0"/>
        </a:xfrm>
      </p:grpSpPr>
      <p:sp>
        <p:nvSpPr>
          <p:cNvPr id="11" name="Titelplatzhalter 4">
            <a:extLst>
              <a:ext uri="{FF2B5EF4-FFF2-40B4-BE49-F238E27FC236}">
                <a16:creationId xmlns:a16="http://schemas.microsoft.com/office/drawing/2014/main" id="{390C50A9-9D78-4408-AB40-1FB207686947}"/>
              </a:ext>
            </a:extLst>
          </p:cNvPr>
          <p:cNvSpPr>
            <a:spLocks noGrp="1"/>
          </p:cNvSpPr>
          <p:nvPr>
            <p:ph type="title"/>
          </p:nvPr>
        </p:nvSpPr>
        <p:spPr>
          <a:xfrm>
            <a:off x="218306" y="430442"/>
            <a:ext cx="11736386" cy="853200"/>
          </a:xfrm>
          <a:prstGeom prst="rect">
            <a:avLst/>
          </a:prstGeom>
        </p:spPr>
        <p:txBody>
          <a:bodyPr vert="horz" lIns="0" tIns="0" rIns="0" bIns="0" rtlCol="0" anchor="t" anchorCtr="0">
            <a:noAutofit/>
          </a:bodyPr>
          <a:lstStyle>
            <a:lvl1pPr>
              <a:defRPr>
                <a:solidFill>
                  <a:schemeClr val="accent1"/>
                </a:solidFill>
              </a:defRPr>
            </a:lvl1pPr>
          </a:lstStyle>
          <a:p>
            <a:r>
              <a:rPr lang="de-DE" dirty="0"/>
              <a:t>Titelmasterformat durch Klicken bearbeiten</a:t>
            </a:r>
          </a:p>
        </p:txBody>
      </p:sp>
      <p:sp>
        <p:nvSpPr>
          <p:cNvPr id="12" name="Datumsplatzhalter 5">
            <a:extLst>
              <a:ext uri="{FF2B5EF4-FFF2-40B4-BE49-F238E27FC236}">
                <a16:creationId xmlns:a16="http://schemas.microsoft.com/office/drawing/2014/main" id="{D7FED6A4-1E67-4BFB-B33E-FB522135D44B}"/>
              </a:ext>
            </a:extLst>
          </p:cNvPr>
          <p:cNvSpPr>
            <a:spLocks noGrp="1"/>
          </p:cNvSpPr>
          <p:nvPr>
            <p:ph type="dt" sz="half" idx="2"/>
          </p:nvPr>
        </p:nvSpPr>
        <p:spPr>
          <a:xfrm>
            <a:off x="685760" y="6516409"/>
            <a:ext cx="468126" cy="175322"/>
          </a:xfrm>
          <a:prstGeom prst="rect">
            <a:avLst/>
          </a:prstGeom>
        </p:spPr>
        <p:txBody>
          <a:bodyPr wrap="none" lIns="0" tIns="0" rIns="0" bIns="0"/>
          <a:lstStyle>
            <a:lvl1pPr>
              <a:defRPr sz="900"/>
            </a:lvl1pPr>
          </a:lstStyle>
          <a:p>
            <a:fld id="{7392B14E-00DF-4855-B63B-D33CAEDCFA4E}" type="datetime1">
              <a:rPr lang="de-DE" smtClean="0"/>
              <a:t>30.10.2019</a:t>
            </a:fld>
            <a:endParaRPr lang="de-DE"/>
          </a:p>
        </p:txBody>
      </p:sp>
      <p:sp>
        <p:nvSpPr>
          <p:cNvPr id="13" name="Fußzeilenplatzhalter 6">
            <a:extLst>
              <a:ext uri="{FF2B5EF4-FFF2-40B4-BE49-F238E27FC236}">
                <a16:creationId xmlns:a16="http://schemas.microsoft.com/office/drawing/2014/main" id="{D34A7C90-2662-493E-BCCF-04AD8C9BBB9D}"/>
              </a:ext>
            </a:extLst>
          </p:cNvPr>
          <p:cNvSpPr>
            <a:spLocks noGrp="1"/>
          </p:cNvSpPr>
          <p:nvPr>
            <p:ph type="ftr" sz="quarter" idx="3"/>
          </p:nvPr>
        </p:nvSpPr>
        <p:spPr>
          <a:xfrm>
            <a:off x="1368000" y="6516110"/>
            <a:ext cx="3364269" cy="167933"/>
          </a:xfrm>
          <a:prstGeom prst="rect">
            <a:avLst/>
          </a:prstGeom>
        </p:spPr>
        <p:txBody>
          <a:bodyPr lIns="0" tIns="0" rIns="0" bIns="0"/>
          <a:lstStyle>
            <a:lvl1pPr>
              <a:defRPr sz="900">
                <a:solidFill>
                  <a:srgbClr val="000000"/>
                </a:solidFill>
              </a:defRPr>
            </a:lvl1pPr>
          </a:lstStyle>
          <a:p>
            <a:endParaRPr lang="de-DE"/>
          </a:p>
        </p:txBody>
      </p:sp>
      <p:sp>
        <p:nvSpPr>
          <p:cNvPr id="14" name="Foliennummernplatzhalter 7">
            <a:extLst>
              <a:ext uri="{FF2B5EF4-FFF2-40B4-BE49-F238E27FC236}">
                <a16:creationId xmlns:a16="http://schemas.microsoft.com/office/drawing/2014/main" id="{351431EA-8987-4BC2-9894-D7DB72CA7B1C}"/>
              </a:ext>
            </a:extLst>
          </p:cNvPr>
          <p:cNvSpPr>
            <a:spLocks noGrp="1"/>
          </p:cNvSpPr>
          <p:nvPr>
            <p:ph type="sldNum" sz="quarter" idx="4"/>
          </p:nvPr>
        </p:nvSpPr>
        <p:spPr>
          <a:xfrm>
            <a:off x="227013" y="6514798"/>
            <a:ext cx="384217" cy="151200"/>
          </a:xfrm>
          <a:prstGeom prst="rect">
            <a:avLst/>
          </a:prstGeom>
        </p:spPr>
        <p:txBody>
          <a:bodyPr lIns="0" tIns="0" rIns="0" bIns="0"/>
          <a:lstStyle>
            <a:lvl1pPr>
              <a:defRPr sz="900" b="1"/>
            </a:lvl1pPr>
          </a:lstStyle>
          <a:p>
            <a:fld id="{82EA1D04-CA53-4DE3-84A8-2B63E41036C9}" type="slidenum">
              <a:rPr lang="de-DE" smtClean="0"/>
              <a:pPr/>
              <a:t>‹#›</a:t>
            </a:fld>
            <a:endParaRPr lang="de-DE"/>
          </a:p>
        </p:txBody>
      </p:sp>
    </p:spTree>
    <p:extLst>
      <p:ext uri="{BB962C8B-B14F-4D97-AF65-F5344CB8AC3E}">
        <p14:creationId xmlns:p14="http://schemas.microsoft.com/office/powerpoint/2010/main" val="304115441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el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EE502-26F1-4C14-8006-E86D8F1E927C}"/>
              </a:ext>
            </a:extLst>
          </p:cNvPr>
          <p:cNvSpPr>
            <a:spLocks noGrp="1"/>
          </p:cNvSpPr>
          <p:nvPr>
            <p:ph type="title"/>
          </p:nvPr>
        </p:nvSpPr>
        <p:spPr>
          <a:xfrm>
            <a:off x="219572" y="432000"/>
            <a:ext cx="11734472" cy="853200"/>
          </a:xfrm>
          <a:prstGeom prst="rect">
            <a:avLst/>
          </a:prstGeom>
        </p:spPr>
        <p:txBody>
          <a:bodyPr/>
          <a:lstStyle/>
          <a:p>
            <a:r>
              <a:rPr lang="en-US"/>
              <a:t>Click to edit Master title style</a:t>
            </a:r>
            <a:endParaRPr lang="de-DE"/>
          </a:p>
        </p:txBody>
      </p:sp>
      <p:sp>
        <p:nvSpPr>
          <p:cNvPr id="3" name="Textplatzhalter 2">
            <a:extLst>
              <a:ext uri="{FF2B5EF4-FFF2-40B4-BE49-F238E27FC236}">
                <a16:creationId xmlns:a16="http://schemas.microsoft.com/office/drawing/2014/main" id="{2049500F-CC95-49B3-830F-417100FC6694}"/>
              </a:ext>
            </a:extLst>
          </p:cNvPr>
          <p:cNvSpPr>
            <a:spLocks noGrp="1"/>
          </p:cNvSpPr>
          <p:nvPr>
            <p:ph type="body" idx="1"/>
          </p:nvPr>
        </p:nvSpPr>
        <p:spPr>
          <a:xfrm>
            <a:off x="212318" y="1285200"/>
            <a:ext cx="11752447" cy="4586391"/>
          </a:xfrm>
          <a:prstGeom prst="rect">
            <a:avLst/>
          </a:prstGeom>
        </p:spPr>
        <p:txBody>
          <a:bodyPr/>
          <a:lstStyle>
            <a:lvl2pPr marL="622738" indent="-266373">
              <a:buFont typeface="Courier New" panose="02070309020205020404" pitchFamily="49" charset="0"/>
              <a:buChar char="o"/>
              <a:defRPr/>
            </a:lvl2pPr>
            <a:lvl3pPr marL="899910" indent="-277172">
              <a:buFont typeface="Arial" panose="020B0604020202020204" pitchFamily="34" charset="0"/>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Fußzeilenplatzhalter 3">
            <a:extLst>
              <a:ext uri="{FF2B5EF4-FFF2-40B4-BE49-F238E27FC236}">
                <a16:creationId xmlns:a16="http://schemas.microsoft.com/office/drawing/2014/main" id="{2C95302F-267A-4618-91A0-E4C43D68A43B}"/>
              </a:ext>
            </a:extLst>
          </p:cNvPr>
          <p:cNvSpPr>
            <a:spLocks noGrp="1"/>
          </p:cNvSpPr>
          <p:nvPr>
            <p:ph type="ftr" sz="quarter" idx="10"/>
          </p:nvPr>
        </p:nvSpPr>
        <p:spPr/>
        <p:txBody>
          <a:bodyPr/>
          <a:lstStyle/>
          <a:p>
            <a:pPr defTabSz="914309">
              <a:spcBef>
                <a:spcPts val="110"/>
              </a:spcBef>
              <a:spcAft>
                <a:spcPts val="110"/>
              </a:spcAft>
              <a:defRPr/>
            </a:pPr>
            <a:r>
              <a:rPr lang="de-DE">
                <a:cs typeface="Arial"/>
              </a:rPr>
              <a:t>| Optional</a:t>
            </a:r>
          </a:p>
        </p:txBody>
      </p:sp>
      <p:sp>
        <p:nvSpPr>
          <p:cNvPr id="5" name="Datumsplatzhalter 4">
            <a:extLst>
              <a:ext uri="{FF2B5EF4-FFF2-40B4-BE49-F238E27FC236}">
                <a16:creationId xmlns:a16="http://schemas.microsoft.com/office/drawing/2014/main" id="{6337AE33-605D-4070-AE5D-63D17AF9551A}"/>
              </a:ext>
            </a:extLst>
          </p:cNvPr>
          <p:cNvSpPr>
            <a:spLocks noGrp="1"/>
          </p:cNvSpPr>
          <p:nvPr>
            <p:ph type="dt" sz="half" idx="11"/>
          </p:nvPr>
        </p:nvSpPr>
        <p:spPr/>
        <p:txBody>
          <a:bodyPr/>
          <a:lstStyle/>
          <a:p>
            <a:pPr defTabSz="914309">
              <a:spcBef>
                <a:spcPts val="110"/>
              </a:spcBef>
              <a:spcAft>
                <a:spcPts val="110"/>
              </a:spcAft>
              <a:defRPr/>
            </a:pPr>
            <a:fld id="{368FC967-E25B-4DC7-87C0-1C454DF70C3D}" type="datetime1">
              <a:rPr lang="de-DE" smtClean="0">
                <a:solidFill>
                  <a:srgbClr val="000000"/>
                </a:solidFill>
                <a:cs typeface="Arial"/>
              </a:rPr>
              <a:pPr defTabSz="914309">
                <a:spcBef>
                  <a:spcPts val="110"/>
                </a:spcBef>
                <a:spcAft>
                  <a:spcPts val="110"/>
                </a:spcAft>
                <a:defRPr/>
              </a:pPr>
              <a:t>30.10.2019</a:t>
            </a:fld>
            <a:endParaRPr lang="de-DE">
              <a:solidFill>
                <a:srgbClr val="000000"/>
              </a:solidFill>
              <a:cs typeface="Arial"/>
            </a:endParaRPr>
          </a:p>
        </p:txBody>
      </p:sp>
      <p:sp>
        <p:nvSpPr>
          <p:cNvPr id="6" name="Foliennummernplatzhalter 5">
            <a:extLst>
              <a:ext uri="{FF2B5EF4-FFF2-40B4-BE49-F238E27FC236}">
                <a16:creationId xmlns:a16="http://schemas.microsoft.com/office/drawing/2014/main" id="{272BBEB6-46D3-4689-9C2A-D1A144321A87}"/>
              </a:ext>
            </a:extLst>
          </p:cNvPr>
          <p:cNvSpPr>
            <a:spLocks noGrp="1"/>
          </p:cNvSpPr>
          <p:nvPr>
            <p:ph type="sldNum" sz="quarter" idx="12"/>
          </p:nvPr>
        </p:nvSpPr>
        <p:spPr/>
        <p:txBody>
          <a:bodyPr/>
          <a:lstStyle/>
          <a:p>
            <a:pPr defTabSz="914309">
              <a:spcBef>
                <a:spcPts val="110"/>
              </a:spcBef>
              <a:spcAft>
                <a:spcPts val="110"/>
              </a:spcAft>
              <a:defRPr/>
            </a:pPr>
            <a:fld id="{D7C0CCF7-DF53-4ADB-AAD8-9742C01AD446}" type="slidenum">
              <a:rPr lang="de-DE" smtClean="0">
                <a:solidFill>
                  <a:srgbClr val="000000"/>
                </a:solidFill>
                <a:cs typeface="Arial"/>
              </a:rPr>
              <a:pPr defTabSz="914309">
                <a:spcBef>
                  <a:spcPts val="110"/>
                </a:spcBef>
                <a:spcAft>
                  <a:spcPts val="110"/>
                </a:spcAft>
                <a:defRPr/>
              </a:pPr>
              <a:t>‹#›</a:t>
            </a:fld>
            <a:endParaRPr lang="de-DE">
              <a:solidFill>
                <a:srgbClr val="000000"/>
              </a:solidFill>
              <a:cs typeface="Arial"/>
            </a:endParaRPr>
          </a:p>
        </p:txBody>
      </p:sp>
    </p:spTree>
    <p:extLst>
      <p:ext uri="{BB962C8B-B14F-4D97-AF65-F5344CB8AC3E}">
        <p14:creationId xmlns:p14="http://schemas.microsoft.com/office/powerpoint/2010/main" val="32255371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image" Target="../media/image1.png"/><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theme" Target="../theme/theme3.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Datumsplatzhalter 5">
            <a:extLst>
              <a:ext uri="{FF2B5EF4-FFF2-40B4-BE49-F238E27FC236}">
                <a16:creationId xmlns:a16="http://schemas.microsoft.com/office/drawing/2014/main" id="{E4F52055-0D05-4ED7-8A63-F50B8DD25E65}"/>
              </a:ext>
            </a:extLst>
          </p:cNvPr>
          <p:cNvSpPr>
            <a:spLocks noGrp="1"/>
          </p:cNvSpPr>
          <p:nvPr>
            <p:ph type="dt" sz="half" idx="2"/>
          </p:nvPr>
        </p:nvSpPr>
        <p:spPr>
          <a:xfrm>
            <a:off x="685760" y="6516409"/>
            <a:ext cx="468126" cy="175322"/>
          </a:xfrm>
          <a:prstGeom prst="rect">
            <a:avLst/>
          </a:prstGeom>
        </p:spPr>
        <p:txBody>
          <a:bodyPr wrap="none" lIns="0" tIns="0" rIns="0" bIns="0"/>
          <a:lstStyle>
            <a:lvl1pPr>
              <a:defRPr sz="900"/>
            </a:lvl1pPr>
          </a:lstStyle>
          <a:p>
            <a:fld id="{9C010E5A-45E4-486C-BBE2-F718670DDC8B}" type="datetime1">
              <a:rPr lang="de-DE" smtClean="0"/>
              <a:t>30.10.2019</a:t>
            </a:fld>
            <a:endParaRPr lang="de-DE"/>
          </a:p>
        </p:txBody>
      </p:sp>
      <p:sp>
        <p:nvSpPr>
          <p:cNvPr id="16" name="Fußzeilenplatzhalter 6">
            <a:extLst>
              <a:ext uri="{FF2B5EF4-FFF2-40B4-BE49-F238E27FC236}">
                <a16:creationId xmlns:a16="http://schemas.microsoft.com/office/drawing/2014/main" id="{DF250D0C-5A24-43E1-9349-FA5D78EB487D}"/>
              </a:ext>
            </a:extLst>
          </p:cNvPr>
          <p:cNvSpPr>
            <a:spLocks noGrp="1"/>
          </p:cNvSpPr>
          <p:nvPr>
            <p:ph type="ftr" sz="quarter" idx="3"/>
          </p:nvPr>
        </p:nvSpPr>
        <p:spPr>
          <a:xfrm>
            <a:off x="1368000" y="6516110"/>
            <a:ext cx="3364269" cy="167933"/>
          </a:xfrm>
          <a:prstGeom prst="rect">
            <a:avLst/>
          </a:prstGeom>
        </p:spPr>
        <p:txBody>
          <a:bodyPr lIns="0" tIns="0" rIns="0" bIns="0"/>
          <a:lstStyle>
            <a:lvl1pPr>
              <a:defRPr sz="900">
                <a:solidFill>
                  <a:srgbClr val="000000"/>
                </a:solidFill>
              </a:defRPr>
            </a:lvl1pPr>
          </a:lstStyle>
          <a:p>
            <a:endParaRPr lang="de-DE"/>
          </a:p>
        </p:txBody>
      </p:sp>
      <p:sp>
        <p:nvSpPr>
          <p:cNvPr id="17" name="Foliennummernplatzhalter 7">
            <a:extLst>
              <a:ext uri="{FF2B5EF4-FFF2-40B4-BE49-F238E27FC236}">
                <a16:creationId xmlns:a16="http://schemas.microsoft.com/office/drawing/2014/main" id="{17E8C29A-05ED-46E6-92DA-89743027126D}"/>
              </a:ext>
            </a:extLst>
          </p:cNvPr>
          <p:cNvSpPr>
            <a:spLocks noGrp="1"/>
          </p:cNvSpPr>
          <p:nvPr>
            <p:ph type="sldNum" sz="quarter" idx="4"/>
          </p:nvPr>
        </p:nvSpPr>
        <p:spPr>
          <a:xfrm>
            <a:off x="227013" y="6514798"/>
            <a:ext cx="384217" cy="151200"/>
          </a:xfrm>
          <a:prstGeom prst="rect">
            <a:avLst/>
          </a:prstGeom>
        </p:spPr>
        <p:txBody>
          <a:bodyPr lIns="0" tIns="0" rIns="0" bIns="0"/>
          <a:lstStyle>
            <a:lvl1pPr>
              <a:defRPr sz="900" b="1"/>
            </a:lvl1pPr>
          </a:lstStyle>
          <a:p>
            <a:fld id="{82EA1D04-CA53-4DE3-84A8-2B63E41036C9}" type="slidenum">
              <a:rPr lang="de-DE" smtClean="0"/>
              <a:pPr/>
              <a:t>‹#›</a:t>
            </a:fld>
            <a:endParaRPr lang="de-DE"/>
          </a:p>
        </p:txBody>
      </p:sp>
      <p:sp>
        <p:nvSpPr>
          <p:cNvPr id="2" name="MSIPCMf38d4f0fb16b425d36d3a5c9" descr="{&quot;HashCode&quot;:2082987499,&quot;Placement&quot;:&quot;Footer&quot;,&quot;Top&quot;:520.3781,&quot;Left&quot;:452.4955,&quot;SlideWidth&quot;:959,&quot;SlideHeight&quot;:540}">
            <a:extLst>
              <a:ext uri="{FF2B5EF4-FFF2-40B4-BE49-F238E27FC236}">
                <a16:creationId xmlns:a16="http://schemas.microsoft.com/office/drawing/2014/main" id="{418B0B56-899B-4EA8-A071-0290CA820A87}"/>
              </a:ext>
            </a:extLst>
          </p:cNvPr>
          <p:cNvSpPr txBox="1"/>
          <p:nvPr userDrawn="1"/>
        </p:nvSpPr>
        <p:spPr>
          <a:xfrm>
            <a:off x="5746693" y="6608802"/>
            <a:ext cx="697026" cy="249198"/>
          </a:xfrm>
          <a:prstGeom prst="rect">
            <a:avLst/>
          </a:prstGeom>
          <a:noFill/>
        </p:spPr>
        <p:txBody>
          <a:bodyPr vert="horz" wrap="square" lIns="0" tIns="0" rIns="0" bIns="0" rtlCol="0" anchor="ctr" anchorCtr="1">
            <a:spAutoFit/>
          </a:bodyPr>
          <a:lstStyle/>
          <a:p>
            <a:pPr algn="ctr">
              <a:spcBef>
                <a:spcPts val="0"/>
              </a:spcBef>
              <a:spcAft>
                <a:spcPts val="0"/>
              </a:spcAft>
            </a:pPr>
            <a:r>
              <a:rPr lang="de-DE" sz="100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2801508016"/>
      </p:ext>
    </p:extLst>
  </p:cSld>
  <p:clrMap bg1="lt1" tx1="dk1" bg2="lt2" tx2="dk2" accent1="accent1" accent2="accent2" accent3="accent3" accent4="accent4" accent5="accent5" accent6="accent6" hlink="hlink" folHlink="folHlink"/>
  <p:sldLayoutIdLst>
    <p:sldLayoutId id="2147483687" r:id="rId1"/>
    <p:sldLayoutId id="2147483692" r:id="rId2"/>
    <p:sldLayoutId id="2147483693" r:id="rId3"/>
    <p:sldLayoutId id="2147483694" r:id="rId4"/>
    <p:sldLayoutId id="2147483718" r:id="rId5"/>
    <p:sldLayoutId id="2147483721" r:id="rId6"/>
  </p:sldLayoutIdLst>
  <p:hf sldNum="0" hdr="0" ftr="0" dt="0"/>
  <p:txStyles>
    <p:titleStyle>
      <a:lvl1pPr algn="l" defTabSz="914400" rtl="0" eaLnBrk="1" latinLnBrk="0" hangingPunct="1">
        <a:lnSpc>
          <a:spcPct val="100000"/>
        </a:lnSpc>
        <a:spcBef>
          <a:spcPct val="110000"/>
        </a:spcBef>
        <a:spcAft>
          <a:spcPct val="110000"/>
        </a:spcAft>
        <a:buNone/>
        <a:defRPr sz="3000" b="1" i="0" kern="1200">
          <a:solidFill>
            <a:srgbClr val="000000"/>
          </a:solidFill>
          <a:latin typeface="Arial"/>
          <a:ea typeface="+mj-ea"/>
          <a:cs typeface="+mj-cs"/>
        </a:defRPr>
      </a:lvl1pPr>
    </p:titleStyle>
    <p:bodyStyle>
      <a:lvl1pPr marL="342900" indent="-342900" algn="l" defTabSz="914400" rtl="0" eaLnBrk="1" latinLnBrk="0" hangingPunct="1">
        <a:lnSpc>
          <a:spcPct val="110000"/>
        </a:lnSpc>
        <a:spcBef>
          <a:spcPts val="0"/>
        </a:spcBef>
        <a:spcAft>
          <a:spcPct val="50000"/>
        </a:spcAft>
        <a:buClr>
          <a:schemeClr val="accent1"/>
        </a:buClr>
        <a:buFont typeface="Wingdings"/>
        <a:buChar char="n"/>
        <a:defRPr sz="2000" b="0" i="0" kern="1200">
          <a:solidFill>
            <a:schemeClr val="tx1"/>
          </a:solidFill>
          <a:latin typeface="Arial"/>
          <a:ea typeface="+mn-ea"/>
          <a:cs typeface="+mn-cs"/>
        </a:defRPr>
      </a:lvl1pPr>
      <a:lvl2pPr marL="742950" indent="-285750" algn="l" defTabSz="914400" rtl="0" eaLnBrk="1" latinLnBrk="0" hangingPunct="1">
        <a:lnSpc>
          <a:spcPct val="110000"/>
        </a:lnSpc>
        <a:spcBef>
          <a:spcPts val="0"/>
        </a:spcBef>
        <a:spcAft>
          <a:spcPct val="50000"/>
        </a:spcAft>
        <a:buClr>
          <a:schemeClr val="accent1"/>
        </a:buClr>
        <a:buFont typeface="Wingdings"/>
        <a:buChar char="n"/>
        <a:defRPr sz="2000" b="0" i="0" kern="1200">
          <a:solidFill>
            <a:schemeClr val="tx1"/>
          </a:solidFill>
          <a:latin typeface="Arial"/>
          <a:ea typeface="+mn-ea"/>
          <a:cs typeface="+mn-cs"/>
        </a:defRPr>
      </a:lvl2pPr>
      <a:lvl3pPr marL="1143000" indent="-228600" algn="l" defTabSz="914400" rtl="0" eaLnBrk="1" latinLnBrk="0" hangingPunct="1">
        <a:lnSpc>
          <a:spcPct val="110000"/>
        </a:lnSpc>
        <a:spcBef>
          <a:spcPts val="0"/>
        </a:spcBef>
        <a:spcAft>
          <a:spcPct val="50000"/>
        </a:spcAft>
        <a:buClr>
          <a:schemeClr val="tx1"/>
        </a:buClr>
        <a:buFontTx/>
        <a:buChar char="–"/>
        <a:defRPr sz="2000" b="0" i="0" kern="1200">
          <a:solidFill>
            <a:schemeClr val="tx1"/>
          </a:solidFill>
          <a:latin typeface="Arial"/>
          <a:ea typeface="+mn-ea"/>
          <a:cs typeface="+mn-cs"/>
        </a:defRPr>
      </a:lvl3pPr>
      <a:lvl4pPr marL="1600200" indent="-228600" algn="l" defTabSz="914400" rtl="0" eaLnBrk="1" latinLnBrk="0" hangingPunct="1">
        <a:lnSpc>
          <a:spcPct val="110000"/>
        </a:lnSpc>
        <a:spcBef>
          <a:spcPts val="0"/>
        </a:spcBef>
        <a:spcAft>
          <a:spcPct val="50000"/>
        </a:spcAft>
        <a:buClr>
          <a:schemeClr val="tx1"/>
        </a:buClr>
        <a:buFontTx/>
        <a:buChar char="–"/>
        <a:defRPr sz="2000" b="0" i="0" kern="1200">
          <a:solidFill>
            <a:schemeClr val="tx1"/>
          </a:solidFill>
          <a:latin typeface="Arial"/>
          <a:ea typeface="+mn-ea"/>
          <a:cs typeface="+mn-cs"/>
        </a:defRPr>
      </a:lvl4pPr>
      <a:lvl5pPr marL="2057400" indent="-228600" algn="l" defTabSz="914400" rtl="0" eaLnBrk="1" latinLnBrk="0" hangingPunct="1">
        <a:lnSpc>
          <a:spcPct val="110000"/>
        </a:lnSpc>
        <a:spcBef>
          <a:spcPts val="0"/>
        </a:spcBef>
        <a:spcAft>
          <a:spcPct val="50000"/>
        </a:spcAft>
        <a:buClr>
          <a:schemeClr val="tx1"/>
        </a:buClr>
        <a:buFontTx/>
        <a:buChar char="–"/>
        <a:defRPr sz="2000" b="0" i="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4B6A72FA-458D-4538-AEDE-4F7F38509E9E}"/>
              </a:ext>
            </a:extLst>
          </p:cNvPr>
          <p:cNvGrpSpPr/>
          <p:nvPr userDrawn="1"/>
        </p:nvGrpSpPr>
        <p:grpSpPr>
          <a:xfrm>
            <a:off x="9597610" y="6092575"/>
            <a:ext cx="2592000" cy="540000"/>
            <a:chOff x="9597610" y="6092575"/>
            <a:chExt cx="2592000" cy="540000"/>
          </a:xfrm>
        </p:grpSpPr>
        <p:sp>
          <p:nvSpPr>
            <p:cNvPr id="12" name="Rechteck 11">
              <a:extLst>
                <a:ext uri="{FF2B5EF4-FFF2-40B4-BE49-F238E27FC236}">
                  <a16:creationId xmlns:a16="http://schemas.microsoft.com/office/drawing/2014/main" id="{E277971D-6070-4B2E-994F-CFD4ABE539B7}"/>
                </a:ext>
              </a:extLst>
            </p:cNvPr>
            <p:cNvSpPr/>
            <p:nvPr userDrawn="1"/>
          </p:nvSpPr>
          <p:spPr>
            <a:xfrm>
              <a:off x="9597610" y="6092575"/>
              <a:ext cx="2592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16603E70-F65B-482B-8F9B-7B6AEACE74E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727294" y="6228712"/>
              <a:ext cx="808391" cy="292882"/>
            </a:xfrm>
            <a:prstGeom prst="rect">
              <a:avLst/>
            </a:prstGeom>
          </p:spPr>
        </p:pic>
      </p:grpSp>
      <p:sp>
        <p:nvSpPr>
          <p:cNvPr id="22" name="Datumsplatzhalter 5"/>
          <p:cNvSpPr>
            <a:spLocks noGrp="1"/>
          </p:cNvSpPr>
          <p:nvPr userDrawn="1">
            <p:ph type="dt" sz="half" idx="2"/>
          </p:nvPr>
        </p:nvSpPr>
        <p:spPr>
          <a:xfrm>
            <a:off x="685760" y="6516409"/>
            <a:ext cx="468126" cy="175322"/>
          </a:xfrm>
          <a:prstGeom prst="rect">
            <a:avLst/>
          </a:prstGeom>
        </p:spPr>
        <p:txBody>
          <a:bodyPr wrap="none" lIns="0" tIns="0" rIns="0" bIns="0"/>
          <a:lstStyle>
            <a:lvl1pPr>
              <a:defRPr sz="900"/>
            </a:lvl1pPr>
          </a:lstStyle>
          <a:p>
            <a:fld id="{3EF7CB60-7724-413A-AA79-15BB7869221D}" type="datetime1">
              <a:rPr lang="de-DE" smtClean="0"/>
              <a:t>30.10.2019</a:t>
            </a:fld>
            <a:endParaRPr lang="de-DE"/>
          </a:p>
        </p:txBody>
      </p:sp>
      <p:sp>
        <p:nvSpPr>
          <p:cNvPr id="23" name="Fußzeilenplatzhalter 6"/>
          <p:cNvSpPr>
            <a:spLocks noGrp="1"/>
          </p:cNvSpPr>
          <p:nvPr userDrawn="1">
            <p:ph type="ftr" sz="quarter" idx="3"/>
          </p:nvPr>
        </p:nvSpPr>
        <p:spPr>
          <a:xfrm>
            <a:off x="1368000" y="6516110"/>
            <a:ext cx="3364269" cy="167933"/>
          </a:xfrm>
          <a:prstGeom prst="rect">
            <a:avLst/>
          </a:prstGeom>
        </p:spPr>
        <p:txBody>
          <a:bodyPr lIns="0" tIns="0" rIns="0" bIns="0"/>
          <a:lstStyle>
            <a:lvl1pPr>
              <a:defRPr sz="900">
                <a:solidFill>
                  <a:srgbClr val="000000"/>
                </a:solidFill>
              </a:defRPr>
            </a:lvl1pPr>
          </a:lstStyle>
          <a:p>
            <a:endParaRPr lang="de-DE"/>
          </a:p>
        </p:txBody>
      </p:sp>
      <p:sp>
        <p:nvSpPr>
          <p:cNvPr id="24" name="Foliennummernplatzhalter 7"/>
          <p:cNvSpPr>
            <a:spLocks noGrp="1"/>
          </p:cNvSpPr>
          <p:nvPr userDrawn="1">
            <p:ph type="sldNum" sz="quarter" idx="4"/>
          </p:nvPr>
        </p:nvSpPr>
        <p:spPr>
          <a:xfrm>
            <a:off x="227013" y="6514798"/>
            <a:ext cx="384217" cy="151200"/>
          </a:xfrm>
          <a:prstGeom prst="rect">
            <a:avLst/>
          </a:prstGeom>
        </p:spPr>
        <p:txBody>
          <a:bodyPr lIns="0" tIns="0" rIns="0" bIns="0"/>
          <a:lstStyle>
            <a:lvl1pPr>
              <a:defRPr sz="900" b="1"/>
            </a:lvl1pPr>
          </a:lstStyle>
          <a:p>
            <a:fld id="{82EA1D04-CA53-4DE3-84A8-2B63E41036C9}" type="slidenum">
              <a:rPr lang="de-DE" smtClean="0"/>
              <a:pPr/>
              <a:t>‹#›</a:t>
            </a:fld>
            <a:endParaRPr lang="de-DE"/>
          </a:p>
        </p:txBody>
      </p:sp>
      <p:sp>
        <p:nvSpPr>
          <p:cNvPr id="5" name="Titelplatzhalter 4">
            <a:extLst>
              <a:ext uri="{FF2B5EF4-FFF2-40B4-BE49-F238E27FC236}">
                <a16:creationId xmlns:a16="http://schemas.microsoft.com/office/drawing/2014/main" id="{37FE3EDC-0827-4CF8-B2E7-B826A23D8F0B}"/>
              </a:ext>
            </a:extLst>
          </p:cNvPr>
          <p:cNvSpPr>
            <a:spLocks noGrp="1"/>
          </p:cNvSpPr>
          <p:nvPr userDrawn="1">
            <p:ph type="title"/>
          </p:nvPr>
        </p:nvSpPr>
        <p:spPr>
          <a:xfrm>
            <a:off x="218306" y="430442"/>
            <a:ext cx="11736386" cy="853200"/>
          </a:xfrm>
          <a:prstGeom prst="rect">
            <a:avLst/>
          </a:prstGeom>
        </p:spPr>
        <p:txBody>
          <a:bodyPr vert="horz" lIns="0" tIns="0" rIns="0" bIns="0" rtlCol="0" anchor="t" anchorCtr="0">
            <a:noAutofit/>
          </a:bodyPr>
          <a:lstStyle/>
          <a:p>
            <a:r>
              <a:rPr lang="de-DE" dirty="0"/>
              <a:t>Titelmasterformat durch Klicken bearbeiten</a:t>
            </a:r>
          </a:p>
        </p:txBody>
      </p:sp>
      <p:sp>
        <p:nvSpPr>
          <p:cNvPr id="13" name="Textplatzhalter 2">
            <a:extLst>
              <a:ext uri="{FF2B5EF4-FFF2-40B4-BE49-F238E27FC236}">
                <a16:creationId xmlns:a16="http://schemas.microsoft.com/office/drawing/2014/main" id="{BD0D29DE-532E-4B08-B081-C25D41C78756}"/>
              </a:ext>
            </a:extLst>
          </p:cNvPr>
          <p:cNvSpPr>
            <a:spLocks noGrp="1"/>
          </p:cNvSpPr>
          <p:nvPr>
            <p:ph type="body" idx="1"/>
          </p:nvPr>
        </p:nvSpPr>
        <p:spPr>
          <a:xfrm>
            <a:off x="211040" y="1964563"/>
            <a:ext cx="11752359" cy="3905999"/>
          </a:xfrm>
          <a:prstGeom prst="rect">
            <a:avLst/>
          </a:prstGeom>
        </p:spPr>
        <p:txBody>
          <a:bodyPr vert="horz" lIns="0" tIns="0" rIns="0" bIns="0" rtlCol="0">
            <a:no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p:txBody>
      </p:sp>
      <p:sp>
        <p:nvSpPr>
          <p:cNvPr id="2" name="MSIPCMe47f4ea19be7b226fb31644d" descr="{&quot;HashCode&quot;:2082987499,&quot;Placement&quot;:&quot;Footer&quot;,&quot;Top&quot;:520.3781,&quot;Left&quot;:452.4955,&quot;SlideWidth&quot;:959,&quot;SlideHeight&quot;:540}">
            <a:extLst>
              <a:ext uri="{FF2B5EF4-FFF2-40B4-BE49-F238E27FC236}">
                <a16:creationId xmlns:a16="http://schemas.microsoft.com/office/drawing/2014/main" id="{BCBCEDA7-6714-4396-8FCF-8C1BBF4C6418}"/>
              </a:ext>
            </a:extLst>
          </p:cNvPr>
          <p:cNvSpPr txBox="1"/>
          <p:nvPr userDrawn="1"/>
        </p:nvSpPr>
        <p:spPr>
          <a:xfrm>
            <a:off x="5746693" y="6608802"/>
            <a:ext cx="697026" cy="249198"/>
          </a:xfrm>
          <a:prstGeom prst="rect">
            <a:avLst/>
          </a:prstGeom>
          <a:noFill/>
        </p:spPr>
        <p:txBody>
          <a:bodyPr vert="horz" wrap="square" lIns="0" tIns="0" rIns="0" bIns="0" rtlCol="0" anchor="ctr" anchorCtr="1">
            <a:spAutoFit/>
          </a:bodyPr>
          <a:lstStyle/>
          <a:p>
            <a:pPr algn="ctr">
              <a:spcBef>
                <a:spcPts val="0"/>
              </a:spcBef>
              <a:spcAft>
                <a:spcPts val="0"/>
              </a:spcAft>
            </a:pPr>
            <a:r>
              <a:rPr lang="de-DE" sz="1000">
                <a:solidFill>
                  <a:srgbClr val="000000"/>
                </a:solidFill>
                <a:latin typeface="Arial" panose="020B0604020202020204" pitchFamily="34" charset="0"/>
              </a:rPr>
              <a:t>Internal</a:t>
            </a:r>
          </a:p>
        </p:txBody>
      </p:sp>
      <p:pic>
        <p:nvPicPr>
          <p:cNvPr id="3" name="Picture 2">
            <a:extLst>
              <a:ext uri="{FF2B5EF4-FFF2-40B4-BE49-F238E27FC236}">
                <a16:creationId xmlns:a16="http://schemas.microsoft.com/office/drawing/2014/main" id="{6EEE238A-4910-489E-80B2-BDC3247AD6D5}"/>
              </a:ext>
            </a:extLst>
          </p:cNvPr>
          <p:cNvPicPr>
            <a:picLocks noChangeAspect="1"/>
          </p:cNvPicPr>
          <p:nvPr userDrawn="1"/>
        </p:nvPicPr>
        <p:blipFill>
          <a:blip r:embed="rId6"/>
          <a:stretch>
            <a:fillRect/>
          </a:stretch>
        </p:blipFill>
        <p:spPr>
          <a:xfrm>
            <a:off x="7474392" y="6041710"/>
            <a:ext cx="1902117" cy="548688"/>
          </a:xfrm>
          <a:prstGeom prst="rect">
            <a:avLst/>
          </a:prstGeom>
        </p:spPr>
      </p:pic>
    </p:spTree>
    <p:extLst>
      <p:ext uri="{BB962C8B-B14F-4D97-AF65-F5344CB8AC3E}">
        <p14:creationId xmlns:p14="http://schemas.microsoft.com/office/powerpoint/2010/main" val="120851791"/>
      </p:ext>
    </p:extLst>
  </p:cSld>
  <p:clrMap bg1="lt1" tx1="dk1" bg2="lt2" tx2="dk2" accent1="accent1" accent2="accent2" accent3="accent3" accent4="accent4" accent5="accent5" accent6="accent6" hlink="hlink" folHlink="folHlink"/>
  <p:sldLayoutIdLst>
    <p:sldLayoutId id="2147483662" r:id="rId1"/>
    <p:sldLayoutId id="2147483720" r:id="rId2"/>
    <p:sldLayoutId id="2147483722" r:id="rId3"/>
  </p:sldLayoutIdLst>
  <p:hf hdr="0" ftr="0" dt="0"/>
  <p:txStyles>
    <p:title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p:titleStyle>
    <p:bodyStyle>
      <a:lvl1pPr marL="342900" indent="-342900" algn="l" defTabSz="914400" rtl="0" eaLnBrk="1" latinLnBrk="0" hangingPunct="1">
        <a:lnSpc>
          <a:spcPct val="110000"/>
        </a:lnSpc>
        <a:spcBef>
          <a:spcPts val="0"/>
        </a:spcBef>
        <a:spcAft>
          <a:spcPts val="0"/>
        </a:spcAft>
        <a:buClr>
          <a:schemeClr val="accent1"/>
        </a:buClr>
        <a:buFont typeface="Wingdings" panose="05000000000000000000" pitchFamily="2" charset="2"/>
        <a:buChar char="n"/>
        <a:defRPr lang="de-DE" sz="2000" b="0" i="0" kern="1200" smtClean="0">
          <a:solidFill>
            <a:schemeClr val="tx1"/>
          </a:solidFill>
          <a:latin typeface="Arial"/>
          <a:ea typeface="+mn-ea"/>
          <a:cs typeface="+mn-cs"/>
        </a:defRPr>
      </a:lvl1pPr>
      <a:lvl2pPr marL="719138" indent="-361950" algn="l" defTabSz="914400" rtl="0" eaLnBrk="1" latinLnBrk="0" hangingPunct="1">
        <a:lnSpc>
          <a:spcPct val="110000"/>
        </a:lnSpc>
        <a:spcBef>
          <a:spcPts val="600"/>
        </a:spcBef>
        <a:spcAft>
          <a:spcPts val="0"/>
        </a:spcAft>
        <a:buClr>
          <a:schemeClr val="accent1"/>
        </a:buClr>
        <a:buFont typeface="Wingdings 3" panose="05040102010807070707" pitchFamily="18" charset="2"/>
        <a:buChar char=""/>
        <a:defRPr lang="de-DE" sz="2000" b="0" i="0" kern="1200" smtClean="0">
          <a:solidFill>
            <a:schemeClr val="tx1"/>
          </a:solidFill>
          <a:latin typeface="Arial"/>
          <a:ea typeface="+mn-ea"/>
          <a:cs typeface="+mn-cs"/>
        </a:defRPr>
      </a:lvl2pPr>
      <a:lvl3pPr marL="1074738" indent="-355600" algn="l" defTabSz="914400" rtl="0" eaLnBrk="1" latinLnBrk="0" hangingPunct="1">
        <a:lnSpc>
          <a:spcPct val="110000"/>
        </a:lnSpc>
        <a:spcBef>
          <a:spcPts val="300"/>
        </a:spcBef>
        <a:spcAft>
          <a:spcPts val="0"/>
        </a:spcAft>
        <a:buClr>
          <a:schemeClr val="accent1"/>
        </a:buClr>
        <a:buFont typeface="Arial" panose="020B0604020202020204" pitchFamily="34" charset="0"/>
        <a:buChar char="●"/>
        <a:tabLst/>
        <a:defRPr lang="de-DE" sz="2000" b="0" i="0" kern="1200" smtClean="0">
          <a:solidFill>
            <a:schemeClr val="tx1"/>
          </a:solidFill>
          <a:latin typeface="Arial"/>
          <a:ea typeface="+mn-ea"/>
          <a:cs typeface="+mn-cs"/>
        </a:defRPr>
      </a:lvl3pPr>
      <a:lvl4pPr marL="1436688" indent="-361950" algn="l" defTabSz="914400" rtl="0" eaLnBrk="1" latinLnBrk="0" hangingPunct="1">
        <a:lnSpc>
          <a:spcPct val="110000"/>
        </a:lnSpc>
        <a:spcBef>
          <a:spcPts val="0"/>
        </a:spcBef>
        <a:spcAft>
          <a:spcPct val="50000"/>
        </a:spcAft>
        <a:buClr>
          <a:schemeClr val="accent1"/>
        </a:buClr>
        <a:buFont typeface="Arial" panose="020B0604020202020204" pitchFamily="34" charset="0"/>
        <a:buChar char="−"/>
        <a:defRPr lang="de-DE" sz="2000" b="0" i="0" kern="1200" smtClean="0">
          <a:solidFill>
            <a:schemeClr val="tx1"/>
          </a:solidFill>
          <a:latin typeface="Arial"/>
          <a:ea typeface="+mn-ea"/>
          <a:cs typeface="+mn-cs"/>
        </a:defRPr>
      </a:lvl4pPr>
      <a:lvl5pPr marL="2057400" indent="-228600" algn="l" defTabSz="914400" rtl="0" eaLnBrk="1" latinLnBrk="0" hangingPunct="1">
        <a:lnSpc>
          <a:spcPct val="95000"/>
        </a:lnSpc>
        <a:spcBef>
          <a:spcPts val="0"/>
        </a:spcBef>
        <a:spcAft>
          <a:spcPct val="50000"/>
        </a:spcAft>
        <a:buClr>
          <a:schemeClr val="tx1"/>
        </a:buClr>
        <a:buFontTx/>
        <a:buChar char="–"/>
        <a:defRPr lang="de-DE" sz="2000" b="0" i="0" kern="1200" dirty="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42" userDrawn="1">
          <p15:clr>
            <a:srgbClr val="F26B43"/>
          </p15:clr>
        </p15:guide>
        <p15:guide id="4" pos="143" userDrawn="1">
          <p15:clr>
            <a:srgbClr val="F26B43"/>
          </p15:clr>
        </p15:guide>
        <p15:guide id="5" pos="7536" userDrawn="1">
          <p15:clr>
            <a:srgbClr val="F26B43"/>
          </p15:clr>
        </p15:guide>
        <p15:guide id="10" orient="horz" pos="1275" userDrawn="1">
          <p15:clr>
            <a:srgbClr val="F26B43"/>
          </p15:clr>
        </p15:guide>
        <p15:guide id="11" orient="horz" pos="417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1367822" y="6516000"/>
            <a:ext cx="7918969" cy="169200"/>
          </a:xfrm>
          <a:prstGeom prst="rect">
            <a:avLst/>
          </a:prstGeom>
        </p:spPr>
        <p:txBody>
          <a:bodyPr vert="horz" lIns="0" tIns="0" rIns="0" bIns="0" rtlCol="0" anchor="t" anchorCtr="0">
            <a:noAutofit/>
          </a:bodyPr>
          <a:lstStyle>
            <a:lvl1pPr marL="0" algn="l" defTabSz="914309" rtl="0" eaLnBrk="1" latinLnBrk="0" hangingPunct="1">
              <a:lnSpc>
                <a:spcPct val="100000"/>
              </a:lnSpc>
              <a:spcBef>
                <a:spcPts val="110"/>
              </a:spcBef>
              <a:spcAft>
                <a:spcPts val="110"/>
              </a:spcAft>
              <a:buNone/>
              <a:defRPr sz="900" b="0" i="0">
                <a:solidFill>
                  <a:schemeClr val="tx1"/>
                </a:solidFill>
                <a:latin typeface="+mn-lt"/>
              </a:defRPr>
            </a:lvl1pPr>
          </a:lstStyle>
          <a:p>
            <a:pPr>
              <a:defRPr/>
            </a:pPr>
            <a:r>
              <a:rPr lang="de-DE">
                <a:solidFill>
                  <a:srgbClr val="000000"/>
                </a:solidFill>
              </a:rPr>
              <a:t>| Optional</a:t>
            </a:r>
          </a:p>
        </p:txBody>
      </p:sp>
      <p:sp>
        <p:nvSpPr>
          <p:cNvPr id="4" name="Datumsplatzhalter 3"/>
          <p:cNvSpPr>
            <a:spLocks noGrp="1"/>
          </p:cNvSpPr>
          <p:nvPr>
            <p:ph type="dt" sz="half" idx="2"/>
          </p:nvPr>
        </p:nvSpPr>
        <p:spPr>
          <a:xfrm>
            <a:off x="687511" y="6516000"/>
            <a:ext cx="467939" cy="151200"/>
          </a:xfrm>
          <a:prstGeom prst="rect">
            <a:avLst/>
          </a:prstGeom>
        </p:spPr>
        <p:txBody>
          <a:bodyPr vert="horz" wrap="none" lIns="0" tIns="0" rIns="0" bIns="0" rtlCol="0" anchor="t" anchorCtr="0">
            <a:noAutofit/>
          </a:bodyPr>
          <a:lstStyle>
            <a:lvl1pPr marL="0" algn="l" defTabSz="914309" rtl="0" eaLnBrk="1" latinLnBrk="0" hangingPunct="1">
              <a:lnSpc>
                <a:spcPct val="100000"/>
              </a:lnSpc>
              <a:spcBef>
                <a:spcPts val="110"/>
              </a:spcBef>
              <a:spcAft>
                <a:spcPts val="110"/>
              </a:spcAft>
              <a:buNone/>
              <a:defRPr sz="900" b="0" i="0">
                <a:solidFill>
                  <a:schemeClr val="tx1"/>
                </a:solidFill>
                <a:latin typeface="+mn-lt"/>
              </a:defRPr>
            </a:lvl1pPr>
          </a:lstStyle>
          <a:p>
            <a:pPr>
              <a:defRPr/>
            </a:pPr>
            <a:fld id="{C2DB60D2-BC6A-46E6-9CF7-E32531D2CD29}" type="datetime1">
              <a:rPr lang="de-DE" smtClean="0">
                <a:solidFill>
                  <a:srgbClr val="000000"/>
                </a:solidFill>
              </a:rPr>
              <a:pPr>
                <a:defRPr/>
              </a:pPr>
              <a:t>30.10.2019</a:t>
            </a:fld>
            <a:endParaRPr lang="de-DE">
              <a:solidFill>
                <a:srgbClr val="000000"/>
              </a:solidFill>
            </a:endParaRPr>
          </a:p>
        </p:txBody>
      </p:sp>
      <p:sp>
        <p:nvSpPr>
          <p:cNvPr id="6" name="Foliennummernplatzhalter 5"/>
          <p:cNvSpPr>
            <a:spLocks noGrp="1"/>
          </p:cNvSpPr>
          <p:nvPr>
            <p:ph type="sldNum" sz="quarter" idx="4"/>
          </p:nvPr>
        </p:nvSpPr>
        <p:spPr>
          <a:xfrm>
            <a:off x="226771" y="6516000"/>
            <a:ext cx="359953" cy="151200"/>
          </a:xfrm>
          <a:prstGeom prst="rect">
            <a:avLst/>
          </a:prstGeom>
        </p:spPr>
        <p:txBody>
          <a:bodyPr vert="horz" lIns="0" tIns="0" rIns="0" bIns="0" rtlCol="0" anchor="t">
            <a:noAutofit/>
          </a:bodyPr>
          <a:lstStyle>
            <a:lvl1pPr marL="0" algn="l" defTabSz="914309" rtl="0" eaLnBrk="1" latinLnBrk="0" hangingPunct="1">
              <a:lnSpc>
                <a:spcPct val="100000"/>
              </a:lnSpc>
              <a:spcBef>
                <a:spcPts val="110"/>
              </a:spcBef>
              <a:spcAft>
                <a:spcPts val="110"/>
              </a:spcAft>
              <a:buNone/>
              <a:defRPr sz="900" b="1" i="0">
                <a:solidFill>
                  <a:schemeClr val="tx1"/>
                </a:solidFill>
                <a:latin typeface="+mn-lt"/>
              </a:defRPr>
            </a:lvl1pPr>
          </a:lstStyle>
          <a:p>
            <a:pPr>
              <a:defRPr/>
            </a:pPr>
            <a:fld id="{D7C0CCF7-DF53-4ADB-AAD8-9742C01AD446}" type="slidenum">
              <a:rPr lang="de-DE" smtClean="0">
                <a:solidFill>
                  <a:srgbClr val="000000"/>
                </a:solidFill>
              </a:rPr>
              <a:pPr>
                <a:defRPr/>
              </a:pPr>
              <a:t>‹#›</a:t>
            </a:fld>
            <a:endParaRPr lang="de-DE">
              <a:solidFill>
                <a:srgbClr val="000000"/>
              </a:solidFill>
            </a:endParaRPr>
          </a:p>
        </p:txBody>
      </p:sp>
      <p:grpSp>
        <p:nvGrpSpPr>
          <p:cNvPr id="7" name="Gruppieren 6">
            <a:extLst>
              <a:ext uri="{FF2B5EF4-FFF2-40B4-BE49-F238E27FC236}">
                <a16:creationId xmlns:a16="http://schemas.microsoft.com/office/drawing/2014/main" id="{6DAAB4C8-AEFE-4A52-B5FE-12254CCF05E3}"/>
              </a:ext>
            </a:extLst>
          </p:cNvPr>
          <p:cNvGrpSpPr/>
          <p:nvPr/>
        </p:nvGrpSpPr>
        <p:grpSpPr>
          <a:xfrm>
            <a:off x="9599950" y="6091200"/>
            <a:ext cx="2591663" cy="540000"/>
            <a:chOff x="9597600" y="6091200"/>
            <a:chExt cx="2592000" cy="540000"/>
          </a:xfrm>
        </p:grpSpPr>
        <p:sp>
          <p:nvSpPr>
            <p:cNvPr id="10" name="Rechteck 9">
              <a:extLst>
                <a:ext uri="{FF2B5EF4-FFF2-40B4-BE49-F238E27FC236}">
                  <a16:creationId xmlns:a16="http://schemas.microsoft.com/office/drawing/2014/main" id="{197E5F5D-9039-493D-9DC1-A5E70DAEDE09}"/>
                </a:ext>
              </a:extLst>
            </p:cNvPr>
            <p:cNvSpPr/>
            <p:nvPr userDrawn="1"/>
          </p:nvSpPr>
          <p:spPr>
            <a:xfrm>
              <a:off x="9597600" y="6091200"/>
              <a:ext cx="25920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panose="020B0604020202020204"/>
                <a:cs typeface="Arial"/>
              </a:endParaRPr>
            </a:p>
          </p:txBody>
        </p:sp>
        <p:pic>
          <p:nvPicPr>
            <p:cNvPr id="11" name="Grafik 10">
              <a:extLst>
                <a:ext uri="{FF2B5EF4-FFF2-40B4-BE49-F238E27FC236}">
                  <a16:creationId xmlns:a16="http://schemas.microsoft.com/office/drawing/2014/main" id="{30DF2564-4DFA-485C-B2BF-1D3760A38745}"/>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9730800" y="6224400"/>
              <a:ext cx="808391" cy="292882"/>
            </a:xfrm>
            <a:prstGeom prst="rect">
              <a:avLst/>
            </a:prstGeom>
          </p:spPr>
        </p:pic>
      </p:grpSp>
      <p:sp>
        <p:nvSpPr>
          <p:cNvPr id="8" name="Title Placeholder 7">
            <a:extLst>
              <a:ext uri="{FF2B5EF4-FFF2-40B4-BE49-F238E27FC236}">
                <a16:creationId xmlns:a16="http://schemas.microsoft.com/office/drawing/2014/main" id="{8DD8B319-72EE-4354-9A6A-B9160371190D}"/>
              </a:ext>
            </a:extLst>
          </p:cNvPr>
          <p:cNvSpPr>
            <a:spLocks noGrp="1"/>
          </p:cNvSpPr>
          <p:nvPr>
            <p:ph type="title"/>
          </p:nvPr>
        </p:nvSpPr>
        <p:spPr>
          <a:xfrm>
            <a:off x="219572" y="432000"/>
            <a:ext cx="11734472" cy="853200"/>
          </a:xfrm>
          <a:prstGeom prst="rect">
            <a:avLst/>
          </a:prstGeom>
        </p:spPr>
        <p:txBody>
          <a:bodyPr vert="horz" lIns="0" tIns="0" rIns="0" bIns="0" rtlCol="0" anchor="t">
            <a:noAutofit/>
          </a:bodyPr>
          <a:lstStyle/>
          <a:p>
            <a:r>
              <a:rPr lang="en-US"/>
              <a:t>Click to edit Master title style</a:t>
            </a:r>
            <a:endParaRPr lang="de-DE"/>
          </a:p>
        </p:txBody>
      </p:sp>
      <p:sp>
        <p:nvSpPr>
          <p:cNvPr id="9" name="Text Placeholder 8">
            <a:extLst>
              <a:ext uri="{FF2B5EF4-FFF2-40B4-BE49-F238E27FC236}">
                <a16:creationId xmlns:a16="http://schemas.microsoft.com/office/drawing/2014/main" id="{46A7D759-A550-41EA-B88F-C16E7640F39A}"/>
              </a:ext>
            </a:extLst>
          </p:cNvPr>
          <p:cNvSpPr>
            <a:spLocks noGrp="1"/>
          </p:cNvSpPr>
          <p:nvPr>
            <p:ph type="body" idx="1"/>
          </p:nvPr>
        </p:nvSpPr>
        <p:spPr>
          <a:xfrm>
            <a:off x="212372" y="1965600"/>
            <a:ext cx="11752470" cy="3906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2" name="MSIPCMContentMarking" descr="{&quot;HashCode&quot;:2082987499,&quot;Placement&quot;:&quot;Footer&quot;}">
            <a:extLst>
              <a:ext uri="{FF2B5EF4-FFF2-40B4-BE49-F238E27FC236}">
                <a16:creationId xmlns:a16="http://schemas.microsoft.com/office/drawing/2014/main" id="{6B9A2885-326E-4005-83F4-4E7B00312714}"/>
              </a:ext>
            </a:extLst>
          </p:cNvPr>
          <p:cNvSpPr txBox="1"/>
          <p:nvPr userDrawn="1"/>
        </p:nvSpPr>
        <p:spPr>
          <a:xfrm>
            <a:off x="5746693" y="6608802"/>
            <a:ext cx="697026" cy="249198"/>
          </a:xfrm>
          <a:prstGeom prst="rect">
            <a:avLst/>
          </a:prstGeom>
          <a:noFill/>
        </p:spPr>
        <p:txBody>
          <a:bodyPr vert="horz" wrap="square" lIns="0" tIns="0" rIns="0" bIns="0" rtlCol="0" anchor="ctr" anchorCtr="1">
            <a:spAutoFit/>
          </a:bodyPr>
          <a:lstStyle/>
          <a:p>
            <a:pPr algn="ctr">
              <a:spcBef>
                <a:spcPts val="0"/>
              </a:spcBef>
              <a:spcAft>
                <a:spcPts val="0"/>
              </a:spcAft>
            </a:pPr>
            <a:r>
              <a:rPr lang="de-DE" sz="1000">
                <a:solidFill>
                  <a:srgbClr val="000000"/>
                </a:solidFill>
                <a:latin typeface="Arial" panose="020B0604020202020204" pitchFamily="34" charset="0"/>
              </a:rPr>
              <a:t>Internal</a:t>
            </a:r>
            <a:endParaRPr lang="de-DE" sz="1000" err="1">
              <a:solidFill>
                <a:srgbClr val="000000"/>
              </a:solidFill>
              <a:latin typeface="Arial" panose="020B0604020202020204" pitchFamily="34" charset="0"/>
            </a:endParaRPr>
          </a:p>
        </p:txBody>
      </p:sp>
    </p:spTree>
    <p:extLst>
      <p:ext uri="{BB962C8B-B14F-4D97-AF65-F5344CB8AC3E}">
        <p14:creationId xmlns:p14="http://schemas.microsoft.com/office/powerpoint/2010/main" val="13512255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8" r:id="rId24"/>
  </p:sldLayoutIdLst>
  <p:hf hdr="0" ftr="0"/>
  <p:txStyles>
    <p:titleStyle>
      <a:lvl1pPr algn="l" defTabSz="914309" rtl="0" eaLnBrk="1" latinLnBrk="0" hangingPunct="1">
        <a:lnSpc>
          <a:spcPct val="100000"/>
        </a:lnSpc>
        <a:spcBef>
          <a:spcPts val="110"/>
        </a:spcBef>
        <a:spcAft>
          <a:spcPts val="110"/>
        </a:spcAft>
        <a:buNone/>
        <a:defRPr sz="2800" b="1" i="0" kern="1200">
          <a:solidFill>
            <a:schemeClr val="accent1"/>
          </a:solidFill>
          <a:latin typeface="Arial" panose="020B0604020202020204" pitchFamily="34" charset="0"/>
          <a:ea typeface="+mj-ea"/>
          <a:cs typeface="+mj-cs"/>
        </a:defRPr>
      </a:lvl1pPr>
    </p:titleStyle>
    <p:bodyStyle>
      <a:lvl1pPr marL="341966" indent="-341966" algn="l" defTabSz="914309" rtl="0" eaLnBrk="1" latinLnBrk="0" hangingPunct="1">
        <a:lnSpc>
          <a:spcPct val="95000"/>
        </a:lnSpc>
        <a:spcBef>
          <a:spcPts val="1800"/>
        </a:spcBef>
        <a:spcAft>
          <a:spcPts val="0"/>
        </a:spcAft>
        <a:buClr>
          <a:schemeClr val="accent1"/>
        </a:buClr>
        <a:buSzPct val="100000"/>
        <a:buFont typeface="Wingdings" panose="05000000000000000000" pitchFamily="2" charset="2"/>
        <a:buChar char=""/>
        <a:defRPr sz="2000" b="0" i="0" kern="1200" baseline="0">
          <a:solidFill>
            <a:schemeClr val="tx1"/>
          </a:solidFill>
          <a:latin typeface="Arial" panose="020B0604020202020204" pitchFamily="34" charset="0"/>
          <a:ea typeface="+mn-ea"/>
          <a:cs typeface="+mn-cs"/>
        </a:defRPr>
      </a:lvl1pPr>
      <a:lvl2pPr marL="622738" indent="-266373" algn="l" defTabSz="914309" rtl="0" eaLnBrk="1" latinLnBrk="0" hangingPunct="1">
        <a:lnSpc>
          <a:spcPct val="95000"/>
        </a:lnSpc>
        <a:spcBef>
          <a:spcPts val="600"/>
        </a:spcBef>
        <a:spcAft>
          <a:spcPts val="0"/>
        </a:spcAft>
        <a:buClr>
          <a:schemeClr val="accent1"/>
        </a:buClr>
        <a:buSzPct val="100000"/>
        <a:buFont typeface="Wingdings 3" panose="05040102010807070707" pitchFamily="18" charset="2"/>
        <a:buChar char=""/>
        <a:defRPr sz="2000" b="0" i="0" kern="1200" baseline="0">
          <a:solidFill>
            <a:schemeClr val="tx1"/>
          </a:solidFill>
          <a:latin typeface="Arial" panose="020B0604020202020204" pitchFamily="34" charset="0"/>
          <a:ea typeface="+mn-ea"/>
          <a:cs typeface="+mn-cs"/>
        </a:defRPr>
      </a:lvl2pPr>
      <a:lvl3pPr marL="899910" indent="-277172" algn="l" defTabSz="914309" rtl="0" eaLnBrk="1" latinLnBrk="0" hangingPunct="1">
        <a:lnSpc>
          <a:spcPct val="95000"/>
        </a:lnSpc>
        <a:spcBef>
          <a:spcPts val="0"/>
        </a:spcBef>
        <a:spcAft>
          <a:spcPts val="0"/>
        </a:spcAft>
        <a:buClr>
          <a:schemeClr val="accent1"/>
        </a:buClr>
        <a:buSzPct val="100000"/>
        <a:buFont typeface="Wingdings" panose="05000000000000000000" pitchFamily="2" charset="2"/>
        <a:buChar char=""/>
        <a:defRPr sz="2000" b="0" i="0" kern="1200" baseline="0">
          <a:solidFill>
            <a:schemeClr val="tx1"/>
          </a:solidFill>
          <a:latin typeface="Arial" panose="020B0604020202020204" pitchFamily="34" charset="0"/>
          <a:ea typeface="+mn-ea"/>
          <a:cs typeface="+mn-cs"/>
        </a:defRPr>
      </a:lvl3pPr>
      <a:lvl4pPr marL="1166283" indent="-266373" algn="l" defTabSz="914309" rtl="0" eaLnBrk="1" latinLnBrk="0" hangingPunct="1">
        <a:lnSpc>
          <a:spcPct val="95000"/>
        </a:lnSpc>
        <a:spcBef>
          <a:spcPts val="0"/>
        </a:spcBef>
        <a:spcAft>
          <a:spcPts val="0"/>
        </a:spcAft>
        <a:buClr>
          <a:schemeClr val="tx1"/>
        </a:buClr>
        <a:buSzPct val="100000"/>
        <a:buFont typeface="Arial" panose="020B0604020202020204" pitchFamily="34" charset="0"/>
        <a:buChar char="–"/>
        <a:defRPr sz="2000" b="0" i="0" kern="1200" baseline="0">
          <a:solidFill>
            <a:schemeClr val="tx1"/>
          </a:solidFill>
          <a:latin typeface="Arial" panose="020B0604020202020204" pitchFamily="34" charset="0"/>
          <a:ea typeface="+mn-ea"/>
          <a:cs typeface="+mn-cs"/>
        </a:defRPr>
      </a:lvl4pPr>
      <a:lvl5pPr marL="1623438" indent="-266373" algn="l" defTabSz="914309" rtl="0" eaLnBrk="1" latinLnBrk="0" hangingPunct="1">
        <a:lnSpc>
          <a:spcPct val="95000"/>
        </a:lnSpc>
        <a:spcBef>
          <a:spcPts val="0"/>
        </a:spcBef>
        <a:spcAft>
          <a:spcPts val="0"/>
        </a:spcAft>
        <a:buClr>
          <a:schemeClr val="tx1"/>
        </a:buClr>
        <a:buSzPct val="100000"/>
        <a:buFont typeface="Arial" panose="020B0604020202020204" pitchFamily="34" charset="0"/>
        <a:buChar char="–"/>
        <a:defRPr sz="2000" b="0" i="0" kern="1200" baseline="0">
          <a:solidFill>
            <a:schemeClr val="tx1"/>
          </a:solidFill>
          <a:latin typeface="Arial" panose="020B0604020202020204" pitchFamily="34" charset="0"/>
          <a:ea typeface="+mn-ea"/>
          <a:cs typeface="+mn-cs"/>
        </a:defRPr>
      </a:lvl5pPr>
      <a:lvl6pPr marL="2080592" indent="-266373" algn="l" defTabSz="914309" rtl="0" eaLnBrk="1" latinLnBrk="0" hangingPunct="1">
        <a:lnSpc>
          <a:spcPct val="95000"/>
        </a:lnSpc>
        <a:spcBef>
          <a:spcPts val="0"/>
        </a:spcBef>
        <a:buClrTx/>
        <a:buFont typeface="Arial" panose="020B0604020202020204" pitchFamily="34" charset="0"/>
        <a:buChar char="•"/>
        <a:defRPr sz="2000" b="0" i="0" kern="1200" baseline="0">
          <a:solidFill>
            <a:schemeClr val="tx1"/>
          </a:solidFill>
          <a:latin typeface="Arial" panose="020B0604020202020204" pitchFamily="34" charset="0"/>
          <a:ea typeface="+mn-ea"/>
          <a:cs typeface="+mn-cs"/>
        </a:defRPr>
      </a:lvl6pPr>
      <a:lvl7pPr marL="2537746" indent="-266373" algn="l" defTabSz="914309" rtl="0" eaLnBrk="1" latinLnBrk="0" hangingPunct="1">
        <a:lnSpc>
          <a:spcPct val="95000"/>
        </a:lnSpc>
        <a:spcBef>
          <a:spcPts val="0"/>
        </a:spcBef>
        <a:buClrTx/>
        <a:buFont typeface="Arial" panose="020B0604020202020204" pitchFamily="34" charset="0"/>
        <a:buChar char="•"/>
        <a:defRPr sz="2000" b="0" i="0" kern="1200" baseline="0">
          <a:solidFill>
            <a:schemeClr val="tx1"/>
          </a:solidFill>
          <a:latin typeface="Arial" panose="020B0604020202020204" pitchFamily="34" charset="0"/>
          <a:ea typeface="+mn-ea"/>
          <a:cs typeface="+mn-cs"/>
        </a:defRPr>
      </a:lvl7pPr>
      <a:lvl8pPr marL="2994900" indent="-266373" algn="l" defTabSz="914309" rtl="0" eaLnBrk="1" latinLnBrk="0" hangingPunct="1">
        <a:lnSpc>
          <a:spcPct val="95000"/>
        </a:lnSpc>
        <a:spcBef>
          <a:spcPts val="0"/>
        </a:spcBef>
        <a:buClrTx/>
        <a:buFont typeface="Arial" panose="020B0604020202020204" pitchFamily="34" charset="0"/>
        <a:buChar char="•"/>
        <a:defRPr sz="2000" b="0" i="0" kern="1200" baseline="0">
          <a:solidFill>
            <a:schemeClr val="tx1"/>
          </a:solidFill>
          <a:latin typeface="Arial" panose="020B0604020202020204" pitchFamily="34" charset="0"/>
          <a:ea typeface="+mn-ea"/>
          <a:cs typeface="+mn-cs"/>
        </a:defRPr>
      </a:lvl8pPr>
      <a:lvl9pPr marL="3452055" indent="-266373" algn="l" defTabSz="914309" rtl="0" eaLnBrk="1" latinLnBrk="0" hangingPunct="1">
        <a:lnSpc>
          <a:spcPct val="95000"/>
        </a:lnSpc>
        <a:spcBef>
          <a:spcPts val="0"/>
        </a:spcBef>
        <a:buClrTx/>
        <a:buFont typeface="Arial" panose="020B0604020202020204" pitchFamily="34" charset="0"/>
        <a:buChar char="•"/>
        <a:defRPr sz="2000" b="0" i="0" kern="1200" baseline="0">
          <a:solidFill>
            <a:schemeClr val="tx1"/>
          </a:solidFill>
          <a:latin typeface="Arial" panose="020B0604020202020204" pitchFamily="34" charset="0"/>
          <a:ea typeface="+mn-ea"/>
          <a:cs typeface="+mn-cs"/>
        </a:defRPr>
      </a:lvl9pPr>
    </p:bodyStyle>
    <p:otherStyle>
      <a:defPPr>
        <a:defRPr lang="de-DE"/>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536">
          <p15:clr>
            <a:srgbClr val="F26B43"/>
          </p15:clr>
        </p15:guide>
        <p15:guide id="2" orient="horz" pos="4184">
          <p15:clr>
            <a:srgbClr val="F26B43"/>
          </p15:clr>
        </p15:guide>
        <p15:guide id="3" orient="horz" pos="4048">
          <p15:clr>
            <a:srgbClr val="F26B43"/>
          </p15:clr>
        </p15:guide>
        <p15:guide id="4" orient="horz" pos="1272">
          <p15:clr>
            <a:srgbClr val="F26B43"/>
          </p15:clr>
        </p15:guide>
        <p15:guide id="5" pos="144">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DngAZyWMGR0" TargetMode="Externa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hyperlink" Target="http://www.reactivemanifesto.org/" TargetMode="Externa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3.wmf"/><Relationship Id="rId4" Type="http://schemas.openxmlformats.org/officeDocument/2006/relationships/oleObject" Target="../embeddings/oleObject2.bin"/></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Peter.reinhardt@basf.com" TargetMode="External"/><Relationship Id="rId1" Type="http://schemas.openxmlformats.org/officeDocument/2006/relationships/slideLayout" Target="../slideLayouts/slideLayout8.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hyperlink" Target="https://www.owasp.org/" TargetMode="Externa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emf"/><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hyperlink" Target="http://agilemanifesto.org/"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307D8E-C84A-4B00-A88E-54F74787D042}"/>
              </a:ext>
            </a:extLst>
          </p:cNvPr>
          <p:cNvPicPr>
            <a:picLocks noChangeAspect="1"/>
          </p:cNvPicPr>
          <p:nvPr/>
        </p:nvPicPr>
        <p:blipFill>
          <a:blip r:embed="rId2"/>
          <a:stretch>
            <a:fillRect/>
          </a:stretch>
        </p:blipFill>
        <p:spPr>
          <a:xfrm>
            <a:off x="-3" y="0"/>
            <a:ext cx="12190416" cy="6843714"/>
          </a:xfrm>
          <a:prstGeom prst="rect">
            <a:avLst/>
          </a:prstGeom>
        </p:spPr>
      </p:pic>
      <p:sp>
        <p:nvSpPr>
          <p:cNvPr id="20" name="Rechteck 19">
            <a:extLst>
              <a:ext uri="{FF2B5EF4-FFF2-40B4-BE49-F238E27FC236}">
                <a16:creationId xmlns:a16="http://schemas.microsoft.com/office/drawing/2014/main" id="{C5071B36-2F23-4630-BC67-CE52D44ECC44}"/>
              </a:ext>
            </a:extLst>
          </p:cNvPr>
          <p:cNvSpPr/>
          <p:nvPr/>
        </p:nvSpPr>
        <p:spPr>
          <a:xfrm>
            <a:off x="-2" y="3429001"/>
            <a:ext cx="4866059" cy="165812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1" name="Gruppieren 20">
            <a:extLst>
              <a:ext uri="{FF2B5EF4-FFF2-40B4-BE49-F238E27FC236}">
                <a16:creationId xmlns:a16="http://schemas.microsoft.com/office/drawing/2014/main" id="{F199D60F-2B14-4FF9-9049-B9E9E2685DCC}"/>
              </a:ext>
            </a:extLst>
          </p:cNvPr>
          <p:cNvGrpSpPr/>
          <p:nvPr/>
        </p:nvGrpSpPr>
        <p:grpSpPr>
          <a:xfrm>
            <a:off x="-1" y="5073151"/>
            <a:ext cx="4866059" cy="1080000"/>
            <a:chOff x="1230037" y="864000"/>
            <a:chExt cx="4866059" cy="1080000"/>
          </a:xfrm>
        </p:grpSpPr>
        <p:sp>
          <p:nvSpPr>
            <p:cNvPr id="22" name="Rechteck 21">
              <a:extLst>
                <a:ext uri="{FF2B5EF4-FFF2-40B4-BE49-F238E27FC236}">
                  <a16:creationId xmlns:a16="http://schemas.microsoft.com/office/drawing/2014/main" id="{44784308-BE7D-4E6F-A55B-A045DBBDCC5F}"/>
                </a:ext>
              </a:extLst>
            </p:cNvPr>
            <p:cNvSpPr/>
            <p:nvPr userDrawn="1"/>
          </p:nvSpPr>
          <p:spPr>
            <a:xfrm>
              <a:off x="1230037" y="864000"/>
              <a:ext cx="4866059"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fik 22">
              <a:extLst>
                <a:ext uri="{FF2B5EF4-FFF2-40B4-BE49-F238E27FC236}">
                  <a16:creationId xmlns:a16="http://schemas.microsoft.com/office/drawing/2014/main" id="{BD11DD9C-1901-47FC-ADF4-CA96D15A2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612" y="1137683"/>
              <a:ext cx="1619425" cy="586722"/>
            </a:xfrm>
            <a:prstGeom prst="rect">
              <a:avLst/>
            </a:prstGeom>
          </p:spPr>
        </p:pic>
      </p:grpSp>
      <p:sp>
        <p:nvSpPr>
          <p:cNvPr id="16" name="Titel 1">
            <a:extLst>
              <a:ext uri="{FF2B5EF4-FFF2-40B4-BE49-F238E27FC236}">
                <a16:creationId xmlns:a16="http://schemas.microsoft.com/office/drawing/2014/main" id="{7B875340-26BD-46B4-A735-BFF79041D07D}"/>
              </a:ext>
            </a:extLst>
          </p:cNvPr>
          <p:cNvSpPr txBox="1">
            <a:spLocks/>
          </p:cNvSpPr>
          <p:nvPr/>
        </p:nvSpPr>
        <p:spPr>
          <a:xfrm>
            <a:off x="198809" y="3717001"/>
            <a:ext cx="4667247" cy="938719"/>
          </a:xfrm>
          <a:prstGeom prst="rect">
            <a:avLst/>
          </a:prstGeom>
        </p:spPr>
        <p:txBody>
          <a:bodyPr wrap="square" lIns="216000" tIns="0" rIns="0" bIns="0" anchor="t">
            <a:spAutoFit/>
          </a:bodyPr>
          <a:lstStyle>
            <a:lvl1pPr algn="l" defTabSz="914400" rtl="0" eaLnBrk="1" latinLnBrk="0" hangingPunct="1">
              <a:lnSpc>
                <a:spcPct val="95000"/>
              </a:lnSpc>
              <a:spcBef>
                <a:spcPts val="0"/>
              </a:spcBef>
              <a:spcAft>
                <a:spcPts val="0"/>
              </a:spcAft>
              <a:buNone/>
              <a:defRPr sz="3200" b="1" i="0" kern="1200">
                <a:solidFill>
                  <a:schemeClr val="accent1"/>
                </a:solidFill>
                <a:latin typeface="Arial"/>
                <a:ea typeface="+mj-ea"/>
                <a:cs typeface="+mj-cs"/>
              </a:defRPr>
            </a:lvl1pPr>
          </a:lstStyle>
          <a:p>
            <a:pPr>
              <a:lnSpc>
                <a:spcPct val="100000"/>
              </a:lnSpc>
              <a:spcBef>
                <a:spcPts val="600"/>
              </a:spcBef>
            </a:pPr>
            <a:r>
              <a:rPr lang="en-US">
                <a:solidFill>
                  <a:schemeClr val="accent1">
                    <a:lumMod val="75000"/>
                  </a:schemeClr>
                </a:solidFill>
              </a:rPr>
              <a:t>Software </a:t>
            </a:r>
            <a:r>
              <a:rPr lang="en-US" err="1">
                <a:solidFill>
                  <a:schemeClr val="accent1">
                    <a:lumMod val="75000"/>
                  </a:schemeClr>
                </a:solidFill>
              </a:rPr>
              <a:t>Architektur</a:t>
            </a:r>
            <a:r>
              <a:rPr lang="en-US">
                <a:solidFill>
                  <a:schemeClr val="accent1">
                    <a:lumMod val="75000"/>
                  </a:schemeClr>
                </a:solidFill>
              </a:rPr>
              <a:t> </a:t>
            </a:r>
          </a:p>
          <a:p>
            <a:pPr>
              <a:lnSpc>
                <a:spcPct val="100000"/>
              </a:lnSpc>
              <a:spcBef>
                <a:spcPts val="600"/>
              </a:spcBef>
            </a:pPr>
            <a:endParaRPr lang="en-US" sz="2400" b="0"/>
          </a:p>
        </p:txBody>
      </p:sp>
      <p:pic>
        <p:nvPicPr>
          <p:cNvPr id="2" name="Picture 1">
            <a:extLst>
              <a:ext uri="{FF2B5EF4-FFF2-40B4-BE49-F238E27FC236}">
                <a16:creationId xmlns:a16="http://schemas.microsoft.com/office/drawing/2014/main" id="{D55AB7AE-451C-4D3A-A520-946A3CED5616}"/>
              </a:ext>
            </a:extLst>
          </p:cNvPr>
          <p:cNvPicPr>
            <a:picLocks noChangeAspect="1"/>
          </p:cNvPicPr>
          <p:nvPr/>
        </p:nvPicPr>
        <p:blipFill>
          <a:blip r:embed="rId4"/>
          <a:stretch>
            <a:fillRect/>
          </a:stretch>
        </p:blipFill>
        <p:spPr>
          <a:xfrm>
            <a:off x="0" y="4186360"/>
            <a:ext cx="1801439" cy="866406"/>
          </a:xfrm>
          <a:prstGeom prst="rect">
            <a:avLst/>
          </a:prstGeom>
        </p:spPr>
      </p:pic>
    </p:spTree>
    <p:extLst>
      <p:ext uri="{BB962C8B-B14F-4D97-AF65-F5344CB8AC3E}">
        <p14:creationId xmlns:p14="http://schemas.microsoft.com/office/powerpoint/2010/main" val="1217471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1a) Was ist Softwarearchitektur ?</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74392"/>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latin typeface="+mn-lt"/>
                <a:cs typeface="MV Boli" panose="02000500030200090000" pitchFamily="2" charset="0"/>
              </a:rPr>
              <a:t>Software Architektur ist die grundsätzliche Organisation eines Systems, verkörpert durch dessen Komponenten, deren Beziehung zueinander und zur Umgebung sowie die Prizipien, die für seinen Entwurf und seine Evolution gelten.</a:t>
            </a:r>
            <a:br>
              <a:rPr lang="de-DE" sz="2400" b="0" dirty="0">
                <a:latin typeface="+mn-lt"/>
                <a:cs typeface="MV Boli" panose="02000500030200090000" pitchFamily="2" charset="0"/>
              </a:rPr>
            </a:br>
            <a:r>
              <a:rPr lang="de-DE" sz="2400" b="0" dirty="0">
                <a:latin typeface="+mn-lt"/>
                <a:cs typeface="MV Boli" panose="02000500030200090000" pitchFamily="2" charset="0"/>
              </a:rPr>
              <a:t>									IEEE Standard 1471</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10</a:t>
            </a:fld>
            <a:endParaRPr lang="de-DE"/>
          </a:p>
        </p:txBody>
      </p:sp>
      <p:pic>
        <p:nvPicPr>
          <p:cNvPr id="5" name="Picture 4">
            <a:extLst>
              <a:ext uri="{FF2B5EF4-FFF2-40B4-BE49-F238E27FC236}">
                <a16:creationId xmlns:a16="http://schemas.microsoft.com/office/drawing/2014/main" id="{DEEE5443-E994-4C04-BD7A-B3E018A9DD26}"/>
              </a:ext>
            </a:extLst>
          </p:cNvPr>
          <p:cNvPicPr>
            <a:picLocks noChangeAspect="1"/>
          </p:cNvPicPr>
          <p:nvPr/>
        </p:nvPicPr>
        <p:blipFill>
          <a:blip r:embed="rId2"/>
          <a:stretch>
            <a:fillRect/>
          </a:stretch>
        </p:blipFill>
        <p:spPr>
          <a:xfrm>
            <a:off x="1692613" y="2817339"/>
            <a:ext cx="5622585" cy="2953715"/>
          </a:xfrm>
          <a:prstGeom prst="rect">
            <a:avLst/>
          </a:prstGeom>
        </p:spPr>
      </p:pic>
    </p:spTree>
    <p:extLst>
      <p:ext uri="{BB962C8B-B14F-4D97-AF65-F5344CB8AC3E}">
        <p14:creationId xmlns:p14="http://schemas.microsoft.com/office/powerpoint/2010/main" val="4770988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4f) Interoperability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100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Das Maß der Fähigkeit Informationen mit anderen Software Systemen austauschen zu können</a:t>
            </a:r>
          </a:p>
          <a:p>
            <a:r>
              <a:rPr lang="de-DE"/>
              <a:t>Um Informationen austauschen zu können, müssen Systeme kommunizieren können </a:t>
            </a:r>
          </a:p>
          <a:p>
            <a:pPr lvl="1"/>
            <a:r>
              <a:rPr lang="de-DE"/>
              <a:t>Syntaktische Interoperabilität</a:t>
            </a:r>
          </a:p>
          <a:p>
            <a:r>
              <a:rPr lang="de-DE"/>
              <a:t>Um Informationen austauschen zu können, müssen Systeme die Informationen verstehen können</a:t>
            </a:r>
          </a:p>
          <a:p>
            <a:pPr lvl="1"/>
            <a:r>
              <a:rPr lang="de-DE"/>
              <a:t>Semantische Interoperabilität</a:t>
            </a:r>
          </a:p>
          <a:p>
            <a:endParaRPr lang="de-DE"/>
          </a:p>
          <a:p>
            <a:r>
              <a:rPr lang="de-DE"/>
              <a:t>Es gibt Interoperability Standards wie JSON oder HTTP(S)</a:t>
            </a:r>
          </a:p>
          <a:p>
            <a:pPr lvl="1"/>
            <a:endParaRPr lang="de-DE"/>
          </a:p>
        </p:txBody>
      </p:sp>
    </p:spTree>
    <p:extLst>
      <p:ext uri="{BB962C8B-B14F-4D97-AF65-F5344CB8AC3E}">
        <p14:creationId xmlns:p14="http://schemas.microsoft.com/office/powerpoint/2010/main" val="38016791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4g) Testability</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101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Das Maß der Testfähigkeit eines Systems</a:t>
            </a:r>
          </a:p>
          <a:p>
            <a:r>
              <a:rPr lang="de-DE"/>
              <a:t>Ein nicht unerheblicher Teil der Gesamtkosten eines Software Systems werden durch das Testen verursacht</a:t>
            </a:r>
          </a:p>
          <a:p>
            <a:r>
              <a:rPr lang="de-DE"/>
              <a:t>Gute Software Architektur sorgt für gute Testfähigkeit</a:t>
            </a:r>
          </a:p>
          <a:p>
            <a:r>
              <a:rPr lang="de-DE"/>
              <a:t>Ein hohes Maß an Testfähigkeit hilft auch bei der Fehlersuche</a:t>
            </a:r>
          </a:p>
          <a:p>
            <a:r>
              <a:rPr lang="de-DE"/>
              <a:t>Schnelles Auffinden von Fehlern erhöht die Gesamtqualität eines Systems</a:t>
            </a:r>
          </a:p>
        </p:txBody>
      </p:sp>
    </p:spTree>
    <p:extLst>
      <p:ext uri="{BB962C8B-B14F-4D97-AF65-F5344CB8AC3E}">
        <p14:creationId xmlns:p14="http://schemas.microsoft.com/office/powerpoint/2010/main" val="11694448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5) Softwarearchitektur Design</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a:latin typeface="+mn-lt"/>
                <a:cs typeface="MV Boli" panose="02000500030200090000" pitchFamily="2" charset="0"/>
              </a:rPr>
              <a:t>Ist ist einer der wichtigsten Schritte erfolgreiche Software Systeme zu entwickeln</a:t>
            </a:r>
          </a:p>
          <a:p>
            <a:pPr marL="342900" indent="-342900">
              <a:buFont typeface="Arial" panose="020B0604020202020204" pitchFamily="34" charset="0"/>
              <a:buChar char="•"/>
            </a:pPr>
            <a:r>
              <a:rPr lang="de-DE" sz="2400" b="0">
                <a:latin typeface="+mn-lt"/>
                <a:cs typeface="MV Boli" panose="02000500030200090000" pitchFamily="2" charset="0"/>
              </a:rPr>
              <a:t>Es gibt 2 wichtige Ansätze für ein Software Design</a:t>
            </a:r>
          </a:p>
          <a:p>
            <a:pPr marL="800100" lvl="1" indent="-342900">
              <a:buFont typeface="Arial" panose="020B0604020202020204" pitchFamily="34" charset="0"/>
              <a:buChar char="•"/>
            </a:pPr>
            <a:r>
              <a:rPr lang="de-DE" sz="2000" b="0">
                <a:latin typeface="+mn-lt"/>
                <a:cs typeface="MV Boli" panose="02000500030200090000" pitchFamily="2" charset="0"/>
              </a:rPr>
              <a:t>Top-down</a:t>
            </a:r>
          </a:p>
          <a:p>
            <a:pPr marL="800100" lvl="1" indent="-342900">
              <a:buFont typeface="Arial" panose="020B0604020202020204" pitchFamily="34" charset="0"/>
              <a:buChar char="•"/>
            </a:pPr>
            <a:r>
              <a:rPr lang="de-DE" sz="2000" b="0">
                <a:latin typeface="+mn-lt"/>
                <a:cs typeface="MV Boli" panose="02000500030200090000" pitchFamily="2" charset="0"/>
              </a:rPr>
              <a:t>Bottom-up</a:t>
            </a:r>
          </a:p>
          <a:p>
            <a:pPr marL="342900" indent="-342900">
              <a:buFont typeface="Arial" panose="020B0604020202020204" pitchFamily="34" charset="0"/>
              <a:buChar char="•"/>
            </a:pPr>
            <a:r>
              <a:rPr lang="de-DE" sz="2400" b="0">
                <a:latin typeface="+mn-lt"/>
                <a:cs typeface="MV Boli" panose="02000500030200090000" pitchFamily="2" charset="0"/>
              </a:rPr>
              <a:t>Software Design ist ein komplexes Thema, dafür wurden Design Prinzipien und Lösungen zur Unterstützung entwickelt</a:t>
            </a:r>
          </a:p>
          <a:p>
            <a:pPr marL="342900" indent="-342900">
              <a:buFont typeface="Arial" panose="020B0604020202020204" pitchFamily="34" charset="0"/>
              <a:buChar char="•"/>
            </a:pPr>
            <a:r>
              <a:rPr lang="de-DE" sz="2400" b="0">
                <a:latin typeface="+mn-lt"/>
                <a:cs typeface="MV Boli" panose="02000500030200090000" pitchFamily="2" charset="0"/>
              </a:rPr>
              <a:t>Design Prozesse leiten Architekten bei Erstellen von Architekturen, die den Anforderungen, Qualitätsattributen und Einschränkungen genügen</a:t>
            </a:r>
          </a:p>
          <a:p>
            <a:endParaRPr lang="de-DE" sz="2400" b="0">
              <a:latin typeface="+mn-lt"/>
              <a:cs typeface="MV Boli" panose="02000500030200090000" pitchFamily="2" charset="0"/>
            </a:endParaRPr>
          </a:p>
          <a:p>
            <a:pPr marL="457200" indent="-457200">
              <a:buFont typeface="+mj-lt"/>
              <a:buAutoNum type="alphaLcParenR"/>
            </a:pPr>
            <a:endParaRPr lang="de-DE" sz="2000" b="0">
              <a:latin typeface="+mn-lt"/>
              <a:cs typeface="MV Boli" panose="02000500030200090000" pitchFamily="2" charset="0"/>
            </a:endParaRP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102</a:t>
            </a:fld>
            <a:endParaRPr lang="de-DE"/>
          </a:p>
        </p:txBody>
      </p:sp>
    </p:spTree>
    <p:extLst>
      <p:ext uri="{BB962C8B-B14F-4D97-AF65-F5344CB8AC3E}">
        <p14:creationId xmlns:p14="http://schemas.microsoft.com/office/powerpoint/2010/main" val="5527239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5) Softwarearchitektur Design</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r>
              <a:rPr lang="de-DE" sz="2400" b="0" dirty="0">
                <a:latin typeface="+mn-lt"/>
                <a:cs typeface="MV Boli" panose="02000500030200090000" pitchFamily="2" charset="0"/>
              </a:rPr>
              <a:t>Wir werden folgendes betrachten</a:t>
            </a:r>
          </a:p>
          <a:p>
            <a:endParaRPr lang="de-DE" sz="2400" b="0" dirty="0">
              <a:latin typeface="+mn-lt"/>
              <a:cs typeface="MV Boli" panose="02000500030200090000" pitchFamily="2" charset="0"/>
            </a:endParaRPr>
          </a:p>
          <a:p>
            <a:pPr marL="457200" indent="-457200">
              <a:buFont typeface="+mj-lt"/>
              <a:buAutoNum type="alphaLcParenR"/>
            </a:pPr>
            <a:r>
              <a:rPr lang="de-DE" sz="2000" b="0" dirty="0">
                <a:latin typeface="+mn-lt"/>
                <a:cs typeface="MV Boli" panose="02000500030200090000" pitchFamily="2" charset="0"/>
              </a:rPr>
              <a:t>Software Architektur Design</a:t>
            </a:r>
          </a:p>
          <a:p>
            <a:pPr marL="457200" indent="-457200">
              <a:buFont typeface="+mj-lt"/>
              <a:buAutoNum type="alphaLcParenR"/>
            </a:pPr>
            <a:r>
              <a:rPr lang="de-DE" sz="2000" b="0" dirty="0">
                <a:latin typeface="+mn-lt"/>
                <a:cs typeface="MV Boli" panose="02000500030200090000" pitchFamily="2" charset="0"/>
              </a:rPr>
              <a:t>Typen von Software Architektur Design</a:t>
            </a:r>
          </a:p>
          <a:p>
            <a:pPr marL="457200" indent="-457200">
              <a:buFont typeface="+mj-lt"/>
              <a:buAutoNum type="alphaLcParenR"/>
            </a:pPr>
            <a:r>
              <a:rPr lang="de-DE" sz="2000" b="0" dirty="0">
                <a:latin typeface="+mn-lt"/>
                <a:cs typeface="MV Boli" panose="02000500030200090000" pitchFamily="2" charset="0"/>
              </a:rPr>
              <a:t>Attribute Driven Design (ADD)</a:t>
            </a:r>
          </a:p>
          <a:p>
            <a:pPr marL="457200" indent="-457200">
              <a:buFont typeface="+mj-lt"/>
              <a:buAutoNum type="alphaLcParenR"/>
            </a:pPr>
            <a:r>
              <a:rPr lang="de-DE" sz="2000" b="0" dirty="0">
                <a:latin typeface="+mn-lt"/>
                <a:cs typeface="MV Boli" panose="02000500030200090000" pitchFamily="2" charset="0"/>
              </a:rPr>
              <a:t>Microsofts Technik für Architektur und Design</a:t>
            </a:r>
          </a:p>
          <a:p>
            <a:pPr marL="457200" indent="-457200">
              <a:buFont typeface="+mj-lt"/>
              <a:buAutoNum type="alphaLcParenR"/>
            </a:pPr>
            <a:r>
              <a:rPr lang="de-DE" sz="2000" b="0" dirty="0">
                <a:latin typeface="+mn-lt"/>
                <a:cs typeface="MV Boli" panose="02000500030200090000" pitchFamily="2" charset="0"/>
              </a:rPr>
              <a:t>Architecture Centric Design Method (ACDM)</a:t>
            </a:r>
          </a:p>
          <a:p>
            <a:pPr marL="457200" indent="-457200">
              <a:buFont typeface="+mj-lt"/>
              <a:buAutoNum type="alphaLcParenR"/>
            </a:pPr>
            <a:r>
              <a:rPr lang="de-DE" sz="2000" b="0" dirty="0">
                <a:latin typeface="+mn-lt"/>
                <a:cs typeface="MV Boli" panose="02000500030200090000" pitchFamily="2" charset="0"/>
              </a:rPr>
              <a:t>Architecture Development Method (ADM)</a:t>
            </a:r>
          </a:p>
          <a:p>
            <a:pPr marL="457200" indent="-457200">
              <a:buFont typeface="+mj-lt"/>
              <a:buAutoNum type="alphaLcParenR"/>
            </a:pPr>
            <a:r>
              <a:rPr lang="de-DE" sz="2000" b="0" dirty="0">
                <a:latin typeface="+mn-lt"/>
                <a:cs typeface="MV Boli" panose="02000500030200090000" pitchFamily="2" charset="0"/>
              </a:rPr>
              <a:t>Den Fortschritt einer Software Architektur verfolgen</a:t>
            </a:r>
          </a:p>
          <a:p>
            <a:pPr marL="457200" indent="-457200">
              <a:buFont typeface="+mj-lt"/>
              <a:buAutoNum type="alphaLcParenR"/>
            </a:pPr>
            <a:endParaRPr lang="de-DE" sz="2000" b="0" dirty="0">
              <a:latin typeface="+mn-lt"/>
              <a:cs typeface="MV Boli" panose="02000500030200090000" pitchFamily="2" charset="0"/>
            </a:endParaRP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103</a:t>
            </a:fld>
            <a:endParaRPr lang="de-DE"/>
          </a:p>
        </p:txBody>
      </p:sp>
    </p:spTree>
    <p:extLst>
      <p:ext uri="{BB962C8B-B14F-4D97-AF65-F5344CB8AC3E}">
        <p14:creationId xmlns:p14="http://schemas.microsoft.com/office/powerpoint/2010/main" val="35828131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5a) Software Architektur Design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104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Ist die notwendige Grundlage für Entscheidungen zu Software Systemen</a:t>
            </a:r>
          </a:p>
          <a:p>
            <a:r>
              <a:rPr lang="de-DE"/>
              <a:t>Basiert auf functional und non-functional requirements, Qualitätsattributen und Einschränkungen</a:t>
            </a:r>
          </a:p>
          <a:p>
            <a:r>
              <a:rPr lang="de-DE"/>
              <a:t>Definiert die Strukturen, die Elemente und die Beziehungen zwischen Elementen eines Software Systems und dokumentiert sie</a:t>
            </a:r>
          </a:p>
          <a:p>
            <a:pPr lvl="1"/>
            <a:r>
              <a:rPr lang="de-DE"/>
              <a:t>Liefert die Beschreibung der Funktionalitäten und Interaktionen zwischen Elementen</a:t>
            </a:r>
          </a:p>
          <a:p>
            <a:r>
              <a:rPr lang="de-DE"/>
              <a:t>Ist signifikant für die Qualität und den langfristigen Erfolg eines Software Systems</a:t>
            </a:r>
          </a:p>
          <a:p>
            <a:r>
              <a:rPr lang="de-DE"/>
              <a:t>Ist die technische Hilfestellung für die Entwicklung</a:t>
            </a:r>
          </a:p>
          <a:p>
            <a:pPr lvl="1"/>
            <a:r>
              <a:rPr lang="de-DE"/>
              <a:t>Kann sich während der Entwicklung ändern, </a:t>
            </a:r>
            <a:br>
              <a:rPr lang="de-DE"/>
            </a:br>
            <a:r>
              <a:rPr lang="de-DE"/>
              <a:t>wenn sich Anforderungen oder Qualitätsattribute ändern</a:t>
            </a:r>
          </a:p>
          <a:p>
            <a:r>
              <a:rPr lang="de-DE"/>
              <a:t>Ist ein kreativer Prozess</a:t>
            </a:r>
          </a:p>
          <a:p>
            <a:pPr lvl="1"/>
            <a:r>
              <a:rPr lang="de-DE"/>
              <a:t>Teilweise hoher Spaßfaktor</a:t>
            </a:r>
          </a:p>
          <a:p>
            <a:r>
              <a:rPr lang="de-DE"/>
              <a:t>Ist ein kollaborativer Prozess</a:t>
            </a:r>
          </a:p>
          <a:p>
            <a:pPr lvl="1"/>
            <a:r>
              <a:rPr lang="de-DE"/>
              <a:t>Je mehr Wissensträger dazu beitragen, um so besser</a:t>
            </a:r>
          </a:p>
          <a:p>
            <a:r>
              <a:rPr lang="de-DE"/>
              <a:t>„Perfect is the enemy of good“</a:t>
            </a:r>
          </a:p>
          <a:p>
            <a:endParaRPr lang="de-DE"/>
          </a:p>
        </p:txBody>
      </p:sp>
    </p:spTree>
    <p:extLst>
      <p:ext uri="{BB962C8B-B14F-4D97-AF65-F5344CB8AC3E}">
        <p14:creationId xmlns:p14="http://schemas.microsoft.com/office/powerpoint/2010/main" val="4247189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5b) Software Architektur Design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105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Typen</a:t>
            </a:r>
          </a:p>
          <a:p>
            <a:pPr lvl="1"/>
            <a:r>
              <a:rPr lang="de-DE"/>
              <a:t>Top-down</a:t>
            </a:r>
          </a:p>
          <a:p>
            <a:pPr lvl="2"/>
            <a:r>
              <a:rPr lang="de-DE"/>
              <a:t>Bei großen und komplexen Projekten, bei großen Teams, bei Enterprise Software, die Business Domäne ist bekannt</a:t>
            </a:r>
          </a:p>
          <a:p>
            <a:pPr lvl="1"/>
            <a:r>
              <a:rPr lang="de-DE"/>
              <a:t>Bottom-up</a:t>
            </a:r>
          </a:p>
          <a:p>
            <a:pPr lvl="2"/>
            <a:r>
              <a:rPr lang="de-DE"/>
              <a:t>Punkte von top-down negiert</a:t>
            </a:r>
          </a:p>
          <a:p>
            <a:pPr lvl="1"/>
            <a:r>
              <a:rPr lang="de-DE"/>
              <a:t>Greenfield</a:t>
            </a:r>
          </a:p>
          <a:p>
            <a:pPr lvl="2"/>
            <a:r>
              <a:rPr lang="de-DE"/>
              <a:t>Grüne Wiese Ansatz</a:t>
            </a:r>
          </a:p>
          <a:p>
            <a:pPr lvl="1"/>
            <a:r>
              <a:rPr lang="de-DE"/>
              <a:t>Brownfield</a:t>
            </a:r>
          </a:p>
          <a:p>
            <a:pPr lvl="2"/>
            <a:r>
              <a:rPr lang="de-DE"/>
              <a:t>Aufbauend auf einem bereits bestehenden System</a:t>
            </a:r>
          </a:p>
          <a:p>
            <a:endParaRPr lang="de-DE"/>
          </a:p>
        </p:txBody>
      </p:sp>
    </p:spTree>
    <p:extLst>
      <p:ext uri="{BB962C8B-B14F-4D97-AF65-F5344CB8AC3E}">
        <p14:creationId xmlns:p14="http://schemas.microsoft.com/office/powerpoint/2010/main" val="39093886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5c) Attribute Driven Design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106</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Schritt 1 Review Input</a:t>
            </a:r>
          </a:p>
          <a:p>
            <a:pPr lvl="1"/>
            <a:r>
              <a:rPr lang="de-DE"/>
              <a:t>Im Schritt 1 wird überprüft, ob alle </a:t>
            </a:r>
            <a:br>
              <a:rPr lang="de-DE"/>
            </a:br>
            <a:r>
              <a:rPr lang="de-DE"/>
              <a:t>notwendigen Unterlagen/Eingaben vorhanden </a:t>
            </a:r>
            <a:br>
              <a:rPr lang="de-DE"/>
            </a:br>
            <a:r>
              <a:rPr lang="de-DE"/>
              <a:t>und vollständig sind</a:t>
            </a:r>
          </a:p>
          <a:p>
            <a:pPr lvl="1"/>
            <a:r>
              <a:rPr lang="de-DE"/>
              <a:t>Der Input sind die folgenden Treiber</a:t>
            </a:r>
          </a:p>
          <a:p>
            <a:pPr lvl="2"/>
            <a:r>
              <a:rPr lang="de-DE"/>
              <a:t>Design Ziele/Vorgaben</a:t>
            </a:r>
          </a:p>
          <a:p>
            <a:pPr lvl="2"/>
            <a:r>
              <a:rPr lang="de-DE"/>
              <a:t>Functional Requirements</a:t>
            </a:r>
          </a:p>
          <a:p>
            <a:pPr lvl="2"/>
            <a:r>
              <a:rPr lang="de-DE"/>
              <a:t>Qualtitätsattribute</a:t>
            </a:r>
          </a:p>
          <a:p>
            <a:pPr lvl="2"/>
            <a:r>
              <a:rPr lang="de-DE"/>
              <a:t>Einschränkungen</a:t>
            </a:r>
          </a:p>
          <a:p>
            <a:pPr lvl="2"/>
            <a:r>
              <a:rPr lang="de-DE"/>
              <a:t>Belange</a:t>
            </a:r>
          </a:p>
          <a:p>
            <a:pPr lvl="1"/>
            <a:r>
              <a:rPr lang="de-DE"/>
              <a:t>Oft liegt auch schon eine Architektur vor,</a:t>
            </a:r>
            <a:br>
              <a:rPr lang="de-DE"/>
            </a:br>
            <a:r>
              <a:rPr lang="de-DE"/>
              <a:t>oder zumindest Teile davon</a:t>
            </a:r>
          </a:p>
        </p:txBody>
      </p:sp>
      <p:grpSp>
        <p:nvGrpSpPr>
          <p:cNvPr id="34" name="Group 33">
            <a:extLst>
              <a:ext uri="{FF2B5EF4-FFF2-40B4-BE49-F238E27FC236}">
                <a16:creationId xmlns:a16="http://schemas.microsoft.com/office/drawing/2014/main" id="{91FB47F5-762A-4BAE-8CA4-AB23CD3D693F}"/>
              </a:ext>
            </a:extLst>
          </p:cNvPr>
          <p:cNvGrpSpPr/>
          <p:nvPr/>
        </p:nvGrpSpPr>
        <p:grpSpPr>
          <a:xfrm>
            <a:off x="6244372" y="455546"/>
            <a:ext cx="5391170" cy="5590786"/>
            <a:chOff x="6244372" y="455546"/>
            <a:chExt cx="5391170" cy="5590786"/>
          </a:xfrm>
        </p:grpSpPr>
        <p:sp>
          <p:nvSpPr>
            <p:cNvPr id="36" name="Rectangle: Top Corners One Rounded and One Snipped 35">
              <a:extLst>
                <a:ext uri="{FF2B5EF4-FFF2-40B4-BE49-F238E27FC236}">
                  <a16:creationId xmlns:a16="http://schemas.microsoft.com/office/drawing/2014/main" id="{88194BCA-5F9F-4E0A-B9B5-CA1C4EFC8296}"/>
                </a:ext>
              </a:extLst>
            </p:cNvPr>
            <p:cNvSpPr/>
            <p:nvPr/>
          </p:nvSpPr>
          <p:spPr>
            <a:xfrm>
              <a:off x="6704393"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Design objectives</a:t>
              </a:r>
            </a:p>
          </p:txBody>
        </p:sp>
        <p:sp>
          <p:nvSpPr>
            <p:cNvPr id="38" name="Rectangle: Top Corners One Rounded and One Snipped 37">
              <a:extLst>
                <a:ext uri="{FF2B5EF4-FFF2-40B4-BE49-F238E27FC236}">
                  <a16:creationId xmlns:a16="http://schemas.microsoft.com/office/drawing/2014/main" id="{D744CC2C-A4A1-43FA-BCD3-FE76EDF05469}"/>
                </a:ext>
              </a:extLst>
            </p:cNvPr>
            <p:cNvSpPr/>
            <p:nvPr/>
          </p:nvSpPr>
          <p:spPr>
            <a:xfrm>
              <a:off x="10784517" y="455546"/>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dirty="0">
                  <a:solidFill>
                    <a:schemeClr val="tx1"/>
                  </a:solidFill>
                </a:rPr>
                <a:t>Concerns</a:t>
              </a:r>
            </a:p>
          </p:txBody>
        </p:sp>
        <p:sp>
          <p:nvSpPr>
            <p:cNvPr id="40" name="Rectangle: Top Corners One Rounded and One Snipped 39">
              <a:extLst>
                <a:ext uri="{FF2B5EF4-FFF2-40B4-BE49-F238E27FC236}">
                  <a16:creationId xmlns:a16="http://schemas.microsoft.com/office/drawing/2014/main" id="{60E77624-0756-457A-A11C-AD50B95E56E9}"/>
                </a:ext>
              </a:extLst>
            </p:cNvPr>
            <p:cNvSpPr/>
            <p:nvPr/>
          </p:nvSpPr>
          <p:spPr>
            <a:xfrm>
              <a:off x="7718045"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a:solidFill>
                    <a:schemeClr val="tx1"/>
                  </a:solidFill>
                </a:rPr>
                <a:t>Functional requirements</a:t>
              </a:r>
            </a:p>
          </p:txBody>
        </p:sp>
        <p:sp>
          <p:nvSpPr>
            <p:cNvPr id="42" name="Rectangle: Top Corners One Rounded and One Snipped 41">
              <a:extLst>
                <a:ext uri="{FF2B5EF4-FFF2-40B4-BE49-F238E27FC236}">
                  <a16:creationId xmlns:a16="http://schemas.microsoft.com/office/drawing/2014/main" id="{44A3708F-0F50-49E2-AC6E-5293596AAF2F}"/>
                </a:ext>
              </a:extLst>
            </p:cNvPr>
            <p:cNvSpPr/>
            <p:nvPr/>
          </p:nvSpPr>
          <p:spPr>
            <a:xfrm>
              <a:off x="9762999"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Constraints</a:t>
              </a:r>
            </a:p>
          </p:txBody>
        </p:sp>
        <p:sp>
          <p:nvSpPr>
            <p:cNvPr id="44" name="Rectangle: Top Corners One Rounded and One Snipped 43">
              <a:extLst>
                <a:ext uri="{FF2B5EF4-FFF2-40B4-BE49-F238E27FC236}">
                  <a16:creationId xmlns:a16="http://schemas.microsoft.com/office/drawing/2014/main" id="{983510F2-3974-4578-BF8A-585A4F220A2F}"/>
                </a:ext>
              </a:extLst>
            </p:cNvPr>
            <p:cNvSpPr/>
            <p:nvPr/>
          </p:nvSpPr>
          <p:spPr>
            <a:xfrm>
              <a:off x="8735462"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Quality Attributes</a:t>
              </a:r>
            </a:p>
          </p:txBody>
        </p:sp>
        <p:sp>
          <p:nvSpPr>
            <p:cNvPr id="46" name="Rectangle 45">
              <a:extLst>
                <a:ext uri="{FF2B5EF4-FFF2-40B4-BE49-F238E27FC236}">
                  <a16:creationId xmlns:a16="http://schemas.microsoft.com/office/drawing/2014/main" id="{931E80E9-0F8C-4A33-962A-261AF6475D12}"/>
                </a:ext>
              </a:extLst>
            </p:cNvPr>
            <p:cNvSpPr/>
            <p:nvPr/>
          </p:nvSpPr>
          <p:spPr>
            <a:xfrm>
              <a:off x="6704393" y="1270784"/>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1 : Review input</a:t>
              </a:r>
            </a:p>
          </p:txBody>
        </p:sp>
        <p:cxnSp>
          <p:nvCxnSpPr>
            <p:cNvPr id="47" name="Connector: Elbow 46">
              <a:extLst>
                <a:ext uri="{FF2B5EF4-FFF2-40B4-BE49-F238E27FC236}">
                  <a16:creationId xmlns:a16="http://schemas.microsoft.com/office/drawing/2014/main" id="{CAD9F69F-2A48-4C55-8DED-251EEFE290ED}"/>
                </a:ext>
              </a:extLst>
            </p:cNvPr>
            <p:cNvCxnSpPr>
              <a:stCxn id="36" idx="1"/>
              <a:endCxn id="46" idx="0"/>
            </p:cNvCxnSpPr>
            <p:nvPr/>
          </p:nvCxnSpPr>
          <p:spPr>
            <a:xfrm rot="16200000" flipH="1">
              <a:off x="7937722" y="43065"/>
              <a:ext cx="415376"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75DFB1C-4BD7-4F32-9015-8AD2CC369282}"/>
                </a:ext>
              </a:extLst>
            </p:cNvPr>
            <p:cNvCxnSpPr>
              <a:stCxn id="40" idx="1"/>
              <a:endCxn id="46" idx="0"/>
            </p:cNvCxnSpPr>
            <p:nvPr/>
          </p:nvCxnSpPr>
          <p:spPr>
            <a:xfrm rot="16200000" flipH="1">
              <a:off x="8444548" y="549891"/>
              <a:ext cx="415376" cy="10264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69BB50C4-65F2-4FD5-BE17-EF35AC42F2CD}"/>
                </a:ext>
              </a:extLst>
            </p:cNvPr>
            <p:cNvCxnSpPr>
              <a:stCxn id="44" idx="1"/>
              <a:endCxn id="46" idx="0"/>
            </p:cNvCxnSpPr>
            <p:nvPr/>
          </p:nvCxnSpPr>
          <p:spPr>
            <a:xfrm rot="16200000" flipH="1">
              <a:off x="8953256" y="1058599"/>
              <a:ext cx="415376" cy="89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E87628BE-9EE8-4F91-A819-522A79CAD354}"/>
                </a:ext>
              </a:extLst>
            </p:cNvPr>
            <p:cNvCxnSpPr>
              <a:stCxn id="42" idx="1"/>
              <a:endCxn id="46" idx="0"/>
            </p:cNvCxnSpPr>
            <p:nvPr/>
          </p:nvCxnSpPr>
          <p:spPr>
            <a:xfrm rot="5400000">
              <a:off x="9467025" y="553824"/>
              <a:ext cx="415376" cy="1018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D983953-DE7B-40AE-BDE7-076F7A846442}"/>
                </a:ext>
              </a:extLst>
            </p:cNvPr>
            <p:cNvCxnSpPr>
              <a:stCxn id="38" idx="1"/>
              <a:endCxn id="46" idx="0"/>
            </p:cNvCxnSpPr>
            <p:nvPr/>
          </p:nvCxnSpPr>
          <p:spPr>
            <a:xfrm rot="5400000">
              <a:off x="9967976" y="33257"/>
              <a:ext cx="434992"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A97A49E-DE8E-49F1-93CD-730BD34EF782}"/>
                </a:ext>
              </a:extLst>
            </p:cNvPr>
            <p:cNvSpPr/>
            <p:nvPr/>
          </p:nvSpPr>
          <p:spPr>
            <a:xfrm>
              <a:off x="6704334" y="1875805"/>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2 : Establish iteration goal by selecting inputs</a:t>
              </a:r>
            </a:p>
          </p:txBody>
        </p:sp>
        <p:sp>
          <p:nvSpPr>
            <p:cNvPr id="59" name="Rectangle 58">
              <a:extLst>
                <a:ext uri="{FF2B5EF4-FFF2-40B4-BE49-F238E27FC236}">
                  <a16:creationId xmlns:a16="http://schemas.microsoft.com/office/drawing/2014/main" id="{779D35A7-D996-4850-A6FE-B602A4BA1E9C}"/>
                </a:ext>
              </a:extLst>
            </p:cNvPr>
            <p:cNvSpPr/>
            <p:nvPr/>
          </p:nvSpPr>
          <p:spPr>
            <a:xfrm>
              <a:off x="6704393" y="24913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3 : Choose one or more elements to refine</a:t>
              </a:r>
            </a:p>
          </p:txBody>
        </p:sp>
        <p:sp>
          <p:nvSpPr>
            <p:cNvPr id="60" name="Rectangle 59">
              <a:extLst>
                <a:ext uri="{FF2B5EF4-FFF2-40B4-BE49-F238E27FC236}">
                  <a16:creationId xmlns:a16="http://schemas.microsoft.com/office/drawing/2014/main" id="{D6E4DC5B-7A13-4166-BC7E-29F471AE519E}"/>
                </a:ext>
              </a:extLst>
            </p:cNvPr>
            <p:cNvSpPr/>
            <p:nvPr/>
          </p:nvSpPr>
          <p:spPr>
            <a:xfrm>
              <a:off x="6713446" y="31009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4 : Choose one or more design concepts that satisfy the inputs</a:t>
              </a:r>
            </a:p>
          </p:txBody>
        </p:sp>
        <p:sp>
          <p:nvSpPr>
            <p:cNvPr id="61" name="Rectangle 60">
              <a:extLst>
                <a:ext uri="{FF2B5EF4-FFF2-40B4-BE49-F238E27FC236}">
                  <a16:creationId xmlns:a16="http://schemas.microsoft.com/office/drawing/2014/main" id="{A1D6174E-0CD8-48C3-9686-2ACC78624393}"/>
                </a:ext>
              </a:extLst>
            </p:cNvPr>
            <p:cNvSpPr/>
            <p:nvPr/>
          </p:nvSpPr>
          <p:spPr>
            <a:xfrm>
              <a:off x="6704393" y="37105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5 : Instantiate architectural elements, allocate responsibilities and define interfaces</a:t>
              </a:r>
            </a:p>
          </p:txBody>
        </p:sp>
        <p:sp>
          <p:nvSpPr>
            <p:cNvPr id="62" name="Rectangle 61">
              <a:extLst>
                <a:ext uri="{FF2B5EF4-FFF2-40B4-BE49-F238E27FC236}">
                  <a16:creationId xmlns:a16="http://schemas.microsoft.com/office/drawing/2014/main" id="{9252518D-A298-484B-9D20-85D241E5BA31}"/>
                </a:ext>
              </a:extLst>
            </p:cNvPr>
            <p:cNvSpPr/>
            <p:nvPr/>
          </p:nvSpPr>
          <p:spPr>
            <a:xfrm>
              <a:off x="6713446" y="43201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6 : Sketch views and record design decisions</a:t>
              </a:r>
            </a:p>
          </p:txBody>
        </p:sp>
        <p:sp>
          <p:nvSpPr>
            <p:cNvPr id="63" name="Rectangle 62">
              <a:extLst>
                <a:ext uri="{FF2B5EF4-FFF2-40B4-BE49-F238E27FC236}">
                  <a16:creationId xmlns:a16="http://schemas.microsoft.com/office/drawing/2014/main" id="{BEE38F0C-7DFB-470D-BD82-A4912714311F}"/>
                </a:ext>
              </a:extLst>
            </p:cNvPr>
            <p:cNvSpPr/>
            <p:nvPr/>
          </p:nvSpPr>
          <p:spPr>
            <a:xfrm>
              <a:off x="6713446" y="49297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7 : Perform analysis of current design and review iteration goal and achievement of design purpose</a:t>
              </a:r>
            </a:p>
          </p:txBody>
        </p:sp>
        <p:cxnSp>
          <p:nvCxnSpPr>
            <p:cNvPr id="64" name="Connector: Elbow 63">
              <a:extLst>
                <a:ext uri="{FF2B5EF4-FFF2-40B4-BE49-F238E27FC236}">
                  <a16:creationId xmlns:a16="http://schemas.microsoft.com/office/drawing/2014/main" id="{D9CFB0BC-A64C-4C96-A870-AA0CCA15D171}"/>
                </a:ext>
              </a:extLst>
            </p:cNvPr>
            <p:cNvCxnSpPr>
              <a:stCxn id="46" idx="2"/>
              <a:endCxn id="58" idx="0"/>
            </p:cNvCxnSpPr>
            <p:nvPr/>
          </p:nvCxnSpPr>
          <p:spPr>
            <a:xfrm rot="5400000">
              <a:off x="9053025" y="1763388"/>
              <a:ext cx="224775"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37C873CD-17E4-44F5-9EC5-A71E5AF29035}"/>
                </a:ext>
              </a:extLst>
            </p:cNvPr>
            <p:cNvCxnSpPr>
              <a:stCxn id="58" idx="2"/>
              <a:endCxn id="59" idx="0"/>
            </p:cNvCxnSpPr>
            <p:nvPr/>
          </p:nvCxnSpPr>
          <p:spPr>
            <a:xfrm rot="16200000" flipH="1">
              <a:off x="9047743" y="2373689"/>
              <a:ext cx="235337"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36D3636-FE89-44F3-B7E3-1D5EF18E7C10}"/>
                </a:ext>
              </a:extLst>
            </p:cNvPr>
            <p:cNvCxnSpPr>
              <a:stCxn id="59" idx="2"/>
              <a:endCxn id="60" idx="0"/>
            </p:cNvCxnSpPr>
            <p:nvPr/>
          </p:nvCxnSpPr>
          <p:spPr>
            <a:xfrm rot="16200000" flipH="1">
              <a:off x="9055290" y="29817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8714FF11-EC77-409C-9F34-D07FD469DDAD}"/>
                </a:ext>
              </a:extLst>
            </p:cNvPr>
            <p:cNvCxnSpPr>
              <a:stCxn id="60" idx="2"/>
              <a:endCxn id="61" idx="0"/>
            </p:cNvCxnSpPr>
            <p:nvPr/>
          </p:nvCxnSpPr>
          <p:spPr>
            <a:xfrm rot="5400000">
              <a:off x="9055291" y="3591385"/>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ABA05FF-5F8F-4603-B032-D43CE4218202}"/>
                </a:ext>
              </a:extLst>
            </p:cNvPr>
            <p:cNvCxnSpPr>
              <a:stCxn id="61" idx="2"/>
              <a:endCxn id="62" idx="0"/>
            </p:cNvCxnSpPr>
            <p:nvPr/>
          </p:nvCxnSpPr>
          <p:spPr>
            <a:xfrm rot="16200000" flipH="1">
              <a:off x="9055290" y="42009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4792A922-BFD9-4B32-B521-5F6F1D74083F}"/>
                </a:ext>
              </a:extLst>
            </p:cNvPr>
            <p:cNvCxnSpPr>
              <a:stCxn id="62" idx="2"/>
              <a:endCxn id="63" idx="0"/>
            </p:cNvCxnSpPr>
            <p:nvPr/>
          </p:nvCxnSpPr>
          <p:spPr>
            <a:xfrm rot="5400000">
              <a:off x="9059817" y="4815111"/>
              <a:ext cx="22935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6D278F50-7C86-4863-9719-520D543D19CD}"/>
                </a:ext>
              </a:extLst>
            </p:cNvPr>
            <p:cNvSpPr/>
            <p:nvPr/>
          </p:nvSpPr>
          <p:spPr>
            <a:xfrm>
              <a:off x="8442957" y="5562776"/>
              <a:ext cx="1466661" cy="48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a:solidFill>
                    <a:schemeClr val="tx1"/>
                  </a:solidFill>
                </a:rPr>
                <a:t>Software Architecture Design</a:t>
              </a:r>
            </a:p>
          </p:txBody>
        </p:sp>
        <p:cxnSp>
          <p:nvCxnSpPr>
            <p:cNvPr id="71" name="Connector: Elbow 70">
              <a:extLst>
                <a:ext uri="{FF2B5EF4-FFF2-40B4-BE49-F238E27FC236}">
                  <a16:creationId xmlns:a16="http://schemas.microsoft.com/office/drawing/2014/main" id="{B63FC936-AAE1-4BE3-98B9-F73BDF049DB3}"/>
                </a:ext>
              </a:extLst>
            </p:cNvPr>
            <p:cNvCxnSpPr>
              <a:stCxn id="63" idx="2"/>
              <a:endCxn id="70" idx="0"/>
            </p:cNvCxnSpPr>
            <p:nvPr/>
          </p:nvCxnSpPr>
          <p:spPr>
            <a:xfrm rot="16200000" flipH="1">
              <a:off x="9049020" y="5435508"/>
              <a:ext cx="252742" cy="17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CD9D524-19D8-491B-986B-2034A17C253B}"/>
                </a:ext>
              </a:extLst>
            </p:cNvPr>
            <p:cNvCxnSpPr>
              <a:cxnSpLocks/>
              <a:stCxn id="63" idx="1"/>
              <a:endCxn id="58" idx="1"/>
            </p:cNvCxnSpPr>
            <p:nvPr/>
          </p:nvCxnSpPr>
          <p:spPr>
            <a:xfrm rot="10800000">
              <a:off x="6704334" y="2065929"/>
              <a:ext cx="9112" cy="3053983"/>
            </a:xfrm>
            <a:prstGeom prst="bentConnector3">
              <a:avLst>
                <a:gd name="adj1" fmla="val 2608780"/>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32CB5DE-910A-45FE-BE5F-31A7E70ECBBF}"/>
                </a:ext>
              </a:extLst>
            </p:cNvPr>
            <p:cNvSpPr txBox="1"/>
            <p:nvPr/>
          </p:nvSpPr>
          <p:spPr>
            <a:xfrm rot="16200000">
              <a:off x="5736541" y="3146658"/>
              <a:ext cx="1261884" cy="246221"/>
            </a:xfrm>
            <a:prstGeom prst="rect">
              <a:avLst/>
            </a:prstGeom>
            <a:noFill/>
          </p:spPr>
          <p:txBody>
            <a:bodyPr wrap="square" rtlCol="0">
              <a:spAutoFit/>
            </a:bodyPr>
            <a:lstStyle/>
            <a:p>
              <a:r>
                <a:rPr lang="de-DE" sz="1000"/>
                <a:t>Iterate if necessary</a:t>
              </a:r>
            </a:p>
          </p:txBody>
        </p:sp>
      </p:grpSp>
    </p:spTree>
    <p:extLst>
      <p:ext uri="{BB962C8B-B14F-4D97-AF65-F5344CB8AC3E}">
        <p14:creationId xmlns:p14="http://schemas.microsoft.com/office/powerpoint/2010/main" val="3235195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5c) Attribute Driven Design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107</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dirty="0"/>
              <a:t>Schritt 2 Establish iteration goals</a:t>
            </a:r>
          </a:p>
          <a:p>
            <a:pPr lvl="1"/>
            <a:r>
              <a:rPr lang="de-DE" dirty="0"/>
              <a:t>Nach Schritt 1 werden 1 – N Iterationen</a:t>
            </a:r>
            <a:br>
              <a:rPr lang="de-DE" dirty="0"/>
            </a:br>
            <a:r>
              <a:rPr lang="de-DE" dirty="0"/>
              <a:t>durchgeführt werden, die immer mit Schritt 2</a:t>
            </a:r>
            <a:br>
              <a:rPr lang="de-DE" dirty="0"/>
            </a:br>
            <a:r>
              <a:rPr lang="de-DE" dirty="0"/>
              <a:t>beginnen</a:t>
            </a:r>
          </a:p>
          <a:p>
            <a:pPr lvl="1"/>
            <a:r>
              <a:rPr lang="de-DE" dirty="0"/>
              <a:t>Mit einer agilen Entwicklungsmethode </a:t>
            </a:r>
            <a:br>
              <a:rPr lang="de-DE" dirty="0"/>
            </a:br>
            <a:r>
              <a:rPr lang="de-DE" dirty="0"/>
              <a:t>werden immer mehrere Iterationen </a:t>
            </a:r>
            <a:br>
              <a:rPr lang="de-DE" dirty="0"/>
            </a:br>
            <a:r>
              <a:rPr lang="de-DE" dirty="0"/>
              <a:t>durchgeführt (Sprints)</a:t>
            </a:r>
          </a:p>
          <a:p>
            <a:pPr lvl="1"/>
            <a:r>
              <a:rPr lang="de-DE" dirty="0"/>
              <a:t>Das Designziel jeder Iteration wird zu Beginn</a:t>
            </a:r>
            <a:br>
              <a:rPr lang="de-DE" dirty="0"/>
            </a:br>
            <a:r>
              <a:rPr lang="de-DE" dirty="0"/>
              <a:t>der Iteration festgelegt</a:t>
            </a:r>
          </a:p>
          <a:p>
            <a:pPr lvl="1"/>
            <a:r>
              <a:rPr lang="de-DE" dirty="0"/>
              <a:t>Wichtige Frage : welches Designziel wollen</a:t>
            </a:r>
            <a:br>
              <a:rPr lang="de-DE" dirty="0"/>
            </a:br>
            <a:r>
              <a:rPr lang="de-DE" dirty="0"/>
              <a:t>wir in dieser Iteration lösen</a:t>
            </a:r>
          </a:p>
          <a:p>
            <a:pPr lvl="1"/>
            <a:r>
              <a:rPr lang="de-DE" dirty="0"/>
              <a:t>Jedes Designziel muss mit einem oder mehreren</a:t>
            </a:r>
            <a:br>
              <a:rPr lang="de-DE" dirty="0"/>
            </a:br>
            <a:r>
              <a:rPr lang="de-DE" dirty="0"/>
              <a:t>Eingaben in Beziehung stehen und stehen in dieser</a:t>
            </a:r>
            <a:br>
              <a:rPr lang="de-DE" dirty="0"/>
            </a:br>
            <a:r>
              <a:rPr lang="de-DE" dirty="0"/>
              <a:t>Iteration im Fokus</a:t>
            </a:r>
          </a:p>
          <a:p>
            <a:pPr lvl="2"/>
            <a:endParaRPr lang="de-DE" dirty="0"/>
          </a:p>
        </p:txBody>
      </p:sp>
      <p:grpSp>
        <p:nvGrpSpPr>
          <p:cNvPr id="38" name="Group 37">
            <a:extLst>
              <a:ext uri="{FF2B5EF4-FFF2-40B4-BE49-F238E27FC236}">
                <a16:creationId xmlns:a16="http://schemas.microsoft.com/office/drawing/2014/main" id="{FBEE8CD8-9DE3-4062-9F2D-E9E24B2A1E39}"/>
              </a:ext>
            </a:extLst>
          </p:cNvPr>
          <p:cNvGrpSpPr/>
          <p:nvPr/>
        </p:nvGrpSpPr>
        <p:grpSpPr>
          <a:xfrm>
            <a:off x="6244372" y="455546"/>
            <a:ext cx="5391170" cy="5590786"/>
            <a:chOff x="6244372" y="455546"/>
            <a:chExt cx="5391170" cy="5590786"/>
          </a:xfrm>
        </p:grpSpPr>
        <p:sp>
          <p:nvSpPr>
            <p:cNvPr id="40" name="Rectangle: Top Corners One Rounded and One Snipped 39">
              <a:extLst>
                <a:ext uri="{FF2B5EF4-FFF2-40B4-BE49-F238E27FC236}">
                  <a16:creationId xmlns:a16="http://schemas.microsoft.com/office/drawing/2014/main" id="{9F14D136-7C8D-4C46-93D9-F8B1EEB288BF}"/>
                </a:ext>
              </a:extLst>
            </p:cNvPr>
            <p:cNvSpPr/>
            <p:nvPr/>
          </p:nvSpPr>
          <p:spPr>
            <a:xfrm>
              <a:off x="6704393"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Design objectives</a:t>
              </a:r>
            </a:p>
          </p:txBody>
        </p:sp>
        <p:sp>
          <p:nvSpPr>
            <p:cNvPr id="42" name="Rectangle: Top Corners One Rounded and One Snipped 41">
              <a:extLst>
                <a:ext uri="{FF2B5EF4-FFF2-40B4-BE49-F238E27FC236}">
                  <a16:creationId xmlns:a16="http://schemas.microsoft.com/office/drawing/2014/main" id="{B927296A-3BC5-4AA7-9B93-3C963994EDBC}"/>
                </a:ext>
              </a:extLst>
            </p:cNvPr>
            <p:cNvSpPr/>
            <p:nvPr/>
          </p:nvSpPr>
          <p:spPr>
            <a:xfrm>
              <a:off x="10784517" y="455546"/>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dirty="0">
                  <a:solidFill>
                    <a:schemeClr val="tx1"/>
                  </a:solidFill>
                </a:rPr>
                <a:t>Concerns</a:t>
              </a:r>
            </a:p>
          </p:txBody>
        </p:sp>
        <p:sp>
          <p:nvSpPr>
            <p:cNvPr id="44" name="Rectangle: Top Corners One Rounded and One Snipped 43">
              <a:extLst>
                <a:ext uri="{FF2B5EF4-FFF2-40B4-BE49-F238E27FC236}">
                  <a16:creationId xmlns:a16="http://schemas.microsoft.com/office/drawing/2014/main" id="{4BB89E77-7894-43BA-A169-989B70862BF4}"/>
                </a:ext>
              </a:extLst>
            </p:cNvPr>
            <p:cNvSpPr/>
            <p:nvPr/>
          </p:nvSpPr>
          <p:spPr>
            <a:xfrm>
              <a:off x="7718045"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a:solidFill>
                    <a:schemeClr val="tx1"/>
                  </a:solidFill>
                </a:rPr>
                <a:t>Functional requirements</a:t>
              </a:r>
            </a:p>
          </p:txBody>
        </p:sp>
        <p:sp>
          <p:nvSpPr>
            <p:cNvPr id="46" name="Rectangle: Top Corners One Rounded and One Snipped 45">
              <a:extLst>
                <a:ext uri="{FF2B5EF4-FFF2-40B4-BE49-F238E27FC236}">
                  <a16:creationId xmlns:a16="http://schemas.microsoft.com/office/drawing/2014/main" id="{7827F922-7833-4969-9256-D6A8D0A4C1B6}"/>
                </a:ext>
              </a:extLst>
            </p:cNvPr>
            <p:cNvSpPr/>
            <p:nvPr/>
          </p:nvSpPr>
          <p:spPr>
            <a:xfrm>
              <a:off x="9762999"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Constraints</a:t>
              </a:r>
            </a:p>
          </p:txBody>
        </p:sp>
        <p:sp>
          <p:nvSpPr>
            <p:cNvPr id="47" name="Rectangle: Top Corners One Rounded and One Snipped 46">
              <a:extLst>
                <a:ext uri="{FF2B5EF4-FFF2-40B4-BE49-F238E27FC236}">
                  <a16:creationId xmlns:a16="http://schemas.microsoft.com/office/drawing/2014/main" id="{3266C60C-7E57-4D4F-B579-EE1FD19E3440}"/>
                </a:ext>
              </a:extLst>
            </p:cNvPr>
            <p:cNvSpPr/>
            <p:nvPr/>
          </p:nvSpPr>
          <p:spPr>
            <a:xfrm>
              <a:off x="8735462"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Quality Attributes</a:t>
              </a:r>
            </a:p>
          </p:txBody>
        </p:sp>
        <p:sp>
          <p:nvSpPr>
            <p:cNvPr id="50" name="Rectangle 49">
              <a:extLst>
                <a:ext uri="{FF2B5EF4-FFF2-40B4-BE49-F238E27FC236}">
                  <a16:creationId xmlns:a16="http://schemas.microsoft.com/office/drawing/2014/main" id="{C854A65E-DA20-47A9-9D51-1D41796E820A}"/>
                </a:ext>
              </a:extLst>
            </p:cNvPr>
            <p:cNvSpPr/>
            <p:nvPr/>
          </p:nvSpPr>
          <p:spPr>
            <a:xfrm>
              <a:off x="6704393" y="1270784"/>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1 : Review input</a:t>
              </a:r>
            </a:p>
          </p:txBody>
        </p:sp>
        <p:cxnSp>
          <p:nvCxnSpPr>
            <p:cNvPr id="52" name="Connector: Elbow 51">
              <a:extLst>
                <a:ext uri="{FF2B5EF4-FFF2-40B4-BE49-F238E27FC236}">
                  <a16:creationId xmlns:a16="http://schemas.microsoft.com/office/drawing/2014/main" id="{C27CD764-5C56-4E5E-A32C-5CD7C974CDF6}"/>
                </a:ext>
              </a:extLst>
            </p:cNvPr>
            <p:cNvCxnSpPr>
              <a:stCxn id="40" idx="1"/>
              <a:endCxn id="50" idx="0"/>
            </p:cNvCxnSpPr>
            <p:nvPr/>
          </p:nvCxnSpPr>
          <p:spPr>
            <a:xfrm rot="16200000" flipH="1">
              <a:off x="7937722" y="43065"/>
              <a:ext cx="415376"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FD20376-922F-4122-81A6-51B0DED6439F}"/>
                </a:ext>
              </a:extLst>
            </p:cNvPr>
            <p:cNvCxnSpPr>
              <a:stCxn id="44" idx="1"/>
              <a:endCxn id="50" idx="0"/>
            </p:cNvCxnSpPr>
            <p:nvPr/>
          </p:nvCxnSpPr>
          <p:spPr>
            <a:xfrm rot="16200000" flipH="1">
              <a:off x="8444548" y="549891"/>
              <a:ext cx="415376" cy="10264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BD78D2A-9BF5-4DE1-8D7A-6930BFB1EBF7}"/>
                </a:ext>
              </a:extLst>
            </p:cNvPr>
            <p:cNvCxnSpPr>
              <a:stCxn id="47" idx="1"/>
              <a:endCxn id="50" idx="0"/>
            </p:cNvCxnSpPr>
            <p:nvPr/>
          </p:nvCxnSpPr>
          <p:spPr>
            <a:xfrm rot="16200000" flipH="1">
              <a:off x="8953256" y="1058599"/>
              <a:ext cx="415376" cy="89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DD1D89F-FFC6-4C93-9C76-39C0FB76F404}"/>
                </a:ext>
              </a:extLst>
            </p:cNvPr>
            <p:cNvCxnSpPr>
              <a:stCxn id="46" idx="1"/>
              <a:endCxn id="50" idx="0"/>
            </p:cNvCxnSpPr>
            <p:nvPr/>
          </p:nvCxnSpPr>
          <p:spPr>
            <a:xfrm rot="5400000">
              <a:off x="9467025" y="553824"/>
              <a:ext cx="415376" cy="1018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7BB69684-BF8D-4646-B8C8-E7E169E6FEAA}"/>
                </a:ext>
              </a:extLst>
            </p:cNvPr>
            <p:cNvCxnSpPr>
              <a:stCxn id="42" idx="1"/>
              <a:endCxn id="50" idx="0"/>
            </p:cNvCxnSpPr>
            <p:nvPr/>
          </p:nvCxnSpPr>
          <p:spPr>
            <a:xfrm rot="5400000">
              <a:off x="9967976" y="33257"/>
              <a:ext cx="434992"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834EAE9-ACDA-4845-ACB0-AEF568DAC1B1}"/>
                </a:ext>
              </a:extLst>
            </p:cNvPr>
            <p:cNvSpPr/>
            <p:nvPr/>
          </p:nvSpPr>
          <p:spPr>
            <a:xfrm>
              <a:off x="6704334" y="1875805"/>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2 : Establish iteration goal by selecting inputs</a:t>
              </a:r>
            </a:p>
          </p:txBody>
        </p:sp>
        <p:sp>
          <p:nvSpPr>
            <p:cNvPr id="61" name="Rectangle 60">
              <a:extLst>
                <a:ext uri="{FF2B5EF4-FFF2-40B4-BE49-F238E27FC236}">
                  <a16:creationId xmlns:a16="http://schemas.microsoft.com/office/drawing/2014/main" id="{7001A717-44CC-4B5A-ABEB-9EB038E7B2AA}"/>
                </a:ext>
              </a:extLst>
            </p:cNvPr>
            <p:cNvSpPr/>
            <p:nvPr/>
          </p:nvSpPr>
          <p:spPr>
            <a:xfrm>
              <a:off x="6704393" y="24913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3 : Choose one or more elements to refine</a:t>
              </a:r>
            </a:p>
          </p:txBody>
        </p:sp>
        <p:sp>
          <p:nvSpPr>
            <p:cNvPr id="62" name="Rectangle 61">
              <a:extLst>
                <a:ext uri="{FF2B5EF4-FFF2-40B4-BE49-F238E27FC236}">
                  <a16:creationId xmlns:a16="http://schemas.microsoft.com/office/drawing/2014/main" id="{E6C3531C-B1E1-42D7-B7AB-599449C02A73}"/>
                </a:ext>
              </a:extLst>
            </p:cNvPr>
            <p:cNvSpPr/>
            <p:nvPr/>
          </p:nvSpPr>
          <p:spPr>
            <a:xfrm>
              <a:off x="6713446" y="31009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4 : Choose one or more design concepts that satisfy the inputs</a:t>
              </a:r>
            </a:p>
          </p:txBody>
        </p:sp>
        <p:sp>
          <p:nvSpPr>
            <p:cNvPr id="63" name="Rectangle 62">
              <a:extLst>
                <a:ext uri="{FF2B5EF4-FFF2-40B4-BE49-F238E27FC236}">
                  <a16:creationId xmlns:a16="http://schemas.microsoft.com/office/drawing/2014/main" id="{F4B5341E-B662-4FAD-858C-3AE4CB80217C}"/>
                </a:ext>
              </a:extLst>
            </p:cNvPr>
            <p:cNvSpPr/>
            <p:nvPr/>
          </p:nvSpPr>
          <p:spPr>
            <a:xfrm>
              <a:off x="6704393" y="37105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5 : Instantiate architectural elements, allocate responsibilities and define interfaces</a:t>
              </a:r>
            </a:p>
          </p:txBody>
        </p:sp>
        <p:sp>
          <p:nvSpPr>
            <p:cNvPr id="64" name="Rectangle 63">
              <a:extLst>
                <a:ext uri="{FF2B5EF4-FFF2-40B4-BE49-F238E27FC236}">
                  <a16:creationId xmlns:a16="http://schemas.microsoft.com/office/drawing/2014/main" id="{5DB0CFA7-EDA2-4ABA-BC65-4A604665D891}"/>
                </a:ext>
              </a:extLst>
            </p:cNvPr>
            <p:cNvSpPr/>
            <p:nvPr/>
          </p:nvSpPr>
          <p:spPr>
            <a:xfrm>
              <a:off x="6713446" y="43201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6 : Sketch views and record design decisions</a:t>
              </a:r>
            </a:p>
          </p:txBody>
        </p:sp>
        <p:sp>
          <p:nvSpPr>
            <p:cNvPr id="65" name="Rectangle 64">
              <a:extLst>
                <a:ext uri="{FF2B5EF4-FFF2-40B4-BE49-F238E27FC236}">
                  <a16:creationId xmlns:a16="http://schemas.microsoft.com/office/drawing/2014/main" id="{8DA4BA2B-A8F8-4E8C-84B1-548932A9426B}"/>
                </a:ext>
              </a:extLst>
            </p:cNvPr>
            <p:cNvSpPr/>
            <p:nvPr/>
          </p:nvSpPr>
          <p:spPr>
            <a:xfrm>
              <a:off x="6713446" y="49297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7 : Perform analysis of current design and review iteration goal and achievement of design purpose</a:t>
              </a:r>
            </a:p>
          </p:txBody>
        </p:sp>
        <p:cxnSp>
          <p:nvCxnSpPr>
            <p:cNvPr id="66" name="Connector: Elbow 65">
              <a:extLst>
                <a:ext uri="{FF2B5EF4-FFF2-40B4-BE49-F238E27FC236}">
                  <a16:creationId xmlns:a16="http://schemas.microsoft.com/office/drawing/2014/main" id="{BD0BC591-C1BD-45A9-A8F4-CC4F5C361121}"/>
                </a:ext>
              </a:extLst>
            </p:cNvPr>
            <p:cNvCxnSpPr>
              <a:stCxn id="50" idx="2"/>
              <a:endCxn id="60" idx="0"/>
            </p:cNvCxnSpPr>
            <p:nvPr/>
          </p:nvCxnSpPr>
          <p:spPr>
            <a:xfrm rot="5400000">
              <a:off x="9053025" y="1763388"/>
              <a:ext cx="224775"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ACF8D724-BFC3-44A8-9793-9C38B0FC124A}"/>
                </a:ext>
              </a:extLst>
            </p:cNvPr>
            <p:cNvCxnSpPr>
              <a:stCxn id="60" idx="2"/>
              <a:endCxn id="61" idx="0"/>
            </p:cNvCxnSpPr>
            <p:nvPr/>
          </p:nvCxnSpPr>
          <p:spPr>
            <a:xfrm rot="16200000" flipH="1">
              <a:off x="9047743" y="2373689"/>
              <a:ext cx="235337"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D2376B3-8F52-4F1B-A817-EDFAD34609DF}"/>
                </a:ext>
              </a:extLst>
            </p:cNvPr>
            <p:cNvCxnSpPr>
              <a:stCxn id="61" idx="2"/>
              <a:endCxn id="62" idx="0"/>
            </p:cNvCxnSpPr>
            <p:nvPr/>
          </p:nvCxnSpPr>
          <p:spPr>
            <a:xfrm rot="16200000" flipH="1">
              <a:off x="9055290" y="29817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3FB932C0-80BC-40D3-B186-F6C9D9CD5023}"/>
                </a:ext>
              </a:extLst>
            </p:cNvPr>
            <p:cNvCxnSpPr>
              <a:stCxn id="62" idx="2"/>
              <a:endCxn id="63" idx="0"/>
            </p:cNvCxnSpPr>
            <p:nvPr/>
          </p:nvCxnSpPr>
          <p:spPr>
            <a:xfrm rot="5400000">
              <a:off x="9055291" y="3591385"/>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07E77F22-7BA4-41CD-832C-E304795167F6}"/>
                </a:ext>
              </a:extLst>
            </p:cNvPr>
            <p:cNvCxnSpPr>
              <a:stCxn id="63" idx="2"/>
              <a:endCxn id="64" idx="0"/>
            </p:cNvCxnSpPr>
            <p:nvPr/>
          </p:nvCxnSpPr>
          <p:spPr>
            <a:xfrm rot="16200000" flipH="1">
              <a:off x="9055290" y="42009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8110828-BA53-47CB-B73C-181FABDB277B}"/>
                </a:ext>
              </a:extLst>
            </p:cNvPr>
            <p:cNvCxnSpPr>
              <a:stCxn id="64" idx="2"/>
              <a:endCxn id="65" idx="0"/>
            </p:cNvCxnSpPr>
            <p:nvPr/>
          </p:nvCxnSpPr>
          <p:spPr>
            <a:xfrm rot="5400000">
              <a:off x="9059817" y="4815111"/>
              <a:ext cx="22935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D31C615-AF99-407A-83FE-09CC483BDFA8}"/>
                </a:ext>
              </a:extLst>
            </p:cNvPr>
            <p:cNvSpPr/>
            <p:nvPr/>
          </p:nvSpPr>
          <p:spPr>
            <a:xfrm>
              <a:off x="8442957" y="5562776"/>
              <a:ext cx="1466661" cy="48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a:solidFill>
                    <a:schemeClr val="tx1"/>
                  </a:solidFill>
                </a:rPr>
                <a:t>Software Architecture Design</a:t>
              </a:r>
            </a:p>
          </p:txBody>
        </p:sp>
        <p:cxnSp>
          <p:nvCxnSpPr>
            <p:cNvPr id="73" name="Connector: Elbow 72">
              <a:extLst>
                <a:ext uri="{FF2B5EF4-FFF2-40B4-BE49-F238E27FC236}">
                  <a16:creationId xmlns:a16="http://schemas.microsoft.com/office/drawing/2014/main" id="{AEAB04BB-1D95-4A95-83B5-1663DCA26937}"/>
                </a:ext>
              </a:extLst>
            </p:cNvPr>
            <p:cNvCxnSpPr>
              <a:stCxn id="65" idx="2"/>
              <a:endCxn id="72" idx="0"/>
            </p:cNvCxnSpPr>
            <p:nvPr/>
          </p:nvCxnSpPr>
          <p:spPr>
            <a:xfrm rot="16200000" flipH="1">
              <a:off x="9049020" y="5435508"/>
              <a:ext cx="252742" cy="17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5EE6607-62F9-475D-BCC5-01AA727890A6}"/>
                </a:ext>
              </a:extLst>
            </p:cNvPr>
            <p:cNvCxnSpPr>
              <a:cxnSpLocks/>
              <a:stCxn id="65" idx="1"/>
              <a:endCxn id="60" idx="1"/>
            </p:cNvCxnSpPr>
            <p:nvPr/>
          </p:nvCxnSpPr>
          <p:spPr>
            <a:xfrm rot="10800000">
              <a:off x="6704334" y="2065929"/>
              <a:ext cx="9112" cy="3053983"/>
            </a:xfrm>
            <a:prstGeom prst="bentConnector3">
              <a:avLst>
                <a:gd name="adj1" fmla="val 260878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DFFA2AD-C9A7-4A3C-AE04-AB2AD67AC80C}"/>
                </a:ext>
              </a:extLst>
            </p:cNvPr>
            <p:cNvSpPr txBox="1"/>
            <p:nvPr/>
          </p:nvSpPr>
          <p:spPr>
            <a:xfrm rot="16200000">
              <a:off x="5736541" y="3146658"/>
              <a:ext cx="1261884" cy="246221"/>
            </a:xfrm>
            <a:prstGeom prst="rect">
              <a:avLst/>
            </a:prstGeom>
            <a:noFill/>
          </p:spPr>
          <p:txBody>
            <a:bodyPr wrap="square" rtlCol="0">
              <a:spAutoFit/>
            </a:bodyPr>
            <a:lstStyle/>
            <a:p>
              <a:r>
                <a:rPr lang="de-DE" sz="1000"/>
                <a:t>Iterate if necessary</a:t>
              </a:r>
            </a:p>
          </p:txBody>
        </p:sp>
      </p:grpSp>
    </p:spTree>
    <p:extLst>
      <p:ext uri="{BB962C8B-B14F-4D97-AF65-F5344CB8AC3E}">
        <p14:creationId xmlns:p14="http://schemas.microsoft.com/office/powerpoint/2010/main" val="4251510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5c) Attribute Driven Design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108</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Schritt 3 Choose one or more elements</a:t>
            </a:r>
          </a:p>
          <a:p>
            <a:pPr lvl="1"/>
            <a:r>
              <a:rPr lang="de-DE"/>
              <a:t>Die Teilelemente des Gesamtsystems,</a:t>
            </a:r>
            <a:br>
              <a:rPr lang="de-DE"/>
            </a:br>
            <a:r>
              <a:rPr lang="de-DE"/>
              <a:t>auf die in dieser Iteration der Fokus liegen </a:t>
            </a:r>
            <a:br>
              <a:rPr lang="de-DE"/>
            </a:br>
            <a:r>
              <a:rPr lang="de-DE"/>
              <a:t>soll, werden ausgewählt</a:t>
            </a:r>
          </a:p>
          <a:p>
            <a:pPr lvl="1"/>
            <a:r>
              <a:rPr lang="de-DE"/>
              <a:t>Diese Elemente werden detailierter betrachtet</a:t>
            </a:r>
          </a:p>
        </p:txBody>
      </p:sp>
      <p:grpSp>
        <p:nvGrpSpPr>
          <p:cNvPr id="38" name="Group 37">
            <a:extLst>
              <a:ext uri="{FF2B5EF4-FFF2-40B4-BE49-F238E27FC236}">
                <a16:creationId xmlns:a16="http://schemas.microsoft.com/office/drawing/2014/main" id="{FBEE8CD8-9DE3-4062-9F2D-E9E24B2A1E39}"/>
              </a:ext>
            </a:extLst>
          </p:cNvPr>
          <p:cNvGrpSpPr/>
          <p:nvPr/>
        </p:nvGrpSpPr>
        <p:grpSpPr>
          <a:xfrm>
            <a:off x="6244372" y="455546"/>
            <a:ext cx="5391170" cy="5590786"/>
            <a:chOff x="6244372" y="455546"/>
            <a:chExt cx="5391170" cy="5590786"/>
          </a:xfrm>
        </p:grpSpPr>
        <p:sp>
          <p:nvSpPr>
            <p:cNvPr id="40" name="Rectangle: Top Corners One Rounded and One Snipped 39">
              <a:extLst>
                <a:ext uri="{FF2B5EF4-FFF2-40B4-BE49-F238E27FC236}">
                  <a16:creationId xmlns:a16="http://schemas.microsoft.com/office/drawing/2014/main" id="{9F14D136-7C8D-4C46-93D9-F8B1EEB288BF}"/>
                </a:ext>
              </a:extLst>
            </p:cNvPr>
            <p:cNvSpPr/>
            <p:nvPr/>
          </p:nvSpPr>
          <p:spPr>
            <a:xfrm>
              <a:off x="6704393"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Design objectives</a:t>
              </a:r>
            </a:p>
          </p:txBody>
        </p:sp>
        <p:sp>
          <p:nvSpPr>
            <p:cNvPr id="42" name="Rectangle: Top Corners One Rounded and One Snipped 41">
              <a:extLst>
                <a:ext uri="{FF2B5EF4-FFF2-40B4-BE49-F238E27FC236}">
                  <a16:creationId xmlns:a16="http://schemas.microsoft.com/office/drawing/2014/main" id="{B927296A-3BC5-4AA7-9B93-3C963994EDBC}"/>
                </a:ext>
              </a:extLst>
            </p:cNvPr>
            <p:cNvSpPr/>
            <p:nvPr/>
          </p:nvSpPr>
          <p:spPr>
            <a:xfrm>
              <a:off x="10784517" y="455546"/>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dirty="0">
                  <a:solidFill>
                    <a:schemeClr val="tx1"/>
                  </a:solidFill>
                </a:rPr>
                <a:t>Concerns</a:t>
              </a:r>
            </a:p>
          </p:txBody>
        </p:sp>
        <p:sp>
          <p:nvSpPr>
            <p:cNvPr id="44" name="Rectangle: Top Corners One Rounded and One Snipped 43">
              <a:extLst>
                <a:ext uri="{FF2B5EF4-FFF2-40B4-BE49-F238E27FC236}">
                  <a16:creationId xmlns:a16="http://schemas.microsoft.com/office/drawing/2014/main" id="{4BB89E77-7894-43BA-A169-989B70862BF4}"/>
                </a:ext>
              </a:extLst>
            </p:cNvPr>
            <p:cNvSpPr/>
            <p:nvPr/>
          </p:nvSpPr>
          <p:spPr>
            <a:xfrm>
              <a:off x="7718045"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a:solidFill>
                    <a:schemeClr val="tx1"/>
                  </a:solidFill>
                </a:rPr>
                <a:t>Functional requirements</a:t>
              </a:r>
            </a:p>
          </p:txBody>
        </p:sp>
        <p:sp>
          <p:nvSpPr>
            <p:cNvPr id="46" name="Rectangle: Top Corners One Rounded and One Snipped 45">
              <a:extLst>
                <a:ext uri="{FF2B5EF4-FFF2-40B4-BE49-F238E27FC236}">
                  <a16:creationId xmlns:a16="http://schemas.microsoft.com/office/drawing/2014/main" id="{7827F922-7833-4969-9256-D6A8D0A4C1B6}"/>
                </a:ext>
              </a:extLst>
            </p:cNvPr>
            <p:cNvSpPr/>
            <p:nvPr/>
          </p:nvSpPr>
          <p:spPr>
            <a:xfrm>
              <a:off x="9762999"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Constraints</a:t>
              </a:r>
            </a:p>
          </p:txBody>
        </p:sp>
        <p:sp>
          <p:nvSpPr>
            <p:cNvPr id="47" name="Rectangle: Top Corners One Rounded and One Snipped 46">
              <a:extLst>
                <a:ext uri="{FF2B5EF4-FFF2-40B4-BE49-F238E27FC236}">
                  <a16:creationId xmlns:a16="http://schemas.microsoft.com/office/drawing/2014/main" id="{3266C60C-7E57-4D4F-B579-EE1FD19E3440}"/>
                </a:ext>
              </a:extLst>
            </p:cNvPr>
            <p:cNvSpPr/>
            <p:nvPr/>
          </p:nvSpPr>
          <p:spPr>
            <a:xfrm>
              <a:off x="8735462"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Quality Attributes</a:t>
              </a:r>
            </a:p>
          </p:txBody>
        </p:sp>
        <p:sp>
          <p:nvSpPr>
            <p:cNvPr id="50" name="Rectangle 49">
              <a:extLst>
                <a:ext uri="{FF2B5EF4-FFF2-40B4-BE49-F238E27FC236}">
                  <a16:creationId xmlns:a16="http://schemas.microsoft.com/office/drawing/2014/main" id="{C854A65E-DA20-47A9-9D51-1D41796E820A}"/>
                </a:ext>
              </a:extLst>
            </p:cNvPr>
            <p:cNvSpPr/>
            <p:nvPr/>
          </p:nvSpPr>
          <p:spPr>
            <a:xfrm>
              <a:off x="6704393" y="1270784"/>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1 : Review input</a:t>
              </a:r>
            </a:p>
          </p:txBody>
        </p:sp>
        <p:cxnSp>
          <p:nvCxnSpPr>
            <p:cNvPr id="52" name="Connector: Elbow 51">
              <a:extLst>
                <a:ext uri="{FF2B5EF4-FFF2-40B4-BE49-F238E27FC236}">
                  <a16:creationId xmlns:a16="http://schemas.microsoft.com/office/drawing/2014/main" id="{C27CD764-5C56-4E5E-A32C-5CD7C974CDF6}"/>
                </a:ext>
              </a:extLst>
            </p:cNvPr>
            <p:cNvCxnSpPr>
              <a:stCxn id="40" idx="1"/>
              <a:endCxn id="50" idx="0"/>
            </p:cNvCxnSpPr>
            <p:nvPr/>
          </p:nvCxnSpPr>
          <p:spPr>
            <a:xfrm rot="16200000" flipH="1">
              <a:off x="7937722" y="43065"/>
              <a:ext cx="415376"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FD20376-922F-4122-81A6-51B0DED6439F}"/>
                </a:ext>
              </a:extLst>
            </p:cNvPr>
            <p:cNvCxnSpPr>
              <a:stCxn id="44" idx="1"/>
              <a:endCxn id="50" idx="0"/>
            </p:cNvCxnSpPr>
            <p:nvPr/>
          </p:nvCxnSpPr>
          <p:spPr>
            <a:xfrm rot="16200000" flipH="1">
              <a:off x="8444548" y="549891"/>
              <a:ext cx="415376" cy="10264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BD78D2A-9BF5-4DE1-8D7A-6930BFB1EBF7}"/>
                </a:ext>
              </a:extLst>
            </p:cNvPr>
            <p:cNvCxnSpPr>
              <a:stCxn id="47" idx="1"/>
              <a:endCxn id="50" idx="0"/>
            </p:cNvCxnSpPr>
            <p:nvPr/>
          </p:nvCxnSpPr>
          <p:spPr>
            <a:xfrm rot="16200000" flipH="1">
              <a:off x="8953256" y="1058599"/>
              <a:ext cx="415376" cy="89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DD1D89F-FFC6-4C93-9C76-39C0FB76F404}"/>
                </a:ext>
              </a:extLst>
            </p:cNvPr>
            <p:cNvCxnSpPr>
              <a:stCxn id="46" idx="1"/>
              <a:endCxn id="50" idx="0"/>
            </p:cNvCxnSpPr>
            <p:nvPr/>
          </p:nvCxnSpPr>
          <p:spPr>
            <a:xfrm rot="5400000">
              <a:off x="9467025" y="553824"/>
              <a:ext cx="415376" cy="1018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7BB69684-BF8D-4646-B8C8-E7E169E6FEAA}"/>
                </a:ext>
              </a:extLst>
            </p:cNvPr>
            <p:cNvCxnSpPr>
              <a:stCxn id="42" idx="1"/>
              <a:endCxn id="50" idx="0"/>
            </p:cNvCxnSpPr>
            <p:nvPr/>
          </p:nvCxnSpPr>
          <p:spPr>
            <a:xfrm rot="5400000">
              <a:off x="9967976" y="33257"/>
              <a:ext cx="434992"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834EAE9-ACDA-4845-ACB0-AEF568DAC1B1}"/>
                </a:ext>
              </a:extLst>
            </p:cNvPr>
            <p:cNvSpPr/>
            <p:nvPr/>
          </p:nvSpPr>
          <p:spPr>
            <a:xfrm>
              <a:off x="6704334" y="1875805"/>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2 : Establish iteration goal by selecting inputs</a:t>
              </a:r>
            </a:p>
          </p:txBody>
        </p:sp>
        <p:sp>
          <p:nvSpPr>
            <p:cNvPr id="61" name="Rectangle 60">
              <a:extLst>
                <a:ext uri="{FF2B5EF4-FFF2-40B4-BE49-F238E27FC236}">
                  <a16:creationId xmlns:a16="http://schemas.microsoft.com/office/drawing/2014/main" id="{7001A717-44CC-4B5A-ABEB-9EB038E7B2AA}"/>
                </a:ext>
              </a:extLst>
            </p:cNvPr>
            <p:cNvSpPr/>
            <p:nvPr/>
          </p:nvSpPr>
          <p:spPr>
            <a:xfrm>
              <a:off x="6704393" y="24913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3 : Choose one or more elements to refine</a:t>
              </a:r>
            </a:p>
          </p:txBody>
        </p:sp>
        <p:sp>
          <p:nvSpPr>
            <p:cNvPr id="62" name="Rectangle 61">
              <a:extLst>
                <a:ext uri="{FF2B5EF4-FFF2-40B4-BE49-F238E27FC236}">
                  <a16:creationId xmlns:a16="http://schemas.microsoft.com/office/drawing/2014/main" id="{E6C3531C-B1E1-42D7-B7AB-599449C02A73}"/>
                </a:ext>
              </a:extLst>
            </p:cNvPr>
            <p:cNvSpPr/>
            <p:nvPr/>
          </p:nvSpPr>
          <p:spPr>
            <a:xfrm>
              <a:off x="6713446" y="31009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4 : Choose one or more design concepts that satisfy the inputs</a:t>
              </a:r>
            </a:p>
          </p:txBody>
        </p:sp>
        <p:sp>
          <p:nvSpPr>
            <p:cNvPr id="63" name="Rectangle 62">
              <a:extLst>
                <a:ext uri="{FF2B5EF4-FFF2-40B4-BE49-F238E27FC236}">
                  <a16:creationId xmlns:a16="http://schemas.microsoft.com/office/drawing/2014/main" id="{F4B5341E-B662-4FAD-858C-3AE4CB80217C}"/>
                </a:ext>
              </a:extLst>
            </p:cNvPr>
            <p:cNvSpPr/>
            <p:nvPr/>
          </p:nvSpPr>
          <p:spPr>
            <a:xfrm>
              <a:off x="6704393" y="37105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5 : Instantiate architectural elements, allocate responsibilities and define interfaces</a:t>
              </a:r>
            </a:p>
          </p:txBody>
        </p:sp>
        <p:sp>
          <p:nvSpPr>
            <p:cNvPr id="64" name="Rectangle 63">
              <a:extLst>
                <a:ext uri="{FF2B5EF4-FFF2-40B4-BE49-F238E27FC236}">
                  <a16:creationId xmlns:a16="http://schemas.microsoft.com/office/drawing/2014/main" id="{5DB0CFA7-EDA2-4ABA-BC65-4A604665D891}"/>
                </a:ext>
              </a:extLst>
            </p:cNvPr>
            <p:cNvSpPr/>
            <p:nvPr/>
          </p:nvSpPr>
          <p:spPr>
            <a:xfrm>
              <a:off x="6713446" y="43201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6 : Sketch views and record design decisions</a:t>
              </a:r>
            </a:p>
          </p:txBody>
        </p:sp>
        <p:sp>
          <p:nvSpPr>
            <p:cNvPr id="65" name="Rectangle 64">
              <a:extLst>
                <a:ext uri="{FF2B5EF4-FFF2-40B4-BE49-F238E27FC236}">
                  <a16:creationId xmlns:a16="http://schemas.microsoft.com/office/drawing/2014/main" id="{8DA4BA2B-A8F8-4E8C-84B1-548932A9426B}"/>
                </a:ext>
              </a:extLst>
            </p:cNvPr>
            <p:cNvSpPr/>
            <p:nvPr/>
          </p:nvSpPr>
          <p:spPr>
            <a:xfrm>
              <a:off x="6713446" y="49297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7 : Perform analysis of current design and review iteration goal and achievement of design purpose</a:t>
              </a:r>
            </a:p>
          </p:txBody>
        </p:sp>
        <p:cxnSp>
          <p:nvCxnSpPr>
            <p:cNvPr id="66" name="Connector: Elbow 65">
              <a:extLst>
                <a:ext uri="{FF2B5EF4-FFF2-40B4-BE49-F238E27FC236}">
                  <a16:creationId xmlns:a16="http://schemas.microsoft.com/office/drawing/2014/main" id="{BD0BC591-C1BD-45A9-A8F4-CC4F5C361121}"/>
                </a:ext>
              </a:extLst>
            </p:cNvPr>
            <p:cNvCxnSpPr>
              <a:stCxn id="50" idx="2"/>
              <a:endCxn id="60" idx="0"/>
            </p:cNvCxnSpPr>
            <p:nvPr/>
          </p:nvCxnSpPr>
          <p:spPr>
            <a:xfrm rot="5400000">
              <a:off x="9053025" y="1763388"/>
              <a:ext cx="224775"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ACF8D724-BFC3-44A8-9793-9C38B0FC124A}"/>
                </a:ext>
              </a:extLst>
            </p:cNvPr>
            <p:cNvCxnSpPr>
              <a:stCxn id="60" idx="2"/>
              <a:endCxn id="61" idx="0"/>
            </p:cNvCxnSpPr>
            <p:nvPr/>
          </p:nvCxnSpPr>
          <p:spPr>
            <a:xfrm rot="16200000" flipH="1">
              <a:off x="9047743" y="2373689"/>
              <a:ext cx="235337"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D2376B3-8F52-4F1B-A817-EDFAD34609DF}"/>
                </a:ext>
              </a:extLst>
            </p:cNvPr>
            <p:cNvCxnSpPr>
              <a:stCxn id="61" idx="2"/>
              <a:endCxn id="62" idx="0"/>
            </p:cNvCxnSpPr>
            <p:nvPr/>
          </p:nvCxnSpPr>
          <p:spPr>
            <a:xfrm rot="16200000" flipH="1">
              <a:off x="9055290" y="29817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3FB932C0-80BC-40D3-B186-F6C9D9CD5023}"/>
                </a:ext>
              </a:extLst>
            </p:cNvPr>
            <p:cNvCxnSpPr>
              <a:stCxn id="62" idx="2"/>
              <a:endCxn id="63" idx="0"/>
            </p:cNvCxnSpPr>
            <p:nvPr/>
          </p:nvCxnSpPr>
          <p:spPr>
            <a:xfrm rot="5400000">
              <a:off x="9055291" y="3591385"/>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07E77F22-7BA4-41CD-832C-E304795167F6}"/>
                </a:ext>
              </a:extLst>
            </p:cNvPr>
            <p:cNvCxnSpPr>
              <a:stCxn id="63" idx="2"/>
              <a:endCxn id="64" idx="0"/>
            </p:cNvCxnSpPr>
            <p:nvPr/>
          </p:nvCxnSpPr>
          <p:spPr>
            <a:xfrm rot="16200000" flipH="1">
              <a:off x="9055290" y="42009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8110828-BA53-47CB-B73C-181FABDB277B}"/>
                </a:ext>
              </a:extLst>
            </p:cNvPr>
            <p:cNvCxnSpPr>
              <a:stCxn id="64" idx="2"/>
              <a:endCxn id="65" idx="0"/>
            </p:cNvCxnSpPr>
            <p:nvPr/>
          </p:nvCxnSpPr>
          <p:spPr>
            <a:xfrm rot="5400000">
              <a:off x="9059817" y="4815111"/>
              <a:ext cx="22935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D31C615-AF99-407A-83FE-09CC483BDFA8}"/>
                </a:ext>
              </a:extLst>
            </p:cNvPr>
            <p:cNvSpPr/>
            <p:nvPr/>
          </p:nvSpPr>
          <p:spPr>
            <a:xfrm>
              <a:off x="8442957" y="5562776"/>
              <a:ext cx="1466661" cy="48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a:solidFill>
                    <a:schemeClr val="tx1"/>
                  </a:solidFill>
                </a:rPr>
                <a:t>Software Architecture Design</a:t>
              </a:r>
            </a:p>
          </p:txBody>
        </p:sp>
        <p:cxnSp>
          <p:nvCxnSpPr>
            <p:cNvPr id="73" name="Connector: Elbow 72">
              <a:extLst>
                <a:ext uri="{FF2B5EF4-FFF2-40B4-BE49-F238E27FC236}">
                  <a16:creationId xmlns:a16="http://schemas.microsoft.com/office/drawing/2014/main" id="{AEAB04BB-1D95-4A95-83B5-1663DCA26937}"/>
                </a:ext>
              </a:extLst>
            </p:cNvPr>
            <p:cNvCxnSpPr>
              <a:stCxn id="65" idx="2"/>
              <a:endCxn id="72" idx="0"/>
            </p:cNvCxnSpPr>
            <p:nvPr/>
          </p:nvCxnSpPr>
          <p:spPr>
            <a:xfrm rot="16200000" flipH="1">
              <a:off x="9049020" y="5435508"/>
              <a:ext cx="252742" cy="17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5EE6607-62F9-475D-BCC5-01AA727890A6}"/>
                </a:ext>
              </a:extLst>
            </p:cNvPr>
            <p:cNvCxnSpPr>
              <a:cxnSpLocks/>
              <a:stCxn id="65" idx="1"/>
              <a:endCxn id="60" idx="1"/>
            </p:cNvCxnSpPr>
            <p:nvPr/>
          </p:nvCxnSpPr>
          <p:spPr>
            <a:xfrm rot="10800000">
              <a:off x="6704334" y="2065929"/>
              <a:ext cx="9112" cy="3053983"/>
            </a:xfrm>
            <a:prstGeom prst="bentConnector3">
              <a:avLst>
                <a:gd name="adj1" fmla="val 260878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DFFA2AD-C9A7-4A3C-AE04-AB2AD67AC80C}"/>
                </a:ext>
              </a:extLst>
            </p:cNvPr>
            <p:cNvSpPr txBox="1"/>
            <p:nvPr/>
          </p:nvSpPr>
          <p:spPr>
            <a:xfrm rot="16200000">
              <a:off x="5736541" y="3146658"/>
              <a:ext cx="1261884" cy="246221"/>
            </a:xfrm>
            <a:prstGeom prst="rect">
              <a:avLst/>
            </a:prstGeom>
            <a:noFill/>
          </p:spPr>
          <p:txBody>
            <a:bodyPr wrap="square" rtlCol="0">
              <a:spAutoFit/>
            </a:bodyPr>
            <a:lstStyle/>
            <a:p>
              <a:r>
                <a:rPr lang="de-DE" sz="1000"/>
                <a:t>Iterate if necessary</a:t>
              </a:r>
            </a:p>
          </p:txBody>
        </p:sp>
      </p:grpSp>
    </p:spTree>
    <p:extLst>
      <p:ext uri="{BB962C8B-B14F-4D97-AF65-F5344CB8AC3E}">
        <p14:creationId xmlns:p14="http://schemas.microsoft.com/office/powerpoint/2010/main" val="14705038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5c) Attribute Driven Design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109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dirty="0"/>
              <a:t>Schritt 4 Choose one or more elements to refine</a:t>
            </a:r>
            <a:br>
              <a:rPr lang="de-DE" dirty="0"/>
            </a:br>
            <a:r>
              <a:rPr lang="de-DE" dirty="0"/>
              <a:t>Design Konzepte zum Erreichen des</a:t>
            </a:r>
            <a:br>
              <a:rPr lang="de-DE" dirty="0"/>
            </a:br>
            <a:r>
              <a:rPr lang="de-DE" dirty="0"/>
              <a:t>Iterationsziels werden auf der Basis, der in </a:t>
            </a:r>
            <a:br>
              <a:rPr lang="de-DE" dirty="0"/>
            </a:br>
            <a:r>
              <a:rPr lang="de-DE" dirty="0"/>
              <a:t>Schritt 3 gewählten Elemente und der Eingaben,</a:t>
            </a:r>
            <a:br>
              <a:rPr lang="de-DE" dirty="0"/>
            </a:br>
            <a:r>
              <a:rPr lang="de-DE" dirty="0"/>
              <a:t>bestimmt</a:t>
            </a:r>
          </a:p>
          <a:p>
            <a:r>
              <a:rPr lang="de-DE" dirty="0"/>
              <a:t>Design Konzepte sind Design Prinzipien, </a:t>
            </a:r>
            <a:br>
              <a:rPr lang="de-DE" dirty="0"/>
            </a:br>
            <a:r>
              <a:rPr lang="de-DE" dirty="0"/>
              <a:t>Architektur Pattern, Referenzarchitekturen,</a:t>
            </a:r>
            <a:br>
              <a:rPr lang="de-DE" dirty="0"/>
            </a:br>
            <a:r>
              <a:rPr lang="de-DE" dirty="0"/>
              <a:t>taktische Maßnahmen und extern entwickelte</a:t>
            </a:r>
            <a:br>
              <a:rPr lang="de-DE" dirty="0"/>
            </a:br>
            <a:r>
              <a:rPr lang="de-DE" dirty="0"/>
              <a:t>(zugekaufte) Software/Lösungen</a:t>
            </a:r>
          </a:p>
        </p:txBody>
      </p:sp>
      <p:grpSp>
        <p:nvGrpSpPr>
          <p:cNvPr id="38" name="Group 37">
            <a:extLst>
              <a:ext uri="{FF2B5EF4-FFF2-40B4-BE49-F238E27FC236}">
                <a16:creationId xmlns:a16="http://schemas.microsoft.com/office/drawing/2014/main" id="{FBEE8CD8-9DE3-4062-9F2D-E9E24B2A1E39}"/>
              </a:ext>
            </a:extLst>
          </p:cNvPr>
          <p:cNvGrpSpPr/>
          <p:nvPr/>
        </p:nvGrpSpPr>
        <p:grpSpPr>
          <a:xfrm>
            <a:off x="6244372" y="455546"/>
            <a:ext cx="5391170" cy="5590786"/>
            <a:chOff x="6244372" y="455546"/>
            <a:chExt cx="5391170" cy="5590786"/>
          </a:xfrm>
        </p:grpSpPr>
        <p:sp>
          <p:nvSpPr>
            <p:cNvPr id="40" name="Rectangle: Top Corners One Rounded and One Snipped 39">
              <a:extLst>
                <a:ext uri="{FF2B5EF4-FFF2-40B4-BE49-F238E27FC236}">
                  <a16:creationId xmlns:a16="http://schemas.microsoft.com/office/drawing/2014/main" id="{9F14D136-7C8D-4C46-93D9-F8B1EEB288BF}"/>
                </a:ext>
              </a:extLst>
            </p:cNvPr>
            <p:cNvSpPr/>
            <p:nvPr/>
          </p:nvSpPr>
          <p:spPr>
            <a:xfrm>
              <a:off x="6704393"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Design objectives</a:t>
              </a:r>
            </a:p>
          </p:txBody>
        </p:sp>
        <p:sp>
          <p:nvSpPr>
            <p:cNvPr id="42" name="Rectangle: Top Corners One Rounded and One Snipped 41">
              <a:extLst>
                <a:ext uri="{FF2B5EF4-FFF2-40B4-BE49-F238E27FC236}">
                  <a16:creationId xmlns:a16="http://schemas.microsoft.com/office/drawing/2014/main" id="{B927296A-3BC5-4AA7-9B93-3C963994EDBC}"/>
                </a:ext>
              </a:extLst>
            </p:cNvPr>
            <p:cNvSpPr/>
            <p:nvPr/>
          </p:nvSpPr>
          <p:spPr>
            <a:xfrm>
              <a:off x="10784517" y="455546"/>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dirty="0">
                  <a:solidFill>
                    <a:schemeClr val="tx1"/>
                  </a:solidFill>
                </a:rPr>
                <a:t>Concerns</a:t>
              </a:r>
            </a:p>
          </p:txBody>
        </p:sp>
        <p:sp>
          <p:nvSpPr>
            <p:cNvPr id="44" name="Rectangle: Top Corners One Rounded and One Snipped 43">
              <a:extLst>
                <a:ext uri="{FF2B5EF4-FFF2-40B4-BE49-F238E27FC236}">
                  <a16:creationId xmlns:a16="http://schemas.microsoft.com/office/drawing/2014/main" id="{4BB89E77-7894-43BA-A169-989B70862BF4}"/>
                </a:ext>
              </a:extLst>
            </p:cNvPr>
            <p:cNvSpPr/>
            <p:nvPr/>
          </p:nvSpPr>
          <p:spPr>
            <a:xfrm>
              <a:off x="7718045"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a:solidFill>
                    <a:schemeClr val="tx1"/>
                  </a:solidFill>
                </a:rPr>
                <a:t>Functional requirements</a:t>
              </a:r>
            </a:p>
          </p:txBody>
        </p:sp>
        <p:sp>
          <p:nvSpPr>
            <p:cNvPr id="46" name="Rectangle: Top Corners One Rounded and One Snipped 45">
              <a:extLst>
                <a:ext uri="{FF2B5EF4-FFF2-40B4-BE49-F238E27FC236}">
                  <a16:creationId xmlns:a16="http://schemas.microsoft.com/office/drawing/2014/main" id="{7827F922-7833-4969-9256-D6A8D0A4C1B6}"/>
                </a:ext>
              </a:extLst>
            </p:cNvPr>
            <p:cNvSpPr/>
            <p:nvPr/>
          </p:nvSpPr>
          <p:spPr>
            <a:xfrm>
              <a:off x="9762999"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Constraints</a:t>
              </a:r>
            </a:p>
          </p:txBody>
        </p:sp>
        <p:sp>
          <p:nvSpPr>
            <p:cNvPr id="47" name="Rectangle: Top Corners One Rounded and One Snipped 46">
              <a:extLst>
                <a:ext uri="{FF2B5EF4-FFF2-40B4-BE49-F238E27FC236}">
                  <a16:creationId xmlns:a16="http://schemas.microsoft.com/office/drawing/2014/main" id="{3266C60C-7E57-4D4F-B579-EE1FD19E3440}"/>
                </a:ext>
              </a:extLst>
            </p:cNvPr>
            <p:cNvSpPr/>
            <p:nvPr/>
          </p:nvSpPr>
          <p:spPr>
            <a:xfrm>
              <a:off x="8735462"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Quality Attributes</a:t>
              </a:r>
            </a:p>
          </p:txBody>
        </p:sp>
        <p:sp>
          <p:nvSpPr>
            <p:cNvPr id="50" name="Rectangle 49">
              <a:extLst>
                <a:ext uri="{FF2B5EF4-FFF2-40B4-BE49-F238E27FC236}">
                  <a16:creationId xmlns:a16="http://schemas.microsoft.com/office/drawing/2014/main" id="{C854A65E-DA20-47A9-9D51-1D41796E820A}"/>
                </a:ext>
              </a:extLst>
            </p:cNvPr>
            <p:cNvSpPr/>
            <p:nvPr/>
          </p:nvSpPr>
          <p:spPr>
            <a:xfrm>
              <a:off x="6704393" y="1270784"/>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1 : Review input</a:t>
              </a:r>
            </a:p>
          </p:txBody>
        </p:sp>
        <p:cxnSp>
          <p:nvCxnSpPr>
            <p:cNvPr id="52" name="Connector: Elbow 51">
              <a:extLst>
                <a:ext uri="{FF2B5EF4-FFF2-40B4-BE49-F238E27FC236}">
                  <a16:creationId xmlns:a16="http://schemas.microsoft.com/office/drawing/2014/main" id="{C27CD764-5C56-4E5E-A32C-5CD7C974CDF6}"/>
                </a:ext>
              </a:extLst>
            </p:cNvPr>
            <p:cNvCxnSpPr>
              <a:stCxn id="40" idx="1"/>
              <a:endCxn id="50" idx="0"/>
            </p:cNvCxnSpPr>
            <p:nvPr/>
          </p:nvCxnSpPr>
          <p:spPr>
            <a:xfrm rot="16200000" flipH="1">
              <a:off x="7937722" y="43065"/>
              <a:ext cx="415376"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FD20376-922F-4122-81A6-51B0DED6439F}"/>
                </a:ext>
              </a:extLst>
            </p:cNvPr>
            <p:cNvCxnSpPr>
              <a:stCxn id="44" idx="1"/>
              <a:endCxn id="50" idx="0"/>
            </p:cNvCxnSpPr>
            <p:nvPr/>
          </p:nvCxnSpPr>
          <p:spPr>
            <a:xfrm rot="16200000" flipH="1">
              <a:off x="8444548" y="549891"/>
              <a:ext cx="415376" cy="10264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BD78D2A-9BF5-4DE1-8D7A-6930BFB1EBF7}"/>
                </a:ext>
              </a:extLst>
            </p:cNvPr>
            <p:cNvCxnSpPr>
              <a:stCxn id="47" idx="1"/>
              <a:endCxn id="50" idx="0"/>
            </p:cNvCxnSpPr>
            <p:nvPr/>
          </p:nvCxnSpPr>
          <p:spPr>
            <a:xfrm rot="16200000" flipH="1">
              <a:off x="8953256" y="1058599"/>
              <a:ext cx="415376" cy="89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DD1D89F-FFC6-4C93-9C76-39C0FB76F404}"/>
                </a:ext>
              </a:extLst>
            </p:cNvPr>
            <p:cNvCxnSpPr>
              <a:stCxn id="46" idx="1"/>
              <a:endCxn id="50" idx="0"/>
            </p:cNvCxnSpPr>
            <p:nvPr/>
          </p:nvCxnSpPr>
          <p:spPr>
            <a:xfrm rot="5400000">
              <a:off x="9467025" y="553824"/>
              <a:ext cx="415376" cy="1018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7BB69684-BF8D-4646-B8C8-E7E169E6FEAA}"/>
                </a:ext>
              </a:extLst>
            </p:cNvPr>
            <p:cNvCxnSpPr>
              <a:stCxn id="42" idx="1"/>
              <a:endCxn id="50" idx="0"/>
            </p:cNvCxnSpPr>
            <p:nvPr/>
          </p:nvCxnSpPr>
          <p:spPr>
            <a:xfrm rot="5400000">
              <a:off x="9967976" y="33257"/>
              <a:ext cx="434992"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834EAE9-ACDA-4845-ACB0-AEF568DAC1B1}"/>
                </a:ext>
              </a:extLst>
            </p:cNvPr>
            <p:cNvSpPr/>
            <p:nvPr/>
          </p:nvSpPr>
          <p:spPr>
            <a:xfrm>
              <a:off x="6704334" y="1875805"/>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2 : Establish iteration goal by selecting inputs</a:t>
              </a:r>
            </a:p>
          </p:txBody>
        </p:sp>
        <p:sp>
          <p:nvSpPr>
            <p:cNvPr id="61" name="Rectangle 60">
              <a:extLst>
                <a:ext uri="{FF2B5EF4-FFF2-40B4-BE49-F238E27FC236}">
                  <a16:creationId xmlns:a16="http://schemas.microsoft.com/office/drawing/2014/main" id="{7001A717-44CC-4B5A-ABEB-9EB038E7B2AA}"/>
                </a:ext>
              </a:extLst>
            </p:cNvPr>
            <p:cNvSpPr/>
            <p:nvPr/>
          </p:nvSpPr>
          <p:spPr>
            <a:xfrm>
              <a:off x="6704393" y="24913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3 : Choose one or more elements to refine</a:t>
              </a:r>
            </a:p>
          </p:txBody>
        </p:sp>
        <p:sp>
          <p:nvSpPr>
            <p:cNvPr id="62" name="Rectangle 61">
              <a:extLst>
                <a:ext uri="{FF2B5EF4-FFF2-40B4-BE49-F238E27FC236}">
                  <a16:creationId xmlns:a16="http://schemas.microsoft.com/office/drawing/2014/main" id="{E6C3531C-B1E1-42D7-B7AB-599449C02A73}"/>
                </a:ext>
              </a:extLst>
            </p:cNvPr>
            <p:cNvSpPr/>
            <p:nvPr/>
          </p:nvSpPr>
          <p:spPr>
            <a:xfrm>
              <a:off x="6713446" y="31009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4 : Choose one or more design concepts that satisfy the inputs</a:t>
              </a:r>
            </a:p>
          </p:txBody>
        </p:sp>
        <p:sp>
          <p:nvSpPr>
            <p:cNvPr id="63" name="Rectangle 62">
              <a:extLst>
                <a:ext uri="{FF2B5EF4-FFF2-40B4-BE49-F238E27FC236}">
                  <a16:creationId xmlns:a16="http://schemas.microsoft.com/office/drawing/2014/main" id="{F4B5341E-B662-4FAD-858C-3AE4CB80217C}"/>
                </a:ext>
              </a:extLst>
            </p:cNvPr>
            <p:cNvSpPr/>
            <p:nvPr/>
          </p:nvSpPr>
          <p:spPr>
            <a:xfrm>
              <a:off x="6704393" y="37105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5 : Instantiate architectural elements, allocate responsibilities and define interfaces</a:t>
              </a:r>
            </a:p>
          </p:txBody>
        </p:sp>
        <p:sp>
          <p:nvSpPr>
            <p:cNvPr id="64" name="Rectangle 63">
              <a:extLst>
                <a:ext uri="{FF2B5EF4-FFF2-40B4-BE49-F238E27FC236}">
                  <a16:creationId xmlns:a16="http://schemas.microsoft.com/office/drawing/2014/main" id="{5DB0CFA7-EDA2-4ABA-BC65-4A604665D891}"/>
                </a:ext>
              </a:extLst>
            </p:cNvPr>
            <p:cNvSpPr/>
            <p:nvPr/>
          </p:nvSpPr>
          <p:spPr>
            <a:xfrm>
              <a:off x="6713446" y="43201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6 : Sketch views and record design decisions</a:t>
              </a:r>
            </a:p>
          </p:txBody>
        </p:sp>
        <p:sp>
          <p:nvSpPr>
            <p:cNvPr id="65" name="Rectangle 64">
              <a:extLst>
                <a:ext uri="{FF2B5EF4-FFF2-40B4-BE49-F238E27FC236}">
                  <a16:creationId xmlns:a16="http://schemas.microsoft.com/office/drawing/2014/main" id="{8DA4BA2B-A8F8-4E8C-84B1-548932A9426B}"/>
                </a:ext>
              </a:extLst>
            </p:cNvPr>
            <p:cNvSpPr/>
            <p:nvPr/>
          </p:nvSpPr>
          <p:spPr>
            <a:xfrm>
              <a:off x="6713446" y="49297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7 : Perform analysis of current design and review iteration goal and achievement of design purpose</a:t>
              </a:r>
            </a:p>
          </p:txBody>
        </p:sp>
        <p:cxnSp>
          <p:nvCxnSpPr>
            <p:cNvPr id="66" name="Connector: Elbow 65">
              <a:extLst>
                <a:ext uri="{FF2B5EF4-FFF2-40B4-BE49-F238E27FC236}">
                  <a16:creationId xmlns:a16="http://schemas.microsoft.com/office/drawing/2014/main" id="{BD0BC591-C1BD-45A9-A8F4-CC4F5C361121}"/>
                </a:ext>
              </a:extLst>
            </p:cNvPr>
            <p:cNvCxnSpPr>
              <a:stCxn id="50" idx="2"/>
              <a:endCxn id="60" idx="0"/>
            </p:cNvCxnSpPr>
            <p:nvPr/>
          </p:nvCxnSpPr>
          <p:spPr>
            <a:xfrm rot="5400000">
              <a:off x="9053025" y="1763388"/>
              <a:ext cx="224775"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ACF8D724-BFC3-44A8-9793-9C38B0FC124A}"/>
                </a:ext>
              </a:extLst>
            </p:cNvPr>
            <p:cNvCxnSpPr>
              <a:stCxn id="60" idx="2"/>
              <a:endCxn id="61" idx="0"/>
            </p:cNvCxnSpPr>
            <p:nvPr/>
          </p:nvCxnSpPr>
          <p:spPr>
            <a:xfrm rot="16200000" flipH="1">
              <a:off x="9047743" y="2373689"/>
              <a:ext cx="235337"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D2376B3-8F52-4F1B-A817-EDFAD34609DF}"/>
                </a:ext>
              </a:extLst>
            </p:cNvPr>
            <p:cNvCxnSpPr>
              <a:stCxn id="61" idx="2"/>
              <a:endCxn id="62" idx="0"/>
            </p:cNvCxnSpPr>
            <p:nvPr/>
          </p:nvCxnSpPr>
          <p:spPr>
            <a:xfrm rot="16200000" flipH="1">
              <a:off x="9055290" y="29817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3FB932C0-80BC-40D3-B186-F6C9D9CD5023}"/>
                </a:ext>
              </a:extLst>
            </p:cNvPr>
            <p:cNvCxnSpPr>
              <a:stCxn id="62" idx="2"/>
              <a:endCxn id="63" idx="0"/>
            </p:cNvCxnSpPr>
            <p:nvPr/>
          </p:nvCxnSpPr>
          <p:spPr>
            <a:xfrm rot="5400000">
              <a:off x="9055291" y="3591385"/>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07E77F22-7BA4-41CD-832C-E304795167F6}"/>
                </a:ext>
              </a:extLst>
            </p:cNvPr>
            <p:cNvCxnSpPr>
              <a:stCxn id="63" idx="2"/>
              <a:endCxn id="64" idx="0"/>
            </p:cNvCxnSpPr>
            <p:nvPr/>
          </p:nvCxnSpPr>
          <p:spPr>
            <a:xfrm rot="16200000" flipH="1">
              <a:off x="9055290" y="42009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8110828-BA53-47CB-B73C-181FABDB277B}"/>
                </a:ext>
              </a:extLst>
            </p:cNvPr>
            <p:cNvCxnSpPr>
              <a:stCxn id="64" idx="2"/>
              <a:endCxn id="65" idx="0"/>
            </p:cNvCxnSpPr>
            <p:nvPr/>
          </p:nvCxnSpPr>
          <p:spPr>
            <a:xfrm rot="5400000">
              <a:off x="9059817" y="4815111"/>
              <a:ext cx="22935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D31C615-AF99-407A-83FE-09CC483BDFA8}"/>
                </a:ext>
              </a:extLst>
            </p:cNvPr>
            <p:cNvSpPr/>
            <p:nvPr/>
          </p:nvSpPr>
          <p:spPr>
            <a:xfrm>
              <a:off x="8442957" y="5562776"/>
              <a:ext cx="1466661" cy="48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a:solidFill>
                    <a:schemeClr val="tx1"/>
                  </a:solidFill>
                </a:rPr>
                <a:t>Software Architecture Design</a:t>
              </a:r>
            </a:p>
          </p:txBody>
        </p:sp>
        <p:cxnSp>
          <p:nvCxnSpPr>
            <p:cNvPr id="73" name="Connector: Elbow 72">
              <a:extLst>
                <a:ext uri="{FF2B5EF4-FFF2-40B4-BE49-F238E27FC236}">
                  <a16:creationId xmlns:a16="http://schemas.microsoft.com/office/drawing/2014/main" id="{AEAB04BB-1D95-4A95-83B5-1663DCA26937}"/>
                </a:ext>
              </a:extLst>
            </p:cNvPr>
            <p:cNvCxnSpPr>
              <a:stCxn id="65" idx="2"/>
              <a:endCxn id="72" idx="0"/>
            </p:cNvCxnSpPr>
            <p:nvPr/>
          </p:nvCxnSpPr>
          <p:spPr>
            <a:xfrm rot="16200000" flipH="1">
              <a:off x="9049020" y="5435508"/>
              <a:ext cx="252742" cy="17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5EE6607-62F9-475D-BCC5-01AA727890A6}"/>
                </a:ext>
              </a:extLst>
            </p:cNvPr>
            <p:cNvCxnSpPr>
              <a:cxnSpLocks/>
              <a:stCxn id="65" idx="1"/>
              <a:endCxn id="60" idx="1"/>
            </p:cNvCxnSpPr>
            <p:nvPr/>
          </p:nvCxnSpPr>
          <p:spPr>
            <a:xfrm rot="10800000">
              <a:off x="6704334" y="2065929"/>
              <a:ext cx="9112" cy="3053983"/>
            </a:xfrm>
            <a:prstGeom prst="bentConnector3">
              <a:avLst>
                <a:gd name="adj1" fmla="val 260878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DFFA2AD-C9A7-4A3C-AE04-AB2AD67AC80C}"/>
                </a:ext>
              </a:extLst>
            </p:cNvPr>
            <p:cNvSpPr txBox="1"/>
            <p:nvPr/>
          </p:nvSpPr>
          <p:spPr>
            <a:xfrm rot="16200000">
              <a:off x="5736541" y="3146658"/>
              <a:ext cx="1261884" cy="246221"/>
            </a:xfrm>
            <a:prstGeom prst="rect">
              <a:avLst/>
            </a:prstGeom>
            <a:noFill/>
          </p:spPr>
          <p:txBody>
            <a:bodyPr wrap="square" rtlCol="0">
              <a:spAutoFit/>
            </a:bodyPr>
            <a:lstStyle/>
            <a:p>
              <a:r>
                <a:rPr lang="de-DE" sz="1000"/>
                <a:t>Iterate if necessary</a:t>
              </a:r>
            </a:p>
          </p:txBody>
        </p:sp>
      </p:grpSp>
    </p:spTree>
    <p:extLst>
      <p:ext uri="{BB962C8B-B14F-4D97-AF65-F5344CB8AC3E}">
        <p14:creationId xmlns:p14="http://schemas.microsoft.com/office/powerpoint/2010/main" val="3645863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E198-0558-4A31-B1AD-BD181872DE19}"/>
              </a:ext>
            </a:extLst>
          </p:cNvPr>
          <p:cNvSpPr>
            <a:spLocks noGrp="1"/>
          </p:cNvSpPr>
          <p:nvPr>
            <p:ph type="title"/>
          </p:nvPr>
        </p:nvSpPr>
        <p:spPr/>
        <p:txBody>
          <a:bodyPr/>
          <a:lstStyle/>
          <a:p>
            <a:r>
              <a:rPr lang="de-DE"/>
              <a:t>1a) Was ist Softwarearchitektur ?</a:t>
            </a:r>
          </a:p>
        </p:txBody>
      </p:sp>
      <p:sp>
        <p:nvSpPr>
          <p:cNvPr id="3" name="Slide Number Placeholder 2">
            <a:extLst>
              <a:ext uri="{FF2B5EF4-FFF2-40B4-BE49-F238E27FC236}">
                <a16:creationId xmlns:a16="http://schemas.microsoft.com/office/drawing/2014/main" id="{7EEBC868-EDE8-4BCD-AB87-2033D1BB0882}"/>
              </a:ext>
            </a:extLst>
          </p:cNvPr>
          <p:cNvSpPr>
            <a:spLocks noGrp="1"/>
          </p:cNvSpPr>
          <p:nvPr>
            <p:ph type="sldNum" sz="quarter" idx="4"/>
          </p:nvPr>
        </p:nvSpPr>
        <p:spPr/>
        <p:txBody>
          <a:bodyPr/>
          <a:lstStyle/>
          <a:p>
            <a:fld id="{82EA1D04-CA53-4DE3-84A8-2B63E41036C9}" type="slidenum">
              <a:rPr lang="de-DE" smtClean="0"/>
              <a:pPr/>
              <a:t>11</a:t>
            </a:fld>
            <a:endParaRPr lang="de-DE"/>
          </a:p>
        </p:txBody>
      </p:sp>
      <p:sp>
        <p:nvSpPr>
          <p:cNvPr id="4" name="Content Placeholder 3">
            <a:extLst>
              <a:ext uri="{FF2B5EF4-FFF2-40B4-BE49-F238E27FC236}">
                <a16:creationId xmlns:a16="http://schemas.microsoft.com/office/drawing/2014/main" id="{4EA7B0D9-3220-446E-9998-F6E199722055}"/>
              </a:ext>
            </a:extLst>
          </p:cNvPr>
          <p:cNvSpPr>
            <a:spLocks noGrp="1"/>
          </p:cNvSpPr>
          <p:nvPr>
            <p:ph idx="1"/>
          </p:nvPr>
        </p:nvSpPr>
        <p:spPr/>
        <p:txBody>
          <a:bodyPr/>
          <a:lstStyle/>
          <a:p>
            <a:r>
              <a:rPr lang="de-DE"/>
              <a:t>Der IEEE Standard beleuchtet die folgenden Hauptkriterien</a:t>
            </a:r>
          </a:p>
          <a:p>
            <a:pPr lvl="1"/>
            <a:r>
              <a:rPr lang="de-DE"/>
              <a:t>Die grundsätzliche Organisation eines Systems</a:t>
            </a:r>
          </a:p>
          <a:p>
            <a:pPr lvl="1"/>
            <a:r>
              <a:rPr lang="de-DE"/>
              <a:t>Ein System befindet sich in einer Umgebung</a:t>
            </a:r>
          </a:p>
          <a:p>
            <a:pPr lvl="1"/>
            <a:r>
              <a:rPr lang="de-DE"/>
              <a:t>Eine Architekturdokumentation beschreibt die Architektur und kommuniziert an sog. Stakeholder</a:t>
            </a:r>
            <a:br>
              <a:rPr lang="de-DE"/>
            </a:br>
            <a:r>
              <a:rPr lang="de-DE"/>
              <a:t>wie die Architektur die Anforderungen des Systems abdeckt</a:t>
            </a:r>
          </a:p>
          <a:p>
            <a:pPr lvl="1"/>
            <a:r>
              <a:rPr lang="de-DE"/>
              <a:t>Architektursichten werden aus der Beschreibung erzeugt und jede Sicht beschreibt ein Anliegen der Stakeholder</a:t>
            </a:r>
          </a:p>
          <a:p>
            <a:pPr lvl="1"/>
            <a:r>
              <a:rPr lang="de-DE"/>
              <a:t>Eine Architektur ist eine Abstraktion</a:t>
            </a:r>
          </a:p>
          <a:p>
            <a:pPr lvl="1"/>
            <a:r>
              <a:rPr lang="de-DE"/>
              <a:t>Eine Architektur beschreibt Strukturen von Systemen</a:t>
            </a:r>
          </a:p>
        </p:txBody>
      </p:sp>
    </p:spTree>
    <p:extLst>
      <p:ext uri="{BB962C8B-B14F-4D97-AF65-F5344CB8AC3E}">
        <p14:creationId xmlns:p14="http://schemas.microsoft.com/office/powerpoint/2010/main" val="4371129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5c) Attribute Driven Design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110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Schritt 5 Instantiating architectural elements</a:t>
            </a:r>
          </a:p>
          <a:p>
            <a:pPr lvl="1"/>
            <a:r>
              <a:rPr lang="de-DE"/>
              <a:t>Die Verantwortlichkeiten und Schnittstellen</a:t>
            </a:r>
            <a:br>
              <a:rPr lang="de-DE"/>
            </a:br>
            <a:r>
              <a:rPr lang="de-DE"/>
              <a:t>der Elemente werden auf Basis der gewählten</a:t>
            </a:r>
            <a:br>
              <a:rPr lang="de-DE"/>
            </a:br>
            <a:r>
              <a:rPr lang="de-DE"/>
              <a:t>Designkonzepte analysiert</a:t>
            </a:r>
          </a:p>
        </p:txBody>
      </p:sp>
      <p:grpSp>
        <p:nvGrpSpPr>
          <p:cNvPr id="38" name="Group 37">
            <a:extLst>
              <a:ext uri="{FF2B5EF4-FFF2-40B4-BE49-F238E27FC236}">
                <a16:creationId xmlns:a16="http://schemas.microsoft.com/office/drawing/2014/main" id="{FBEE8CD8-9DE3-4062-9F2D-E9E24B2A1E39}"/>
              </a:ext>
            </a:extLst>
          </p:cNvPr>
          <p:cNvGrpSpPr/>
          <p:nvPr/>
        </p:nvGrpSpPr>
        <p:grpSpPr>
          <a:xfrm>
            <a:off x="6244372" y="455546"/>
            <a:ext cx="5391170" cy="5590786"/>
            <a:chOff x="6244372" y="455546"/>
            <a:chExt cx="5391170" cy="5590786"/>
          </a:xfrm>
        </p:grpSpPr>
        <p:sp>
          <p:nvSpPr>
            <p:cNvPr id="40" name="Rectangle: Top Corners One Rounded and One Snipped 39">
              <a:extLst>
                <a:ext uri="{FF2B5EF4-FFF2-40B4-BE49-F238E27FC236}">
                  <a16:creationId xmlns:a16="http://schemas.microsoft.com/office/drawing/2014/main" id="{9F14D136-7C8D-4C46-93D9-F8B1EEB288BF}"/>
                </a:ext>
              </a:extLst>
            </p:cNvPr>
            <p:cNvSpPr/>
            <p:nvPr/>
          </p:nvSpPr>
          <p:spPr>
            <a:xfrm>
              <a:off x="6704393"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Design objectives</a:t>
              </a:r>
            </a:p>
          </p:txBody>
        </p:sp>
        <p:sp>
          <p:nvSpPr>
            <p:cNvPr id="42" name="Rectangle: Top Corners One Rounded and One Snipped 41">
              <a:extLst>
                <a:ext uri="{FF2B5EF4-FFF2-40B4-BE49-F238E27FC236}">
                  <a16:creationId xmlns:a16="http://schemas.microsoft.com/office/drawing/2014/main" id="{B927296A-3BC5-4AA7-9B93-3C963994EDBC}"/>
                </a:ext>
              </a:extLst>
            </p:cNvPr>
            <p:cNvSpPr/>
            <p:nvPr/>
          </p:nvSpPr>
          <p:spPr>
            <a:xfrm>
              <a:off x="10784517" y="455546"/>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dirty="0">
                  <a:solidFill>
                    <a:schemeClr val="tx1"/>
                  </a:solidFill>
                </a:rPr>
                <a:t>Concerns</a:t>
              </a:r>
            </a:p>
          </p:txBody>
        </p:sp>
        <p:sp>
          <p:nvSpPr>
            <p:cNvPr id="44" name="Rectangle: Top Corners One Rounded and One Snipped 43">
              <a:extLst>
                <a:ext uri="{FF2B5EF4-FFF2-40B4-BE49-F238E27FC236}">
                  <a16:creationId xmlns:a16="http://schemas.microsoft.com/office/drawing/2014/main" id="{4BB89E77-7894-43BA-A169-989B70862BF4}"/>
                </a:ext>
              </a:extLst>
            </p:cNvPr>
            <p:cNvSpPr/>
            <p:nvPr/>
          </p:nvSpPr>
          <p:spPr>
            <a:xfrm>
              <a:off x="7718045"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a:solidFill>
                    <a:schemeClr val="tx1"/>
                  </a:solidFill>
                </a:rPr>
                <a:t>Functional requirements</a:t>
              </a:r>
            </a:p>
          </p:txBody>
        </p:sp>
        <p:sp>
          <p:nvSpPr>
            <p:cNvPr id="46" name="Rectangle: Top Corners One Rounded and One Snipped 45">
              <a:extLst>
                <a:ext uri="{FF2B5EF4-FFF2-40B4-BE49-F238E27FC236}">
                  <a16:creationId xmlns:a16="http://schemas.microsoft.com/office/drawing/2014/main" id="{7827F922-7833-4969-9256-D6A8D0A4C1B6}"/>
                </a:ext>
              </a:extLst>
            </p:cNvPr>
            <p:cNvSpPr/>
            <p:nvPr/>
          </p:nvSpPr>
          <p:spPr>
            <a:xfrm>
              <a:off x="9762999"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Constraints</a:t>
              </a:r>
            </a:p>
          </p:txBody>
        </p:sp>
        <p:sp>
          <p:nvSpPr>
            <p:cNvPr id="47" name="Rectangle: Top Corners One Rounded and One Snipped 46">
              <a:extLst>
                <a:ext uri="{FF2B5EF4-FFF2-40B4-BE49-F238E27FC236}">
                  <a16:creationId xmlns:a16="http://schemas.microsoft.com/office/drawing/2014/main" id="{3266C60C-7E57-4D4F-B579-EE1FD19E3440}"/>
                </a:ext>
              </a:extLst>
            </p:cNvPr>
            <p:cNvSpPr/>
            <p:nvPr/>
          </p:nvSpPr>
          <p:spPr>
            <a:xfrm>
              <a:off x="8735462"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Quality Attributes</a:t>
              </a:r>
            </a:p>
          </p:txBody>
        </p:sp>
        <p:sp>
          <p:nvSpPr>
            <p:cNvPr id="50" name="Rectangle 49">
              <a:extLst>
                <a:ext uri="{FF2B5EF4-FFF2-40B4-BE49-F238E27FC236}">
                  <a16:creationId xmlns:a16="http://schemas.microsoft.com/office/drawing/2014/main" id="{C854A65E-DA20-47A9-9D51-1D41796E820A}"/>
                </a:ext>
              </a:extLst>
            </p:cNvPr>
            <p:cNvSpPr/>
            <p:nvPr/>
          </p:nvSpPr>
          <p:spPr>
            <a:xfrm>
              <a:off x="6704393" y="1270784"/>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1 : Review input</a:t>
              </a:r>
            </a:p>
          </p:txBody>
        </p:sp>
        <p:cxnSp>
          <p:nvCxnSpPr>
            <p:cNvPr id="52" name="Connector: Elbow 51">
              <a:extLst>
                <a:ext uri="{FF2B5EF4-FFF2-40B4-BE49-F238E27FC236}">
                  <a16:creationId xmlns:a16="http://schemas.microsoft.com/office/drawing/2014/main" id="{C27CD764-5C56-4E5E-A32C-5CD7C974CDF6}"/>
                </a:ext>
              </a:extLst>
            </p:cNvPr>
            <p:cNvCxnSpPr>
              <a:stCxn id="40" idx="1"/>
              <a:endCxn id="50" idx="0"/>
            </p:cNvCxnSpPr>
            <p:nvPr/>
          </p:nvCxnSpPr>
          <p:spPr>
            <a:xfrm rot="16200000" flipH="1">
              <a:off x="7937722" y="43065"/>
              <a:ext cx="415376"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FD20376-922F-4122-81A6-51B0DED6439F}"/>
                </a:ext>
              </a:extLst>
            </p:cNvPr>
            <p:cNvCxnSpPr>
              <a:stCxn id="44" idx="1"/>
              <a:endCxn id="50" idx="0"/>
            </p:cNvCxnSpPr>
            <p:nvPr/>
          </p:nvCxnSpPr>
          <p:spPr>
            <a:xfrm rot="16200000" flipH="1">
              <a:off x="8444548" y="549891"/>
              <a:ext cx="415376" cy="10264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BD78D2A-9BF5-4DE1-8D7A-6930BFB1EBF7}"/>
                </a:ext>
              </a:extLst>
            </p:cNvPr>
            <p:cNvCxnSpPr>
              <a:stCxn id="47" idx="1"/>
              <a:endCxn id="50" idx="0"/>
            </p:cNvCxnSpPr>
            <p:nvPr/>
          </p:nvCxnSpPr>
          <p:spPr>
            <a:xfrm rot="16200000" flipH="1">
              <a:off x="8953256" y="1058599"/>
              <a:ext cx="415376" cy="89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DD1D89F-FFC6-4C93-9C76-39C0FB76F404}"/>
                </a:ext>
              </a:extLst>
            </p:cNvPr>
            <p:cNvCxnSpPr>
              <a:stCxn id="46" idx="1"/>
              <a:endCxn id="50" idx="0"/>
            </p:cNvCxnSpPr>
            <p:nvPr/>
          </p:nvCxnSpPr>
          <p:spPr>
            <a:xfrm rot="5400000">
              <a:off x="9467025" y="553824"/>
              <a:ext cx="415376" cy="1018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7BB69684-BF8D-4646-B8C8-E7E169E6FEAA}"/>
                </a:ext>
              </a:extLst>
            </p:cNvPr>
            <p:cNvCxnSpPr>
              <a:stCxn id="42" idx="1"/>
              <a:endCxn id="50" idx="0"/>
            </p:cNvCxnSpPr>
            <p:nvPr/>
          </p:nvCxnSpPr>
          <p:spPr>
            <a:xfrm rot="5400000">
              <a:off x="9967976" y="33257"/>
              <a:ext cx="434992"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834EAE9-ACDA-4845-ACB0-AEF568DAC1B1}"/>
                </a:ext>
              </a:extLst>
            </p:cNvPr>
            <p:cNvSpPr/>
            <p:nvPr/>
          </p:nvSpPr>
          <p:spPr>
            <a:xfrm>
              <a:off x="6704334" y="1875805"/>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2 : Establish iteration goal by selecting inputs</a:t>
              </a:r>
            </a:p>
          </p:txBody>
        </p:sp>
        <p:sp>
          <p:nvSpPr>
            <p:cNvPr id="61" name="Rectangle 60">
              <a:extLst>
                <a:ext uri="{FF2B5EF4-FFF2-40B4-BE49-F238E27FC236}">
                  <a16:creationId xmlns:a16="http://schemas.microsoft.com/office/drawing/2014/main" id="{7001A717-44CC-4B5A-ABEB-9EB038E7B2AA}"/>
                </a:ext>
              </a:extLst>
            </p:cNvPr>
            <p:cNvSpPr/>
            <p:nvPr/>
          </p:nvSpPr>
          <p:spPr>
            <a:xfrm>
              <a:off x="6704393" y="24913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3 : Choose one or more elements to refine</a:t>
              </a:r>
            </a:p>
          </p:txBody>
        </p:sp>
        <p:sp>
          <p:nvSpPr>
            <p:cNvPr id="62" name="Rectangle 61">
              <a:extLst>
                <a:ext uri="{FF2B5EF4-FFF2-40B4-BE49-F238E27FC236}">
                  <a16:creationId xmlns:a16="http://schemas.microsoft.com/office/drawing/2014/main" id="{E6C3531C-B1E1-42D7-B7AB-599449C02A73}"/>
                </a:ext>
              </a:extLst>
            </p:cNvPr>
            <p:cNvSpPr/>
            <p:nvPr/>
          </p:nvSpPr>
          <p:spPr>
            <a:xfrm>
              <a:off x="6713446" y="31009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4 : Choose one or more design concepts that satisfy the inputs</a:t>
              </a:r>
            </a:p>
          </p:txBody>
        </p:sp>
        <p:sp>
          <p:nvSpPr>
            <p:cNvPr id="63" name="Rectangle 62">
              <a:extLst>
                <a:ext uri="{FF2B5EF4-FFF2-40B4-BE49-F238E27FC236}">
                  <a16:creationId xmlns:a16="http://schemas.microsoft.com/office/drawing/2014/main" id="{F4B5341E-B662-4FAD-858C-3AE4CB80217C}"/>
                </a:ext>
              </a:extLst>
            </p:cNvPr>
            <p:cNvSpPr/>
            <p:nvPr/>
          </p:nvSpPr>
          <p:spPr>
            <a:xfrm>
              <a:off x="6704393" y="37105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5 : Instantiate architectural elements, allocate responsibilities and define interfaces</a:t>
              </a:r>
            </a:p>
          </p:txBody>
        </p:sp>
        <p:sp>
          <p:nvSpPr>
            <p:cNvPr id="64" name="Rectangle 63">
              <a:extLst>
                <a:ext uri="{FF2B5EF4-FFF2-40B4-BE49-F238E27FC236}">
                  <a16:creationId xmlns:a16="http://schemas.microsoft.com/office/drawing/2014/main" id="{5DB0CFA7-EDA2-4ABA-BC65-4A604665D891}"/>
                </a:ext>
              </a:extLst>
            </p:cNvPr>
            <p:cNvSpPr/>
            <p:nvPr/>
          </p:nvSpPr>
          <p:spPr>
            <a:xfrm>
              <a:off x="6713446" y="43201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6 : Sketch views and record design decisions</a:t>
              </a:r>
            </a:p>
          </p:txBody>
        </p:sp>
        <p:sp>
          <p:nvSpPr>
            <p:cNvPr id="65" name="Rectangle 64">
              <a:extLst>
                <a:ext uri="{FF2B5EF4-FFF2-40B4-BE49-F238E27FC236}">
                  <a16:creationId xmlns:a16="http://schemas.microsoft.com/office/drawing/2014/main" id="{8DA4BA2B-A8F8-4E8C-84B1-548932A9426B}"/>
                </a:ext>
              </a:extLst>
            </p:cNvPr>
            <p:cNvSpPr/>
            <p:nvPr/>
          </p:nvSpPr>
          <p:spPr>
            <a:xfrm>
              <a:off x="6713446" y="49297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7 : Perform analysis of current design and review iteration goal and achievement of design purpose</a:t>
              </a:r>
            </a:p>
          </p:txBody>
        </p:sp>
        <p:cxnSp>
          <p:nvCxnSpPr>
            <p:cNvPr id="66" name="Connector: Elbow 65">
              <a:extLst>
                <a:ext uri="{FF2B5EF4-FFF2-40B4-BE49-F238E27FC236}">
                  <a16:creationId xmlns:a16="http://schemas.microsoft.com/office/drawing/2014/main" id="{BD0BC591-C1BD-45A9-A8F4-CC4F5C361121}"/>
                </a:ext>
              </a:extLst>
            </p:cNvPr>
            <p:cNvCxnSpPr>
              <a:stCxn id="50" idx="2"/>
              <a:endCxn id="60" idx="0"/>
            </p:cNvCxnSpPr>
            <p:nvPr/>
          </p:nvCxnSpPr>
          <p:spPr>
            <a:xfrm rot="5400000">
              <a:off x="9053025" y="1763388"/>
              <a:ext cx="224775"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ACF8D724-BFC3-44A8-9793-9C38B0FC124A}"/>
                </a:ext>
              </a:extLst>
            </p:cNvPr>
            <p:cNvCxnSpPr>
              <a:stCxn id="60" idx="2"/>
              <a:endCxn id="61" idx="0"/>
            </p:cNvCxnSpPr>
            <p:nvPr/>
          </p:nvCxnSpPr>
          <p:spPr>
            <a:xfrm rot="16200000" flipH="1">
              <a:off x="9047743" y="2373689"/>
              <a:ext cx="235337"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D2376B3-8F52-4F1B-A817-EDFAD34609DF}"/>
                </a:ext>
              </a:extLst>
            </p:cNvPr>
            <p:cNvCxnSpPr>
              <a:stCxn id="61" idx="2"/>
              <a:endCxn id="62" idx="0"/>
            </p:cNvCxnSpPr>
            <p:nvPr/>
          </p:nvCxnSpPr>
          <p:spPr>
            <a:xfrm rot="16200000" flipH="1">
              <a:off x="9055290" y="29817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3FB932C0-80BC-40D3-B186-F6C9D9CD5023}"/>
                </a:ext>
              </a:extLst>
            </p:cNvPr>
            <p:cNvCxnSpPr>
              <a:stCxn id="62" idx="2"/>
              <a:endCxn id="63" idx="0"/>
            </p:cNvCxnSpPr>
            <p:nvPr/>
          </p:nvCxnSpPr>
          <p:spPr>
            <a:xfrm rot="5400000">
              <a:off x="9055291" y="3591385"/>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07E77F22-7BA4-41CD-832C-E304795167F6}"/>
                </a:ext>
              </a:extLst>
            </p:cNvPr>
            <p:cNvCxnSpPr>
              <a:stCxn id="63" idx="2"/>
              <a:endCxn id="64" idx="0"/>
            </p:cNvCxnSpPr>
            <p:nvPr/>
          </p:nvCxnSpPr>
          <p:spPr>
            <a:xfrm rot="16200000" flipH="1">
              <a:off x="9055290" y="42009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8110828-BA53-47CB-B73C-181FABDB277B}"/>
                </a:ext>
              </a:extLst>
            </p:cNvPr>
            <p:cNvCxnSpPr>
              <a:stCxn id="64" idx="2"/>
              <a:endCxn id="65" idx="0"/>
            </p:cNvCxnSpPr>
            <p:nvPr/>
          </p:nvCxnSpPr>
          <p:spPr>
            <a:xfrm rot="5400000">
              <a:off x="9059817" y="4815111"/>
              <a:ext cx="22935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D31C615-AF99-407A-83FE-09CC483BDFA8}"/>
                </a:ext>
              </a:extLst>
            </p:cNvPr>
            <p:cNvSpPr/>
            <p:nvPr/>
          </p:nvSpPr>
          <p:spPr>
            <a:xfrm>
              <a:off x="8442957" y="5562776"/>
              <a:ext cx="1466661" cy="48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a:solidFill>
                    <a:schemeClr val="tx1"/>
                  </a:solidFill>
                </a:rPr>
                <a:t>Software Architecture Design</a:t>
              </a:r>
            </a:p>
          </p:txBody>
        </p:sp>
        <p:cxnSp>
          <p:nvCxnSpPr>
            <p:cNvPr id="73" name="Connector: Elbow 72">
              <a:extLst>
                <a:ext uri="{FF2B5EF4-FFF2-40B4-BE49-F238E27FC236}">
                  <a16:creationId xmlns:a16="http://schemas.microsoft.com/office/drawing/2014/main" id="{AEAB04BB-1D95-4A95-83B5-1663DCA26937}"/>
                </a:ext>
              </a:extLst>
            </p:cNvPr>
            <p:cNvCxnSpPr>
              <a:stCxn id="65" idx="2"/>
              <a:endCxn id="72" idx="0"/>
            </p:cNvCxnSpPr>
            <p:nvPr/>
          </p:nvCxnSpPr>
          <p:spPr>
            <a:xfrm rot="16200000" flipH="1">
              <a:off x="9049020" y="5435508"/>
              <a:ext cx="252742" cy="17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5EE6607-62F9-475D-BCC5-01AA727890A6}"/>
                </a:ext>
              </a:extLst>
            </p:cNvPr>
            <p:cNvCxnSpPr>
              <a:cxnSpLocks/>
              <a:stCxn id="65" idx="1"/>
              <a:endCxn id="60" idx="1"/>
            </p:cNvCxnSpPr>
            <p:nvPr/>
          </p:nvCxnSpPr>
          <p:spPr>
            <a:xfrm rot="10800000">
              <a:off x="6704334" y="2065929"/>
              <a:ext cx="9112" cy="3053983"/>
            </a:xfrm>
            <a:prstGeom prst="bentConnector3">
              <a:avLst>
                <a:gd name="adj1" fmla="val 260878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DFFA2AD-C9A7-4A3C-AE04-AB2AD67AC80C}"/>
                </a:ext>
              </a:extLst>
            </p:cNvPr>
            <p:cNvSpPr txBox="1"/>
            <p:nvPr/>
          </p:nvSpPr>
          <p:spPr>
            <a:xfrm rot="16200000">
              <a:off x="5736541" y="3146658"/>
              <a:ext cx="1261884" cy="246221"/>
            </a:xfrm>
            <a:prstGeom prst="rect">
              <a:avLst/>
            </a:prstGeom>
            <a:noFill/>
          </p:spPr>
          <p:txBody>
            <a:bodyPr wrap="square" rtlCol="0">
              <a:spAutoFit/>
            </a:bodyPr>
            <a:lstStyle/>
            <a:p>
              <a:r>
                <a:rPr lang="de-DE" sz="1000"/>
                <a:t>Iterate if necessary</a:t>
              </a:r>
            </a:p>
          </p:txBody>
        </p:sp>
      </p:grpSp>
    </p:spTree>
    <p:extLst>
      <p:ext uri="{BB962C8B-B14F-4D97-AF65-F5344CB8AC3E}">
        <p14:creationId xmlns:p14="http://schemas.microsoft.com/office/powerpoint/2010/main" val="28754494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5c) Attribute Driven Design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111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Schritt 6 Sketch views and record design decisions</a:t>
            </a:r>
          </a:p>
          <a:p>
            <a:pPr lvl="1"/>
            <a:r>
              <a:rPr lang="de-DE"/>
              <a:t>Sichten auf die Lösung müssen für die </a:t>
            </a:r>
            <a:br>
              <a:rPr lang="de-DE"/>
            </a:br>
            <a:r>
              <a:rPr lang="de-DE"/>
              <a:t>verschiedenen Stakeholder skizziert und </a:t>
            </a:r>
            <a:br>
              <a:rPr lang="de-DE"/>
            </a:br>
            <a:r>
              <a:rPr lang="de-DE"/>
              <a:t>dokumentiert werden</a:t>
            </a:r>
          </a:p>
          <a:p>
            <a:pPr lvl="1"/>
            <a:r>
              <a:rPr lang="de-DE"/>
              <a:t>Die Begründung des gewählten Designs wird</a:t>
            </a:r>
            <a:br>
              <a:rPr lang="de-DE"/>
            </a:br>
            <a:r>
              <a:rPr lang="de-DE"/>
              <a:t>auch dokumentiert</a:t>
            </a:r>
          </a:p>
          <a:p>
            <a:pPr lvl="1"/>
            <a:r>
              <a:rPr lang="de-DE"/>
              <a:t>Die erstellten Skizzen beinhalten alle Design</a:t>
            </a:r>
            <a:br>
              <a:rPr lang="de-DE"/>
            </a:br>
            <a:r>
              <a:rPr lang="de-DE"/>
              <a:t>Entscheidungen</a:t>
            </a:r>
          </a:p>
          <a:p>
            <a:pPr lvl="1"/>
            <a:r>
              <a:rPr lang="de-DE"/>
              <a:t>Die Skizzen sollten nicht zu formal und </a:t>
            </a:r>
            <a:br>
              <a:rPr lang="de-DE"/>
            </a:br>
            <a:r>
              <a:rPr lang="de-DE"/>
              <a:t>detailiert sein</a:t>
            </a:r>
          </a:p>
        </p:txBody>
      </p:sp>
      <p:grpSp>
        <p:nvGrpSpPr>
          <p:cNvPr id="38" name="Group 37">
            <a:extLst>
              <a:ext uri="{FF2B5EF4-FFF2-40B4-BE49-F238E27FC236}">
                <a16:creationId xmlns:a16="http://schemas.microsoft.com/office/drawing/2014/main" id="{FBEE8CD8-9DE3-4062-9F2D-E9E24B2A1E39}"/>
              </a:ext>
            </a:extLst>
          </p:cNvPr>
          <p:cNvGrpSpPr/>
          <p:nvPr/>
        </p:nvGrpSpPr>
        <p:grpSpPr>
          <a:xfrm>
            <a:off x="6244372" y="455546"/>
            <a:ext cx="5391170" cy="5590786"/>
            <a:chOff x="6244372" y="455546"/>
            <a:chExt cx="5391170" cy="5590786"/>
          </a:xfrm>
        </p:grpSpPr>
        <p:sp>
          <p:nvSpPr>
            <p:cNvPr id="40" name="Rectangle: Top Corners One Rounded and One Snipped 39">
              <a:extLst>
                <a:ext uri="{FF2B5EF4-FFF2-40B4-BE49-F238E27FC236}">
                  <a16:creationId xmlns:a16="http://schemas.microsoft.com/office/drawing/2014/main" id="{9F14D136-7C8D-4C46-93D9-F8B1EEB288BF}"/>
                </a:ext>
              </a:extLst>
            </p:cNvPr>
            <p:cNvSpPr/>
            <p:nvPr/>
          </p:nvSpPr>
          <p:spPr>
            <a:xfrm>
              <a:off x="6704393"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Design objectives</a:t>
              </a:r>
            </a:p>
          </p:txBody>
        </p:sp>
        <p:sp>
          <p:nvSpPr>
            <p:cNvPr id="42" name="Rectangle: Top Corners One Rounded and One Snipped 41">
              <a:extLst>
                <a:ext uri="{FF2B5EF4-FFF2-40B4-BE49-F238E27FC236}">
                  <a16:creationId xmlns:a16="http://schemas.microsoft.com/office/drawing/2014/main" id="{B927296A-3BC5-4AA7-9B93-3C963994EDBC}"/>
                </a:ext>
              </a:extLst>
            </p:cNvPr>
            <p:cNvSpPr/>
            <p:nvPr/>
          </p:nvSpPr>
          <p:spPr>
            <a:xfrm>
              <a:off x="10784517" y="455546"/>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dirty="0">
                  <a:solidFill>
                    <a:schemeClr val="tx1"/>
                  </a:solidFill>
                </a:rPr>
                <a:t>Concerns</a:t>
              </a:r>
            </a:p>
          </p:txBody>
        </p:sp>
        <p:sp>
          <p:nvSpPr>
            <p:cNvPr id="44" name="Rectangle: Top Corners One Rounded and One Snipped 43">
              <a:extLst>
                <a:ext uri="{FF2B5EF4-FFF2-40B4-BE49-F238E27FC236}">
                  <a16:creationId xmlns:a16="http://schemas.microsoft.com/office/drawing/2014/main" id="{4BB89E77-7894-43BA-A169-989B70862BF4}"/>
                </a:ext>
              </a:extLst>
            </p:cNvPr>
            <p:cNvSpPr/>
            <p:nvPr/>
          </p:nvSpPr>
          <p:spPr>
            <a:xfrm>
              <a:off x="7718045"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a:solidFill>
                    <a:schemeClr val="tx1"/>
                  </a:solidFill>
                </a:rPr>
                <a:t>Functional requirements</a:t>
              </a:r>
            </a:p>
          </p:txBody>
        </p:sp>
        <p:sp>
          <p:nvSpPr>
            <p:cNvPr id="46" name="Rectangle: Top Corners One Rounded and One Snipped 45">
              <a:extLst>
                <a:ext uri="{FF2B5EF4-FFF2-40B4-BE49-F238E27FC236}">
                  <a16:creationId xmlns:a16="http://schemas.microsoft.com/office/drawing/2014/main" id="{7827F922-7833-4969-9256-D6A8D0A4C1B6}"/>
                </a:ext>
              </a:extLst>
            </p:cNvPr>
            <p:cNvSpPr/>
            <p:nvPr/>
          </p:nvSpPr>
          <p:spPr>
            <a:xfrm>
              <a:off x="9762999"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Constraints</a:t>
              </a:r>
            </a:p>
          </p:txBody>
        </p:sp>
        <p:sp>
          <p:nvSpPr>
            <p:cNvPr id="47" name="Rectangle: Top Corners One Rounded and One Snipped 46">
              <a:extLst>
                <a:ext uri="{FF2B5EF4-FFF2-40B4-BE49-F238E27FC236}">
                  <a16:creationId xmlns:a16="http://schemas.microsoft.com/office/drawing/2014/main" id="{3266C60C-7E57-4D4F-B579-EE1FD19E3440}"/>
                </a:ext>
              </a:extLst>
            </p:cNvPr>
            <p:cNvSpPr/>
            <p:nvPr/>
          </p:nvSpPr>
          <p:spPr>
            <a:xfrm>
              <a:off x="8735462"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Quality Attributes</a:t>
              </a:r>
            </a:p>
          </p:txBody>
        </p:sp>
        <p:sp>
          <p:nvSpPr>
            <p:cNvPr id="50" name="Rectangle 49">
              <a:extLst>
                <a:ext uri="{FF2B5EF4-FFF2-40B4-BE49-F238E27FC236}">
                  <a16:creationId xmlns:a16="http://schemas.microsoft.com/office/drawing/2014/main" id="{C854A65E-DA20-47A9-9D51-1D41796E820A}"/>
                </a:ext>
              </a:extLst>
            </p:cNvPr>
            <p:cNvSpPr/>
            <p:nvPr/>
          </p:nvSpPr>
          <p:spPr>
            <a:xfrm>
              <a:off x="6704393" y="1270784"/>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1 : Review input</a:t>
              </a:r>
            </a:p>
          </p:txBody>
        </p:sp>
        <p:cxnSp>
          <p:nvCxnSpPr>
            <p:cNvPr id="52" name="Connector: Elbow 51">
              <a:extLst>
                <a:ext uri="{FF2B5EF4-FFF2-40B4-BE49-F238E27FC236}">
                  <a16:creationId xmlns:a16="http://schemas.microsoft.com/office/drawing/2014/main" id="{C27CD764-5C56-4E5E-A32C-5CD7C974CDF6}"/>
                </a:ext>
              </a:extLst>
            </p:cNvPr>
            <p:cNvCxnSpPr>
              <a:stCxn id="40" idx="1"/>
              <a:endCxn id="50" idx="0"/>
            </p:cNvCxnSpPr>
            <p:nvPr/>
          </p:nvCxnSpPr>
          <p:spPr>
            <a:xfrm rot="16200000" flipH="1">
              <a:off x="7937722" y="43065"/>
              <a:ext cx="415376"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FD20376-922F-4122-81A6-51B0DED6439F}"/>
                </a:ext>
              </a:extLst>
            </p:cNvPr>
            <p:cNvCxnSpPr>
              <a:stCxn id="44" idx="1"/>
              <a:endCxn id="50" idx="0"/>
            </p:cNvCxnSpPr>
            <p:nvPr/>
          </p:nvCxnSpPr>
          <p:spPr>
            <a:xfrm rot="16200000" flipH="1">
              <a:off x="8444548" y="549891"/>
              <a:ext cx="415376" cy="10264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BD78D2A-9BF5-4DE1-8D7A-6930BFB1EBF7}"/>
                </a:ext>
              </a:extLst>
            </p:cNvPr>
            <p:cNvCxnSpPr>
              <a:stCxn id="47" idx="1"/>
              <a:endCxn id="50" idx="0"/>
            </p:cNvCxnSpPr>
            <p:nvPr/>
          </p:nvCxnSpPr>
          <p:spPr>
            <a:xfrm rot="16200000" flipH="1">
              <a:off x="8953256" y="1058599"/>
              <a:ext cx="415376" cy="89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DD1D89F-FFC6-4C93-9C76-39C0FB76F404}"/>
                </a:ext>
              </a:extLst>
            </p:cNvPr>
            <p:cNvCxnSpPr>
              <a:stCxn id="46" idx="1"/>
              <a:endCxn id="50" idx="0"/>
            </p:cNvCxnSpPr>
            <p:nvPr/>
          </p:nvCxnSpPr>
          <p:spPr>
            <a:xfrm rot="5400000">
              <a:off x="9467025" y="553824"/>
              <a:ext cx="415376" cy="1018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7BB69684-BF8D-4646-B8C8-E7E169E6FEAA}"/>
                </a:ext>
              </a:extLst>
            </p:cNvPr>
            <p:cNvCxnSpPr>
              <a:stCxn id="42" idx="1"/>
              <a:endCxn id="50" idx="0"/>
            </p:cNvCxnSpPr>
            <p:nvPr/>
          </p:nvCxnSpPr>
          <p:spPr>
            <a:xfrm rot="5400000">
              <a:off x="9967976" y="33257"/>
              <a:ext cx="434992"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834EAE9-ACDA-4845-ACB0-AEF568DAC1B1}"/>
                </a:ext>
              </a:extLst>
            </p:cNvPr>
            <p:cNvSpPr/>
            <p:nvPr/>
          </p:nvSpPr>
          <p:spPr>
            <a:xfrm>
              <a:off x="6704334" y="1875805"/>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2 : Establish iteration goal by selecting inputs</a:t>
              </a:r>
            </a:p>
          </p:txBody>
        </p:sp>
        <p:sp>
          <p:nvSpPr>
            <p:cNvPr id="61" name="Rectangle 60">
              <a:extLst>
                <a:ext uri="{FF2B5EF4-FFF2-40B4-BE49-F238E27FC236}">
                  <a16:creationId xmlns:a16="http://schemas.microsoft.com/office/drawing/2014/main" id="{7001A717-44CC-4B5A-ABEB-9EB038E7B2AA}"/>
                </a:ext>
              </a:extLst>
            </p:cNvPr>
            <p:cNvSpPr/>
            <p:nvPr/>
          </p:nvSpPr>
          <p:spPr>
            <a:xfrm>
              <a:off x="6704393" y="24913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3 : Choose one or more elements to refine</a:t>
              </a:r>
            </a:p>
          </p:txBody>
        </p:sp>
        <p:sp>
          <p:nvSpPr>
            <p:cNvPr id="62" name="Rectangle 61">
              <a:extLst>
                <a:ext uri="{FF2B5EF4-FFF2-40B4-BE49-F238E27FC236}">
                  <a16:creationId xmlns:a16="http://schemas.microsoft.com/office/drawing/2014/main" id="{E6C3531C-B1E1-42D7-B7AB-599449C02A73}"/>
                </a:ext>
              </a:extLst>
            </p:cNvPr>
            <p:cNvSpPr/>
            <p:nvPr/>
          </p:nvSpPr>
          <p:spPr>
            <a:xfrm>
              <a:off x="6713446" y="31009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4 : Choose one or more design concepts that satisfy the inputs</a:t>
              </a:r>
            </a:p>
          </p:txBody>
        </p:sp>
        <p:sp>
          <p:nvSpPr>
            <p:cNvPr id="63" name="Rectangle 62">
              <a:extLst>
                <a:ext uri="{FF2B5EF4-FFF2-40B4-BE49-F238E27FC236}">
                  <a16:creationId xmlns:a16="http://schemas.microsoft.com/office/drawing/2014/main" id="{F4B5341E-B662-4FAD-858C-3AE4CB80217C}"/>
                </a:ext>
              </a:extLst>
            </p:cNvPr>
            <p:cNvSpPr/>
            <p:nvPr/>
          </p:nvSpPr>
          <p:spPr>
            <a:xfrm>
              <a:off x="6704393" y="37105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5 : Instantiate architectural elements, allocate responsibilities and define interfaces</a:t>
              </a:r>
            </a:p>
          </p:txBody>
        </p:sp>
        <p:sp>
          <p:nvSpPr>
            <p:cNvPr id="64" name="Rectangle 63">
              <a:extLst>
                <a:ext uri="{FF2B5EF4-FFF2-40B4-BE49-F238E27FC236}">
                  <a16:creationId xmlns:a16="http://schemas.microsoft.com/office/drawing/2014/main" id="{5DB0CFA7-EDA2-4ABA-BC65-4A604665D891}"/>
                </a:ext>
              </a:extLst>
            </p:cNvPr>
            <p:cNvSpPr/>
            <p:nvPr/>
          </p:nvSpPr>
          <p:spPr>
            <a:xfrm>
              <a:off x="6713446" y="43201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6 : Sketch views and record design decisions</a:t>
              </a:r>
            </a:p>
          </p:txBody>
        </p:sp>
        <p:sp>
          <p:nvSpPr>
            <p:cNvPr id="65" name="Rectangle 64">
              <a:extLst>
                <a:ext uri="{FF2B5EF4-FFF2-40B4-BE49-F238E27FC236}">
                  <a16:creationId xmlns:a16="http://schemas.microsoft.com/office/drawing/2014/main" id="{8DA4BA2B-A8F8-4E8C-84B1-548932A9426B}"/>
                </a:ext>
              </a:extLst>
            </p:cNvPr>
            <p:cNvSpPr/>
            <p:nvPr/>
          </p:nvSpPr>
          <p:spPr>
            <a:xfrm>
              <a:off x="6713446" y="49297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7 : Perform analysis of current design and review iteration goal and achievement of design purpose</a:t>
              </a:r>
            </a:p>
          </p:txBody>
        </p:sp>
        <p:cxnSp>
          <p:nvCxnSpPr>
            <p:cNvPr id="66" name="Connector: Elbow 65">
              <a:extLst>
                <a:ext uri="{FF2B5EF4-FFF2-40B4-BE49-F238E27FC236}">
                  <a16:creationId xmlns:a16="http://schemas.microsoft.com/office/drawing/2014/main" id="{BD0BC591-C1BD-45A9-A8F4-CC4F5C361121}"/>
                </a:ext>
              </a:extLst>
            </p:cNvPr>
            <p:cNvCxnSpPr>
              <a:stCxn id="50" idx="2"/>
              <a:endCxn id="60" idx="0"/>
            </p:cNvCxnSpPr>
            <p:nvPr/>
          </p:nvCxnSpPr>
          <p:spPr>
            <a:xfrm rot="5400000">
              <a:off x="9053025" y="1763388"/>
              <a:ext cx="224775"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ACF8D724-BFC3-44A8-9793-9C38B0FC124A}"/>
                </a:ext>
              </a:extLst>
            </p:cNvPr>
            <p:cNvCxnSpPr>
              <a:stCxn id="60" idx="2"/>
              <a:endCxn id="61" idx="0"/>
            </p:cNvCxnSpPr>
            <p:nvPr/>
          </p:nvCxnSpPr>
          <p:spPr>
            <a:xfrm rot="16200000" flipH="1">
              <a:off x="9047743" y="2373689"/>
              <a:ext cx="235337"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D2376B3-8F52-4F1B-A817-EDFAD34609DF}"/>
                </a:ext>
              </a:extLst>
            </p:cNvPr>
            <p:cNvCxnSpPr>
              <a:stCxn id="61" idx="2"/>
              <a:endCxn id="62" idx="0"/>
            </p:cNvCxnSpPr>
            <p:nvPr/>
          </p:nvCxnSpPr>
          <p:spPr>
            <a:xfrm rot="16200000" flipH="1">
              <a:off x="9055290" y="29817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3FB932C0-80BC-40D3-B186-F6C9D9CD5023}"/>
                </a:ext>
              </a:extLst>
            </p:cNvPr>
            <p:cNvCxnSpPr>
              <a:stCxn id="62" idx="2"/>
              <a:endCxn id="63" idx="0"/>
            </p:cNvCxnSpPr>
            <p:nvPr/>
          </p:nvCxnSpPr>
          <p:spPr>
            <a:xfrm rot="5400000">
              <a:off x="9055291" y="3591385"/>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07E77F22-7BA4-41CD-832C-E304795167F6}"/>
                </a:ext>
              </a:extLst>
            </p:cNvPr>
            <p:cNvCxnSpPr>
              <a:stCxn id="63" idx="2"/>
              <a:endCxn id="64" idx="0"/>
            </p:cNvCxnSpPr>
            <p:nvPr/>
          </p:nvCxnSpPr>
          <p:spPr>
            <a:xfrm rot="16200000" flipH="1">
              <a:off x="9055290" y="42009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8110828-BA53-47CB-B73C-181FABDB277B}"/>
                </a:ext>
              </a:extLst>
            </p:cNvPr>
            <p:cNvCxnSpPr>
              <a:stCxn id="64" idx="2"/>
              <a:endCxn id="65" idx="0"/>
            </p:cNvCxnSpPr>
            <p:nvPr/>
          </p:nvCxnSpPr>
          <p:spPr>
            <a:xfrm rot="5400000">
              <a:off x="9059817" y="4815111"/>
              <a:ext cx="22935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D31C615-AF99-407A-83FE-09CC483BDFA8}"/>
                </a:ext>
              </a:extLst>
            </p:cNvPr>
            <p:cNvSpPr/>
            <p:nvPr/>
          </p:nvSpPr>
          <p:spPr>
            <a:xfrm>
              <a:off x="8442957" y="5562776"/>
              <a:ext cx="1466661" cy="48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a:solidFill>
                    <a:schemeClr val="tx1"/>
                  </a:solidFill>
                </a:rPr>
                <a:t>Software Architecture Design</a:t>
              </a:r>
            </a:p>
          </p:txBody>
        </p:sp>
        <p:cxnSp>
          <p:nvCxnSpPr>
            <p:cNvPr id="73" name="Connector: Elbow 72">
              <a:extLst>
                <a:ext uri="{FF2B5EF4-FFF2-40B4-BE49-F238E27FC236}">
                  <a16:creationId xmlns:a16="http://schemas.microsoft.com/office/drawing/2014/main" id="{AEAB04BB-1D95-4A95-83B5-1663DCA26937}"/>
                </a:ext>
              </a:extLst>
            </p:cNvPr>
            <p:cNvCxnSpPr>
              <a:stCxn id="65" idx="2"/>
              <a:endCxn id="72" idx="0"/>
            </p:cNvCxnSpPr>
            <p:nvPr/>
          </p:nvCxnSpPr>
          <p:spPr>
            <a:xfrm rot="16200000" flipH="1">
              <a:off x="9049020" y="5435508"/>
              <a:ext cx="252742" cy="17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5EE6607-62F9-475D-BCC5-01AA727890A6}"/>
                </a:ext>
              </a:extLst>
            </p:cNvPr>
            <p:cNvCxnSpPr>
              <a:cxnSpLocks/>
              <a:stCxn id="65" idx="1"/>
              <a:endCxn id="60" idx="1"/>
            </p:cNvCxnSpPr>
            <p:nvPr/>
          </p:nvCxnSpPr>
          <p:spPr>
            <a:xfrm rot="10800000">
              <a:off x="6704334" y="2065929"/>
              <a:ext cx="9112" cy="3053983"/>
            </a:xfrm>
            <a:prstGeom prst="bentConnector3">
              <a:avLst>
                <a:gd name="adj1" fmla="val 260878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DFFA2AD-C9A7-4A3C-AE04-AB2AD67AC80C}"/>
                </a:ext>
              </a:extLst>
            </p:cNvPr>
            <p:cNvSpPr txBox="1"/>
            <p:nvPr/>
          </p:nvSpPr>
          <p:spPr>
            <a:xfrm rot="16200000">
              <a:off x="5736541" y="3146658"/>
              <a:ext cx="1261884" cy="246221"/>
            </a:xfrm>
            <a:prstGeom prst="rect">
              <a:avLst/>
            </a:prstGeom>
            <a:noFill/>
          </p:spPr>
          <p:txBody>
            <a:bodyPr wrap="square" rtlCol="0">
              <a:spAutoFit/>
            </a:bodyPr>
            <a:lstStyle/>
            <a:p>
              <a:r>
                <a:rPr lang="de-DE" sz="1000"/>
                <a:t>Iterate if necessary</a:t>
              </a:r>
            </a:p>
          </p:txBody>
        </p:sp>
      </p:grpSp>
    </p:spTree>
    <p:extLst>
      <p:ext uri="{BB962C8B-B14F-4D97-AF65-F5344CB8AC3E}">
        <p14:creationId xmlns:p14="http://schemas.microsoft.com/office/powerpoint/2010/main" val="24127301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5c) Attribute Driven Design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112</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Schritt 7 Perform analysis of current design</a:t>
            </a:r>
          </a:p>
          <a:p>
            <a:pPr lvl="1"/>
            <a:r>
              <a:rPr lang="de-DE"/>
              <a:t>Der Architekt und evtl. weitere Teammitglieder</a:t>
            </a:r>
            <a:br>
              <a:rPr lang="de-DE"/>
            </a:br>
            <a:r>
              <a:rPr lang="de-DE"/>
              <a:t>analysieren das Design</a:t>
            </a:r>
          </a:p>
          <a:p>
            <a:pPr lvl="1"/>
            <a:r>
              <a:rPr lang="de-DE"/>
              <a:t>Sie prüfen auf Korrektheit und </a:t>
            </a:r>
            <a:br>
              <a:rPr lang="de-DE"/>
            </a:br>
            <a:r>
              <a:rPr lang="de-DE"/>
              <a:t>Übereinstimmung mit den Zielen der Iteration</a:t>
            </a:r>
          </a:p>
          <a:p>
            <a:pPr lvl="1"/>
            <a:r>
              <a:rPr lang="de-DE"/>
              <a:t>In diesem Schritt wird überprüft und </a:t>
            </a:r>
            <a:br>
              <a:rPr lang="de-DE"/>
            </a:br>
            <a:r>
              <a:rPr lang="de-DE"/>
              <a:t>festgelegt, ob weitere Iterationen notwendig</a:t>
            </a:r>
            <a:br>
              <a:rPr lang="de-DE"/>
            </a:br>
            <a:r>
              <a:rPr lang="de-DE"/>
              <a:t>sind</a:t>
            </a:r>
          </a:p>
          <a:p>
            <a:pPr lvl="1"/>
            <a:r>
              <a:rPr lang="de-DE"/>
              <a:t>Sind keine Iterationen mehr notwendig, ist</a:t>
            </a:r>
            <a:br>
              <a:rPr lang="de-DE"/>
            </a:br>
            <a:r>
              <a:rPr lang="de-DE"/>
              <a:t>das Software Architektur Design vollständig</a:t>
            </a:r>
          </a:p>
        </p:txBody>
      </p:sp>
      <p:grpSp>
        <p:nvGrpSpPr>
          <p:cNvPr id="38" name="Group 37">
            <a:extLst>
              <a:ext uri="{FF2B5EF4-FFF2-40B4-BE49-F238E27FC236}">
                <a16:creationId xmlns:a16="http://schemas.microsoft.com/office/drawing/2014/main" id="{FBEE8CD8-9DE3-4062-9F2D-E9E24B2A1E39}"/>
              </a:ext>
            </a:extLst>
          </p:cNvPr>
          <p:cNvGrpSpPr/>
          <p:nvPr/>
        </p:nvGrpSpPr>
        <p:grpSpPr>
          <a:xfrm>
            <a:off x="6244372" y="455546"/>
            <a:ext cx="5391170" cy="5590786"/>
            <a:chOff x="6244372" y="455546"/>
            <a:chExt cx="5391170" cy="5590786"/>
          </a:xfrm>
        </p:grpSpPr>
        <p:sp>
          <p:nvSpPr>
            <p:cNvPr id="40" name="Rectangle: Top Corners One Rounded and One Snipped 39">
              <a:extLst>
                <a:ext uri="{FF2B5EF4-FFF2-40B4-BE49-F238E27FC236}">
                  <a16:creationId xmlns:a16="http://schemas.microsoft.com/office/drawing/2014/main" id="{9F14D136-7C8D-4C46-93D9-F8B1EEB288BF}"/>
                </a:ext>
              </a:extLst>
            </p:cNvPr>
            <p:cNvSpPr/>
            <p:nvPr/>
          </p:nvSpPr>
          <p:spPr>
            <a:xfrm>
              <a:off x="6704393"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Design objectives</a:t>
              </a:r>
            </a:p>
          </p:txBody>
        </p:sp>
        <p:sp>
          <p:nvSpPr>
            <p:cNvPr id="42" name="Rectangle: Top Corners One Rounded and One Snipped 41">
              <a:extLst>
                <a:ext uri="{FF2B5EF4-FFF2-40B4-BE49-F238E27FC236}">
                  <a16:creationId xmlns:a16="http://schemas.microsoft.com/office/drawing/2014/main" id="{B927296A-3BC5-4AA7-9B93-3C963994EDBC}"/>
                </a:ext>
              </a:extLst>
            </p:cNvPr>
            <p:cNvSpPr/>
            <p:nvPr/>
          </p:nvSpPr>
          <p:spPr>
            <a:xfrm>
              <a:off x="10784517" y="455546"/>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dirty="0">
                  <a:solidFill>
                    <a:schemeClr val="tx1"/>
                  </a:solidFill>
                </a:rPr>
                <a:t>Concerns</a:t>
              </a:r>
            </a:p>
          </p:txBody>
        </p:sp>
        <p:sp>
          <p:nvSpPr>
            <p:cNvPr id="44" name="Rectangle: Top Corners One Rounded and One Snipped 43">
              <a:extLst>
                <a:ext uri="{FF2B5EF4-FFF2-40B4-BE49-F238E27FC236}">
                  <a16:creationId xmlns:a16="http://schemas.microsoft.com/office/drawing/2014/main" id="{4BB89E77-7894-43BA-A169-989B70862BF4}"/>
                </a:ext>
              </a:extLst>
            </p:cNvPr>
            <p:cNvSpPr/>
            <p:nvPr/>
          </p:nvSpPr>
          <p:spPr>
            <a:xfrm>
              <a:off x="7718045"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a:solidFill>
                    <a:schemeClr val="tx1"/>
                  </a:solidFill>
                </a:rPr>
                <a:t>Functional requirements</a:t>
              </a:r>
            </a:p>
          </p:txBody>
        </p:sp>
        <p:sp>
          <p:nvSpPr>
            <p:cNvPr id="46" name="Rectangle: Top Corners One Rounded and One Snipped 45">
              <a:extLst>
                <a:ext uri="{FF2B5EF4-FFF2-40B4-BE49-F238E27FC236}">
                  <a16:creationId xmlns:a16="http://schemas.microsoft.com/office/drawing/2014/main" id="{7827F922-7833-4969-9256-D6A8D0A4C1B6}"/>
                </a:ext>
              </a:extLst>
            </p:cNvPr>
            <p:cNvSpPr/>
            <p:nvPr/>
          </p:nvSpPr>
          <p:spPr>
            <a:xfrm>
              <a:off x="9762999"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Constraints</a:t>
              </a:r>
            </a:p>
          </p:txBody>
        </p:sp>
        <p:sp>
          <p:nvSpPr>
            <p:cNvPr id="47" name="Rectangle: Top Corners One Rounded and One Snipped 46">
              <a:extLst>
                <a:ext uri="{FF2B5EF4-FFF2-40B4-BE49-F238E27FC236}">
                  <a16:creationId xmlns:a16="http://schemas.microsoft.com/office/drawing/2014/main" id="{3266C60C-7E57-4D4F-B579-EE1FD19E3440}"/>
                </a:ext>
              </a:extLst>
            </p:cNvPr>
            <p:cNvSpPr/>
            <p:nvPr/>
          </p:nvSpPr>
          <p:spPr>
            <a:xfrm>
              <a:off x="8735462" y="475162"/>
              <a:ext cx="841972" cy="380246"/>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chemeClr val="tx1"/>
                  </a:solidFill>
                </a:rPr>
                <a:t>Quality Attributes</a:t>
              </a:r>
            </a:p>
          </p:txBody>
        </p:sp>
        <p:sp>
          <p:nvSpPr>
            <p:cNvPr id="50" name="Rectangle 49">
              <a:extLst>
                <a:ext uri="{FF2B5EF4-FFF2-40B4-BE49-F238E27FC236}">
                  <a16:creationId xmlns:a16="http://schemas.microsoft.com/office/drawing/2014/main" id="{C854A65E-DA20-47A9-9D51-1D41796E820A}"/>
                </a:ext>
              </a:extLst>
            </p:cNvPr>
            <p:cNvSpPr/>
            <p:nvPr/>
          </p:nvSpPr>
          <p:spPr>
            <a:xfrm>
              <a:off x="6704393" y="1270784"/>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1 : Review input</a:t>
              </a:r>
            </a:p>
          </p:txBody>
        </p:sp>
        <p:cxnSp>
          <p:nvCxnSpPr>
            <p:cNvPr id="52" name="Connector: Elbow 51">
              <a:extLst>
                <a:ext uri="{FF2B5EF4-FFF2-40B4-BE49-F238E27FC236}">
                  <a16:creationId xmlns:a16="http://schemas.microsoft.com/office/drawing/2014/main" id="{C27CD764-5C56-4E5E-A32C-5CD7C974CDF6}"/>
                </a:ext>
              </a:extLst>
            </p:cNvPr>
            <p:cNvCxnSpPr>
              <a:stCxn id="40" idx="1"/>
              <a:endCxn id="50" idx="0"/>
            </p:cNvCxnSpPr>
            <p:nvPr/>
          </p:nvCxnSpPr>
          <p:spPr>
            <a:xfrm rot="16200000" flipH="1">
              <a:off x="7937722" y="43065"/>
              <a:ext cx="415376"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FD20376-922F-4122-81A6-51B0DED6439F}"/>
                </a:ext>
              </a:extLst>
            </p:cNvPr>
            <p:cNvCxnSpPr>
              <a:stCxn id="44" idx="1"/>
              <a:endCxn id="50" idx="0"/>
            </p:cNvCxnSpPr>
            <p:nvPr/>
          </p:nvCxnSpPr>
          <p:spPr>
            <a:xfrm rot="16200000" flipH="1">
              <a:off x="8444548" y="549891"/>
              <a:ext cx="415376" cy="10264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BD78D2A-9BF5-4DE1-8D7A-6930BFB1EBF7}"/>
                </a:ext>
              </a:extLst>
            </p:cNvPr>
            <p:cNvCxnSpPr>
              <a:stCxn id="47" idx="1"/>
              <a:endCxn id="50" idx="0"/>
            </p:cNvCxnSpPr>
            <p:nvPr/>
          </p:nvCxnSpPr>
          <p:spPr>
            <a:xfrm rot="16200000" flipH="1">
              <a:off x="8953256" y="1058599"/>
              <a:ext cx="415376" cy="89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DD1D89F-FFC6-4C93-9C76-39C0FB76F404}"/>
                </a:ext>
              </a:extLst>
            </p:cNvPr>
            <p:cNvCxnSpPr>
              <a:stCxn id="46" idx="1"/>
              <a:endCxn id="50" idx="0"/>
            </p:cNvCxnSpPr>
            <p:nvPr/>
          </p:nvCxnSpPr>
          <p:spPr>
            <a:xfrm rot="5400000">
              <a:off x="9467025" y="553824"/>
              <a:ext cx="415376" cy="10185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7BB69684-BF8D-4646-B8C8-E7E169E6FEAA}"/>
                </a:ext>
              </a:extLst>
            </p:cNvPr>
            <p:cNvCxnSpPr>
              <a:stCxn id="42" idx="1"/>
              <a:endCxn id="50" idx="0"/>
            </p:cNvCxnSpPr>
            <p:nvPr/>
          </p:nvCxnSpPr>
          <p:spPr>
            <a:xfrm rot="5400000">
              <a:off x="9967976" y="33257"/>
              <a:ext cx="434992" cy="2040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834EAE9-ACDA-4845-ACB0-AEF568DAC1B1}"/>
                </a:ext>
              </a:extLst>
            </p:cNvPr>
            <p:cNvSpPr/>
            <p:nvPr/>
          </p:nvSpPr>
          <p:spPr>
            <a:xfrm>
              <a:off x="6704334" y="1875805"/>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2 : Establish iteration goal by selecting inputs</a:t>
              </a:r>
            </a:p>
          </p:txBody>
        </p:sp>
        <p:sp>
          <p:nvSpPr>
            <p:cNvPr id="61" name="Rectangle 60">
              <a:extLst>
                <a:ext uri="{FF2B5EF4-FFF2-40B4-BE49-F238E27FC236}">
                  <a16:creationId xmlns:a16="http://schemas.microsoft.com/office/drawing/2014/main" id="{7001A717-44CC-4B5A-ABEB-9EB038E7B2AA}"/>
                </a:ext>
              </a:extLst>
            </p:cNvPr>
            <p:cNvSpPr/>
            <p:nvPr/>
          </p:nvSpPr>
          <p:spPr>
            <a:xfrm>
              <a:off x="6704393" y="24913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3 : Choose one or more elements to refine</a:t>
              </a:r>
            </a:p>
          </p:txBody>
        </p:sp>
        <p:sp>
          <p:nvSpPr>
            <p:cNvPr id="62" name="Rectangle 61">
              <a:extLst>
                <a:ext uri="{FF2B5EF4-FFF2-40B4-BE49-F238E27FC236}">
                  <a16:creationId xmlns:a16="http://schemas.microsoft.com/office/drawing/2014/main" id="{E6C3531C-B1E1-42D7-B7AB-599449C02A73}"/>
                </a:ext>
              </a:extLst>
            </p:cNvPr>
            <p:cNvSpPr/>
            <p:nvPr/>
          </p:nvSpPr>
          <p:spPr>
            <a:xfrm>
              <a:off x="6713446" y="31009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4 : Choose one or more design concepts that satisfy the inputs</a:t>
              </a:r>
            </a:p>
          </p:txBody>
        </p:sp>
        <p:sp>
          <p:nvSpPr>
            <p:cNvPr id="63" name="Rectangle 62">
              <a:extLst>
                <a:ext uri="{FF2B5EF4-FFF2-40B4-BE49-F238E27FC236}">
                  <a16:creationId xmlns:a16="http://schemas.microsoft.com/office/drawing/2014/main" id="{F4B5341E-B662-4FAD-858C-3AE4CB80217C}"/>
                </a:ext>
              </a:extLst>
            </p:cNvPr>
            <p:cNvSpPr/>
            <p:nvPr/>
          </p:nvSpPr>
          <p:spPr>
            <a:xfrm>
              <a:off x="6704393" y="37105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5 : Instantiate architectural elements, allocate responsibilities and define interfaces</a:t>
              </a:r>
            </a:p>
          </p:txBody>
        </p:sp>
        <p:sp>
          <p:nvSpPr>
            <p:cNvPr id="64" name="Rectangle 63">
              <a:extLst>
                <a:ext uri="{FF2B5EF4-FFF2-40B4-BE49-F238E27FC236}">
                  <a16:creationId xmlns:a16="http://schemas.microsoft.com/office/drawing/2014/main" id="{5DB0CFA7-EDA2-4ABA-BC65-4A604665D891}"/>
                </a:ext>
              </a:extLst>
            </p:cNvPr>
            <p:cNvSpPr/>
            <p:nvPr/>
          </p:nvSpPr>
          <p:spPr>
            <a:xfrm>
              <a:off x="6713446" y="43201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6 : Sketch views and record design decisions</a:t>
              </a:r>
            </a:p>
          </p:txBody>
        </p:sp>
        <p:sp>
          <p:nvSpPr>
            <p:cNvPr id="65" name="Rectangle 64">
              <a:extLst>
                <a:ext uri="{FF2B5EF4-FFF2-40B4-BE49-F238E27FC236}">
                  <a16:creationId xmlns:a16="http://schemas.microsoft.com/office/drawing/2014/main" id="{8DA4BA2B-A8F8-4E8C-84B1-548932A9426B}"/>
                </a:ext>
              </a:extLst>
            </p:cNvPr>
            <p:cNvSpPr/>
            <p:nvPr/>
          </p:nvSpPr>
          <p:spPr>
            <a:xfrm>
              <a:off x="6713446" y="4929788"/>
              <a:ext cx="4922096" cy="380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Step 7 : Perform analysis of current design and review iteration goal and achievement of design purpose</a:t>
              </a:r>
            </a:p>
          </p:txBody>
        </p:sp>
        <p:cxnSp>
          <p:nvCxnSpPr>
            <p:cNvPr id="66" name="Connector: Elbow 65">
              <a:extLst>
                <a:ext uri="{FF2B5EF4-FFF2-40B4-BE49-F238E27FC236}">
                  <a16:creationId xmlns:a16="http://schemas.microsoft.com/office/drawing/2014/main" id="{BD0BC591-C1BD-45A9-A8F4-CC4F5C361121}"/>
                </a:ext>
              </a:extLst>
            </p:cNvPr>
            <p:cNvCxnSpPr>
              <a:stCxn id="50" idx="2"/>
              <a:endCxn id="60" idx="0"/>
            </p:cNvCxnSpPr>
            <p:nvPr/>
          </p:nvCxnSpPr>
          <p:spPr>
            <a:xfrm rot="5400000">
              <a:off x="9053025" y="1763388"/>
              <a:ext cx="224775"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ACF8D724-BFC3-44A8-9793-9C38B0FC124A}"/>
                </a:ext>
              </a:extLst>
            </p:cNvPr>
            <p:cNvCxnSpPr>
              <a:stCxn id="60" idx="2"/>
              <a:endCxn id="61" idx="0"/>
            </p:cNvCxnSpPr>
            <p:nvPr/>
          </p:nvCxnSpPr>
          <p:spPr>
            <a:xfrm rot="16200000" flipH="1">
              <a:off x="9047743" y="2373689"/>
              <a:ext cx="235337" cy="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D2376B3-8F52-4F1B-A817-EDFAD34609DF}"/>
                </a:ext>
              </a:extLst>
            </p:cNvPr>
            <p:cNvCxnSpPr>
              <a:stCxn id="61" idx="2"/>
              <a:endCxn id="62" idx="0"/>
            </p:cNvCxnSpPr>
            <p:nvPr/>
          </p:nvCxnSpPr>
          <p:spPr>
            <a:xfrm rot="16200000" flipH="1">
              <a:off x="9055290" y="29817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3FB932C0-80BC-40D3-B186-F6C9D9CD5023}"/>
                </a:ext>
              </a:extLst>
            </p:cNvPr>
            <p:cNvCxnSpPr>
              <a:stCxn id="62" idx="2"/>
              <a:endCxn id="63" idx="0"/>
            </p:cNvCxnSpPr>
            <p:nvPr/>
          </p:nvCxnSpPr>
          <p:spPr>
            <a:xfrm rot="5400000">
              <a:off x="9055291" y="3591385"/>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07E77F22-7BA4-41CD-832C-E304795167F6}"/>
                </a:ext>
              </a:extLst>
            </p:cNvPr>
            <p:cNvCxnSpPr>
              <a:stCxn id="63" idx="2"/>
              <a:endCxn id="64" idx="0"/>
            </p:cNvCxnSpPr>
            <p:nvPr/>
          </p:nvCxnSpPr>
          <p:spPr>
            <a:xfrm rot="16200000" flipH="1">
              <a:off x="9055290" y="4200984"/>
              <a:ext cx="229354" cy="90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E8110828-BA53-47CB-B73C-181FABDB277B}"/>
                </a:ext>
              </a:extLst>
            </p:cNvPr>
            <p:cNvCxnSpPr>
              <a:stCxn id="64" idx="2"/>
              <a:endCxn id="65" idx="0"/>
            </p:cNvCxnSpPr>
            <p:nvPr/>
          </p:nvCxnSpPr>
          <p:spPr>
            <a:xfrm rot="5400000">
              <a:off x="9059817" y="4815111"/>
              <a:ext cx="22935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D31C615-AF99-407A-83FE-09CC483BDFA8}"/>
                </a:ext>
              </a:extLst>
            </p:cNvPr>
            <p:cNvSpPr/>
            <p:nvPr/>
          </p:nvSpPr>
          <p:spPr>
            <a:xfrm>
              <a:off x="8442957" y="5562776"/>
              <a:ext cx="1466661" cy="483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a:solidFill>
                    <a:schemeClr val="tx1"/>
                  </a:solidFill>
                </a:rPr>
                <a:t>Software Architecture Design</a:t>
              </a:r>
            </a:p>
          </p:txBody>
        </p:sp>
        <p:cxnSp>
          <p:nvCxnSpPr>
            <p:cNvPr id="73" name="Connector: Elbow 72">
              <a:extLst>
                <a:ext uri="{FF2B5EF4-FFF2-40B4-BE49-F238E27FC236}">
                  <a16:creationId xmlns:a16="http://schemas.microsoft.com/office/drawing/2014/main" id="{AEAB04BB-1D95-4A95-83B5-1663DCA26937}"/>
                </a:ext>
              </a:extLst>
            </p:cNvPr>
            <p:cNvCxnSpPr>
              <a:stCxn id="65" idx="2"/>
              <a:endCxn id="72" idx="0"/>
            </p:cNvCxnSpPr>
            <p:nvPr/>
          </p:nvCxnSpPr>
          <p:spPr>
            <a:xfrm rot="16200000" flipH="1">
              <a:off x="9049020" y="5435508"/>
              <a:ext cx="252742" cy="17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5EE6607-62F9-475D-BCC5-01AA727890A6}"/>
                </a:ext>
              </a:extLst>
            </p:cNvPr>
            <p:cNvCxnSpPr>
              <a:cxnSpLocks/>
              <a:stCxn id="65" idx="1"/>
              <a:endCxn id="60" idx="1"/>
            </p:cNvCxnSpPr>
            <p:nvPr/>
          </p:nvCxnSpPr>
          <p:spPr>
            <a:xfrm rot="10800000">
              <a:off x="6704334" y="2065929"/>
              <a:ext cx="9112" cy="3053983"/>
            </a:xfrm>
            <a:prstGeom prst="bentConnector3">
              <a:avLst>
                <a:gd name="adj1" fmla="val 260878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DFFA2AD-C9A7-4A3C-AE04-AB2AD67AC80C}"/>
                </a:ext>
              </a:extLst>
            </p:cNvPr>
            <p:cNvSpPr txBox="1"/>
            <p:nvPr/>
          </p:nvSpPr>
          <p:spPr>
            <a:xfrm rot="16200000">
              <a:off x="5736541" y="3146658"/>
              <a:ext cx="1261884" cy="246221"/>
            </a:xfrm>
            <a:prstGeom prst="rect">
              <a:avLst/>
            </a:prstGeom>
            <a:noFill/>
          </p:spPr>
          <p:txBody>
            <a:bodyPr wrap="square" rtlCol="0">
              <a:spAutoFit/>
            </a:bodyPr>
            <a:lstStyle/>
            <a:p>
              <a:r>
                <a:rPr lang="de-DE" sz="1000"/>
                <a:t>Iterate if necessary</a:t>
              </a:r>
            </a:p>
          </p:txBody>
        </p:sp>
      </p:grpSp>
    </p:spTree>
    <p:extLst>
      <p:ext uri="{BB962C8B-B14F-4D97-AF65-F5344CB8AC3E}">
        <p14:creationId xmlns:p14="http://schemas.microsoft.com/office/powerpoint/2010/main" val="38333247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5d) </a:t>
            </a:r>
            <a:r>
              <a:rPr lang="de-DE" b="0">
                <a:cs typeface="MV Boli" panose="02000500030200090000" pitchFamily="2" charset="0"/>
              </a:rPr>
              <a:t>Microsofts Technik für Architektur und Design</a:t>
            </a:r>
            <a:br>
              <a:rPr lang="de-DE" b="0">
                <a:cs typeface="MV Boli" panose="02000500030200090000" pitchFamily="2" charset="0"/>
              </a:rPr>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113</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dirty="0" err="1"/>
              <a:t>Microsofts</a:t>
            </a:r>
            <a:r>
              <a:rPr lang="en-US" dirty="0"/>
              <a:t> Agile Architecture </a:t>
            </a:r>
            <a:r>
              <a:rPr lang="en-US" dirty="0" err="1"/>
              <a:t>Methode</a:t>
            </a:r>
            <a:r>
              <a:rPr lang="en-US" dirty="0"/>
              <a:t> </a:t>
            </a:r>
            <a:r>
              <a:rPr lang="en-US" dirty="0" err="1"/>
              <a:t>ist</a:t>
            </a:r>
            <a:r>
              <a:rPr lang="en-US" dirty="0"/>
              <a:t> </a:t>
            </a:r>
            <a:r>
              <a:rPr lang="en-US" dirty="0" err="1"/>
              <a:t>ein</a:t>
            </a:r>
            <a:r>
              <a:rPr lang="en-US" dirty="0"/>
              <a:t> </a:t>
            </a:r>
            <a:r>
              <a:rPr lang="en-US" dirty="0" err="1"/>
              <a:t>iterativer</a:t>
            </a:r>
            <a:r>
              <a:rPr lang="en-US" dirty="0"/>
              <a:t> und </a:t>
            </a:r>
            <a:r>
              <a:rPr lang="en-US" dirty="0" err="1"/>
              <a:t>incrementeller</a:t>
            </a:r>
            <a:br>
              <a:rPr lang="en-US" dirty="0"/>
            </a:br>
            <a:r>
              <a:rPr lang="en-US" dirty="0"/>
              <a:t>Ansatz </a:t>
            </a:r>
            <a:r>
              <a:rPr lang="en-US" dirty="0" err="1"/>
              <a:t>für</a:t>
            </a:r>
            <a:r>
              <a:rPr lang="en-US" dirty="0"/>
              <a:t> </a:t>
            </a:r>
            <a:r>
              <a:rPr lang="en-US" dirty="0" err="1"/>
              <a:t>ein</a:t>
            </a:r>
            <a:r>
              <a:rPr lang="en-US" dirty="0"/>
              <a:t> Software </a:t>
            </a:r>
            <a:r>
              <a:rPr lang="en-US" dirty="0" err="1"/>
              <a:t>Architektur</a:t>
            </a:r>
            <a:r>
              <a:rPr lang="en-US" dirty="0"/>
              <a:t> Design  </a:t>
            </a:r>
          </a:p>
          <a:p>
            <a:endParaRPr lang="en-US" dirty="0"/>
          </a:p>
          <a:p>
            <a:r>
              <a:rPr lang="en-US" dirty="0" err="1"/>
              <a:t>Zusammengefasst</a:t>
            </a:r>
            <a:r>
              <a:rPr lang="en-US" dirty="0"/>
              <a:t> es </a:t>
            </a:r>
            <a:r>
              <a:rPr lang="en-US" dirty="0" err="1"/>
              <a:t>ist</a:t>
            </a:r>
            <a:r>
              <a:rPr lang="en-US" dirty="0"/>
              <a:t> </a:t>
            </a:r>
            <a:r>
              <a:rPr lang="en-US" dirty="0" err="1"/>
              <a:t>eine</a:t>
            </a:r>
            <a:r>
              <a:rPr lang="en-US" dirty="0"/>
              <a:t> Technik</a:t>
            </a:r>
          </a:p>
          <a:p>
            <a:pPr lvl="1"/>
            <a:r>
              <a:rPr lang="en-US" dirty="0" err="1"/>
              <a:t>Setzt</a:t>
            </a:r>
            <a:r>
              <a:rPr lang="en-US" dirty="0"/>
              <a:t> den </a:t>
            </a:r>
            <a:r>
              <a:rPr lang="en-US" dirty="0" err="1"/>
              <a:t>Rahmen</a:t>
            </a:r>
            <a:r>
              <a:rPr lang="en-US" dirty="0"/>
              <a:t> und </a:t>
            </a:r>
            <a:r>
              <a:rPr lang="en-US" dirty="0" err="1"/>
              <a:t>fokusiert</a:t>
            </a:r>
            <a:r>
              <a:rPr lang="en-US" dirty="0"/>
              <a:t> die </a:t>
            </a:r>
            <a:r>
              <a:rPr lang="en-US" dirty="0" err="1"/>
              <a:t>Architekturarbeit</a:t>
            </a:r>
            <a:endParaRPr lang="en-US" dirty="0"/>
          </a:p>
          <a:p>
            <a:pPr lvl="1"/>
            <a:r>
              <a:rPr lang="en-US" dirty="0" err="1"/>
              <a:t>Benutzt</a:t>
            </a:r>
            <a:r>
              <a:rPr lang="en-US" dirty="0"/>
              <a:t> </a:t>
            </a:r>
            <a:r>
              <a:rPr lang="en-US" dirty="0" err="1"/>
              <a:t>Szenarien</a:t>
            </a:r>
            <a:r>
              <a:rPr lang="en-US" dirty="0"/>
              <a:t> um das Design </a:t>
            </a:r>
            <a:r>
              <a:rPr lang="en-US" dirty="0" err="1"/>
              <a:t>zu</a:t>
            </a:r>
            <a:r>
              <a:rPr lang="en-US" dirty="0"/>
              <a:t> </a:t>
            </a:r>
            <a:r>
              <a:rPr lang="en-US" dirty="0" err="1"/>
              <a:t>lenken</a:t>
            </a:r>
            <a:r>
              <a:rPr lang="en-US" dirty="0"/>
              <a:t> und </a:t>
            </a:r>
            <a:r>
              <a:rPr lang="en-US" dirty="0" err="1"/>
              <a:t>potentielle</a:t>
            </a:r>
            <a:r>
              <a:rPr lang="en-US" dirty="0"/>
              <a:t> </a:t>
            </a:r>
            <a:r>
              <a:rPr lang="en-US" dirty="0" err="1"/>
              <a:t>Lösungen</a:t>
            </a:r>
            <a:r>
              <a:rPr lang="en-US" dirty="0"/>
              <a:t> </a:t>
            </a:r>
            <a:r>
              <a:rPr lang="en-US" dirty="0" err="1"/>
              <a:t>zu</a:t>
            </a:r>
            <a:r>
              <a:rPr lang="en-US" dirty="0"/>
              <a:t> </a:t>
            </a:r>
            <a:r>
              <a:rPr lang="en-US" dirty="0" err="1"/>
              <a:t>beurteilen</a:t>
            </a:r>
            <a:r>
              <a:rPr lang="en-US" dirty="0"/>
              <a:t> </a:t>
            </a:r>
          </a:p>
          <a:p>
            <a:pPr lvl="1"/>
            <a:r>
              <a:rPr lang="en-US" dirty="0" err="1"/>
              <a:t>Hilft</a:t>
            </a:r>
            <a:r>
              <a:rPr lang="en-US" dirty="0"/>
              <a:t> </a:t>
            </a:r>
            <a:r>
              <a:rPr lang="en-US" dirty="0" err="1"/>
              <a:t>bei</a:t>
            </a:r>
            <a:r>
              <a:rPr lang="en-US" dirty="0"/>
              <a:t> der </a:t>
            </a:r>
            <a:r>
              <a:rPr lang="en-US" dirty="0" err="1"/>
              <a:t>Auswahl</a:t>
            </a:r>
            <a:r>
              <a:rPr lang="en-US" dirty="0"/>
              <a:t> von </a:t>
            </a:r>
            <a:r>
              <a:rPr lang="en-US" dirty="0" err="1"/>
              <a:t>Anwendungstypen</a:t>
            </a:r>
            <a:r>
              <a:rPr lang="en-US" dirty="0"/>
              <a:t>, </a:t>
            </a:r>
            <a:r>
              <a:rPr lang="en-US" dirty="0" err="1"/>
              <a:t>Plattformen</a:t>
            </a:r>
            <a:r>
              <a:rPr lang="en-US" dirty="0"/>
              <a:t>, </a:t>
            </a:r>
            <a:r>
              <a:rPr lang="en-US" dirty="0" err="1"/>
              <a:t>Architekturstile</a:t>
            </a:r>
            <a:r>
              <a:rPr lang="en-US" dirty="0"/>
              <a:t> und </a:t>
            </a:r>
            <a:r>
              <a:rPr lang="en-US" dirty="0" err="1"/>
              <a:t>Technologien</a:t>
            </a:r>
            <a:endParaRPr lang="en-US" dirty="0"/>
          </a:p>
          <a:p>
            <a:pPr lvl="1"/>
            <a:r>
              <a:rPr lang="en-US" dirty="0" err="1"/>
              <a:t>Hilft</a:t>
            </a:r>
            <a:r>
              <a:rPr lang="en-US" dirty="0"/>
              <a:t> </a:t>
            </a:r>
            <a:r>
              <a:rPr lang="en-US" dirty="0" err="1"/>
              <a:t>beim</a:t>
            </a:r>
            <a:r>
              <a:rPr lang="en-US" dirty="0"/>
              <a:t> </a:t>
            </a:r>
            <a:r>
              <a:rPr lang="en-US" dirty="0" err="1"/>
              <a:t>schnellen</a:t>
            </a:r>
            <a:r>
              <a:rPr lang="en-US" dirty="0"/>
              <a:t> </a:t>
            </a:r>
            <a:r>
              <a:rPr lang="en-US" dirty="0" err="1"/>
              <a:t>Betrachten</a:t>
            </a:r>
            <a:r>
              <a:rPr lang="en-US" dirty="0"/>
              <a:t> </a:t>
            </a:r>
            <a:r>
              <a:rPr lang="en-US" dirty="0" err="1"/>
              <a:t>möglicher</a:t>
            </a:r>
            <a:r>
              <a:rPr lang="en-US" dirty="0"/>
              <a:t> </a:t>
            </a:r>
            <a:r>
              <a:rPr lang="en-US" dirty="0" err="1"/>
              <a:t>Lösungen</a:t>
            </a:r>
            <a:r>
              <a:rPr lang="en-US" dirty="0"/>
              <a:t> </a:t>
            </a:r>
          </a:p>
          <a:p>
            <a:pPr lvl="1"/>
            <a:r>
              <a:rPr lang="en-US" dirty="0" err="1"/>
              <a:t>Hilft</a:t>
            </a:r>
            <a:r>
              <a:rPr lang="en-US" dirty="0"/>
              <a:t> </a:t>
            </a:r>
            <a:r>
              <a:rPr lang="en-US" dirty="0" err="1"/>
              <a:t>beim</a:t>
            </a:r>
            <a:r>
              <a:rPr lang="en-US" dirty="0"/>
              <a:t> </a:t>
            </a:r>
            <a:r>
              <a:rPr lang="en-US" dirty="0" err="1"/>
              <a:t>Aussuchen</a:t>
            </a:r>
            <a:r>
              <a:rPr lang="en-US" dirty="0"/>
              <a:t> von </a:t>
            </a:r>
            <a:r>
              <a:rPr lang="en-US" dirty="0" err="1"/>
              <a:t>möglichen</a:t>
            </a:r>
            <a:r>
              <a:rPr lang="en-US" dirty="0"/>
              <a:t> Pattern</a:t>
            </a:r>
            <a:endParaRPr lang="de-DE" dirty="0"/>
          </a:p>
        </p:txBody>
      </p:sp>
      <p:pic>
        <p:nvPicPr>
          <p:cNvPr id="35" name="Picture 34">
            <a:extLst>
              <a:ext uri="{FF2B5EF4-FFF2-40B4-BE49-F238E27FC236}">
                <a16:creationId xmlns:a16="http://schemas.microsoft.com/office/drawing/2014/main" id="{27FCDC5B-B43F-4EA6-A45B-80E61B80EB86}"/>
              </a:ext>
            </a:extLst>
          </p:cNvPr>
          <p:cNvPicPr>
            <a:picLocks noChangeAspect="1"/>
          </p:cNvPicPr>
          <p:nvPr/>
        </p:nvPicPr>
        <p:blipFill>
          <a:blip r:embed="rId2"/>
          <a:stretch>
            <a:fillRect/>
          </a:stretch>
        </p:blipFill>
        <p:spPr>
          <a:xfrm>
            <a:off x="10194057" y="298175"/>
            <a:ext cx="1659471" cy="2484354"/>
          </a:xfrm>
          <a:prstGeom prst="rect">
            <a:avLst/>
          </a:prstGeom>
        </p:spPr>
      </p:pic>
    </p:spTree>
    <p:extLst>
      <p:ext uri="{BB962C8B-B14F-4D97-AF65-F5344CB8AC3E}">
        <p14:creationId xmlns:p14="http://schemas.microsoft.com/office/powerpoint/2010/main" val="8553698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5d) </a:t>
            </a:r>
            <a:r>
              <a:rPr lang="de-DE" b="0">
                <a:cs typeface="MV Boli" panose="02000500030200090000" pitchFamily="2" charset="0"/>
              </a:rPr>
              <a:t>Microsofts Technik für Architektur und Design</a:t>
            </a:r>
            <a:br>
              <a:rPr lang="de-DE" b="0">
                <a:cs typeface="MV Boli" panose="02000500030200090000" pitchFamily="2" charset="0"/>
              </a:rPr>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114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err="1"/>
              <a:t>Wichtigste</a:t>
            </a:r>
            <a:r>
              <a:rPr lang="en-US"/>
              <a:t> </a:t>
            </a:r>
            <a:r>
              <a:rPr lang="en-US" err="1"/>
              <a:t>Eingaben</a:t>
            </a:r>
            <a:r>
              <a:rPr lang="en-US"/>
              <a:t> (Input) in den </a:t>
            </a:r>
            <a:r>
              <a:rPr lang="en-US" err="1"/>
              <a:t>Prozess</a:t>
            </a:r>
            <a:endParaRPr lang="en-US"/>
          </a:p>
          <a:p>
            <a:pPr lvl="1"/>
            <a:r>
              <a:rPr lang="en-US"/>
              <a:t>Use cases and usage scenarios </a:t>
            </a:r>
          </a:p>
          <a:p>
            <a:pPr lvl="1"/>
            <a:r>
              <a:rPr lang="en-US"/>
              <a:t>Functional requirements </a:t>
            </a:r>
          </a:p>
          <a:p>
            <a:pPr lvl="1"/>
            <a:r>
              <a:rPr lang="en-US"/>
              <a:t>Non-functional requirements </a:t>
            </a:r>
            <a:br>
              <a:rPr lang="en-US"/>
            </a:br>
            <a:r>
              <a:rPr lang="en-US"/>
              <a:t>(quality attributes such as performance, security, and reliability) </a:t>
            </a:r>
          </a:p>
          <a:p>
            <a:pPr lvl="1"/>
            <a:r>
              <a:rPr lang="en-US"/>
              <a:t>Technological requirements </a:t>
            </a:r>
          </a:p>
          <a:p>
            <a:pPr lvl="1"/>
            <a:r>
              <a:rPr lang="en-US"/>
              <a:t>Target deployment environment </a:t>
            </a:r>
          </a:p>
          <a:p>
            <a:pPr lvl="1"/>
            <a:r>
              <a:rPr lang="en-US"/>
              <a:t>Constraints</a:t>
            </a:r>
          </a:p>
          <a:p>
            <a:r>
              <a:rPr lang="en-US" err="1"/>
              <a:t>Ergebnis</a:t>
            </a:r>
            <a:r>
              <a:rPr lang="en-US"/>
              <a:t> des </a:t>
            </a:r>
            <a:r>
              <a:rPr lang="en-US" err="1"/>
              <a:t>Prozesses</a:t>
            </a:r>
            <a:endParaRPr lang="en-US"/>
          </a:p>
          <a:p>
            <a:pPr lvl="1"/>
            <a:r>
              <a:rPr lang="en-US"/>
              <a:t>Architecturally significant use cases </a:t>
            </a:r>
          </a:p>
          <a:p>
            <a:pPr lvl="1"/>
            <a:r>
              <a:rPr lang="en-US"/>
              <a:t>Architecture hot spots </a:t>
            </a:r>
          </a:p>
          <a:p>
            <a:pPr lvl="1"/>
            <a:r>
              <a:rPr lang="en-US"/>
              <a:t>Candidate architectures </a:t>
            </a:r>
          </a:p>
          <a:p>
            <a:pPr lvl="1"/>
            <a:r>
              <a:rPr lang="en-US"/>
              <a:t>Architectural spikes</a:t>
            </a:r>
          </a:p>
        </p:txBody>
      </p:sp>
      <p:pic>
        <p:nvPicPr>
          <p:cNvPr id="35" name="Picture 34">
            <a:extLst>
              <a:ext uri="{FF2B5EF4-FFF2-40B4-BE49-F238E27FC236}">
                <a16:creationId xmlns:a16="http://schemas.microsoft.com/office/drawing/2014/main" id="{27FCDC5B-B43F-4EA6-A45B-80E61B80EB86}"/>
              </a:ext>
            </a:extLst>
          </p:cNvPr>
          <p:cNvPicPr>
            <a:picLocks noChangeAspect="1"/>
          </p:cNvPicPr>
          <p:nvPr/>
        </p:nvPicPr>
        <p:blipFill>
          <a:blip r:embed="rId2"/>
          <a:stretch>
            <a:fillRect/>
          </a:stretch>
        </p:blipFill>
        <p:spPr>
          <a:xfrm>
            <a:off x="10194057" y="298175"/>
            <a:ext cx="1659471" cy="2484354"/>
          </a:xfrm>
          <a:prstGeom prst="rect">
            <a:avLst/>
          </a:prstGeom>
        </p:spPr>
      </p:pic>
    </p:spTree>
    <p:extLst>
      <p:ext uri="{BB962C8B-B14F-4D97-AF65-F5344CB8AC3E}">
        <p14:creationId xmlns:p14="http://schemas.microsoft.com/office/powerpoint/2010/main" val="21971354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5d) </a:t>
            </a:r>
            <a:r>
              <a:rPr lang="de-DE" b="0">
                <a:cs typeface="MV Boli" panose="02000500030200090000" pitchFamily="2" charset="0"/>
              </a:rPr>
              <a:t>Microsofts Technik für Architektur und Design</a:t>
            </a:r>
            <a:br>
              <a:rPr lang="de-DE" b="0">
                <a:cs typeface="MV Boli" panose="02000500030200090000" pitchFamily="2" charset="0"/>
              </a:rPr>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115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err="1"/>
              <a:t>Zusammenfassung</a:t>
            </a:r>
            <a:r>
              <a:rPr lang="en-US"/>
              <a:t> der </a:t>
            </a:r>
            <a:r>
              <a:rPr lang="en-US" err="1"/>
              <a:t>Schritte</a:t>
            </a:r>
            <a:endParaRPr lang="en-US"/>
          </a:p>
          <a:p>
            <a:pPr lvl="1"/>
            <a:r>
              <a:rPr lang="en-US"/>
              <a:t>Step 1. Identify Architecture Objectives. </a:t>
            </a:r>
          </a:p>
          <a:p>
            <a:pPr lvl="1"/>
            <a:r>
              <a:rPr lang="en-US"/>
              <a:t>Step 2. Identify Key Scenarios. </a:t>
            </a:r>
          </a:p>
          <a:p>
            <a:pPr lvl="1"/>
            <a:r>
              <a:rPr lang="en-US"/>
              <a:t>Step 3. Create an Application Overview. </a:t>
            </a:r>
          </a:p>
          <a:p>
            <a:pPr lvl="1"/>
            <a:r>
              <a:rPr lang="en-US"/>
              <a:t>Step 4. Analyze Key Hot Spots. </a:t>
            </a:r>
          </a:p>
          <a:p>
            <a:pPr lvl="1"/>
            <a:r>
              <a:rPr lang="en-US"/>
              <a:t>Step 5. Create Candidate Solutions. </a:t>
            </a:r>
          </a:p>
          <a:p>
            <a:endParaRPr lang="de-DE"/>
          </a:p>
        </p:txBody>
      </p:sp>
      <p:pic>
        <p:nvPicPr>
          <p:cNvPr id="35" name="Picture 34">
            <a:extLst>
              <a:ext uri="{FF2B5EF4-FFF2-40B4-BE49-F238E27FC236}">
                <a16:creationId xmlns:a16="http://schemas.microsoft.com/office/drawing/2014/main" id="{27FCDC5B-B43F-4EA6-A45B-80E61B80EB86}"/>
              </a:ext>
            </a:extLst>
          </p:cNvPr>
          <p:cNvPicPr>
            <a:picLocks noChangeAspect="1"/>
          </p:cNvPicPr>
          <p:nvPr/>
        </p:nvPicPr>
        <p:blipFill>
          <a:blip r:embed="rId2"/>
          <a:stretch>
            <a:fillRect/>
          </a:stretch>
        </p:blipFill>
        <p:spPr>
          <a:xfrm>
            <a:off x="8268929" y="298174"/>
            <a:ext cx="3584599" cy="5366417"/>
          </a:xfrm>
          <a:prstGeom prst="rect">
            <a:avLst/>
          </a:prstGeom>
        </p:spPr>
      </p:pic>
    </p:spTree>
    <p:extLst>
      <p:ext uri="{BB962C8B-B14F-4D97-AF65-F5344CB8AC3E}">
        <p14:creationId xmlns:p14="http://schemas.microsoft.com/office/powerpoint/2010/main" val="2182999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5d) </a:t>
            </a:r>
            <a:r>
              <a:rPr lang="de-DE" b="0">
                <a:cs typeface="MV Boli" panose="02000500030200090000" pitchFamily="2" charset="0"/>
              </a:rPr>
              <a:t>Microsofts Technik für Architektur und Design</a:t>
            </a:r>
            <a:br>
              <a:rPr lang="de-DE" b="0">
                <a:cs typeface="MV Boli" panose="02000500030200090000" pitchFamily="2" charset="0"/>
              </a:rPr>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116</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Schritt 1 Identify Architecture Objectives</a:t>
            </a:r>
          </a:p>
          <a:p>
            <a:pPr lvl="1"/>
            <a:r>
              <a:rPr lang="en-US"/>
              <a:t>In </a:t>
            </a:r>
            <a:r>
              <a:rPr lang="en-US" err="1"/>
              <a:t>diesem</a:t>
            </a:r>
            <a:r>
              <a:rPr lang="en-US"/>
              <a:t> </a:t>
            </a:r>
            <a:r>
              <a:rPr lang="en-US" err="1"/>
              <a:t>Schritt</a:t>
            </a:r>
            <a:r>
              <a:rPr lang="en-US"/>
              <a:t> </a:t>
            </a:r>
            <a:r>
              <a:rPr lang="en-US" err="1"/>
              <a:t>werden</a:t>
            </a:r>
            <a:r>
              <a:rPr lang="en-US"/>
              <a:t> die </a:t>
            </a:r>
            <a:r>
              <a:rPr lang="en-US" err="1"/>
              <a:t>Ziele</a:t>
            </a:r>
            <a:r>
              <a:rPr lang="en-US"/>
              <a:t>, die </a:t>
            </a:r>
            <a:r>
              <a:rPr lang="en-US" err="1"/>
              <a:t>mit</a:t>
            </a:r>
            <a:r>
              <a:rPr lang="en-US"/>
              <a:t> der </a:t>
            </a:r>
            <a:r>
              <a:rPr lang="en-US" err="1"/>
              <a:t>Architektur</a:t>
            </a:r>
            <a:r>
              <a:rPr lang="en-US"/>
              <a:t> </a:t>
            </a:r>
            <a:r>
              <a:rPr lang="en-US" err="1"/>
              <a:t>erreicht</a:t>
            </a:r>
            <a:r>
              <a:rPr lang="en-US"/>
              <a:t> </a:t>
            </a:r>
            <a:r>
              <a:rPr lang="en-US" err="1"/>
              <a:t>werden</a:t>
            </a:r>
            <a:r>
              <a:rPr lang="en-US"/>
              <a:t> </a:t>
            </a:r>
            <a:r>
              <a:rPr lang="en-US" err="1"/>
              <a:t>sollen</a:t>
            </a:r>
            <a:r>
              <a:rPr lang="en-US"/>
              <a:t>, </a:t>
            </a:r>
            <a:r>
              <a:rPr lang="en-US" err="1"/>
              <a:t>festgelegt</a:t>
            </a:r>
            <a:endParaRPr lang="en-US"/>
          </a:p>
          <a:p>
            <a:pPr lvl="1"/>
            <a:r>
              <a:rPr lang="en-US"/>
              <a:t>Die </a:t>
            </a:r>
            <a:r>
              <a:rPr lang="en-US" err="1"/>
              <a:t>Festlegung</a:t>
            </a:r>
            <a:r>
              <a:rPr lang="en-US"/>
              <a:t> der </a:t>
            </a:r>
            <a:r>
              <a:rPr lang="en-US" err="1"/>
              <a:t>Ziele</a:t>
            </a:r>
            <a:r>
              <a:rPr lang="en-US"/>
              <a:t> </a:t>
            </a:r>
            <a:r>
              <a:rPr lang="en-US" err="1"/>
              <a:t>sichert</a:t>
            </a:r>
            <a:r>
              <a:rPr lang="en-US"/>
              <a:t> die </a:t>
            </a:r>
            <a:r>
              <a:rPr lang="en-US" err="1"/>
              <a:t>Fokusierung</a:t>
            </a:r>
            <a:r>
              <a:rPr lang="en-US"/>
              <a:t> auf die </a:t>
            </a:r>
            <a:r>
              <a:rPr lang="en-US" err="1"/>
              <a:t>richtigen</a:t>
            </a:r>
            <a:r>
              <a:rPr lang="en-US"/>
              <a:t> </a:t>
            </a:r>
            <a:r>
              <a:rPr lang="en-US" err="1"/>
              <a:t>Problemstellungen</a:t>
            </a:r>
            <a:endParaRPr lang="en-US"/>
          </a:p>
          <a:p>
            <a:pPr lvl="1"/>
            <a:r>
              <a:rPr lang="en-US" err="1"/>
              <a:t>Mögliche</a:t>
            </a:r>
            <a:r>
              <a:rPr lang="en-US"/>
              <a:t> </a:t>
            </a:r>
            <a:r>
              <a:rPr lang="en-US" err="1"/>
              <a:t>Ziele</a:t>
            </a:r>
            <a:r>
              <a:rPr lang="en-US"/>
              <a:t> </a:t>
            </a:r>
            <a:r>
              <a:rPr lang="en-US" err="1"/>
              <a:t>könnten</a:t>
            </a:r>
            <a:r>
              <a:rPr lang="en-US"/>
              <a:t> sein</a:t>
            </a:r>
          </a:p>
          <a:p>
            <a:pPr lvl="2"/>
            <a:r>
              <a:rPr lang="en-US" err="1"/>
              <a:t>Prototyperstellung</a:t>
            </a:r>
            <a:r>
              <a:rPr lang="en-US"/>
              <a:t> </a:t>
            </a:r>
          </a:p>
          <a:p>
            <a:pPr lvl="2"/>
            <a:r>
              <a:rPr lang="en-US" err="1"/>
              <a:t>Identifizierung</a:t>
            </a:r>
            <a:r>
              <a:rPr lang="en-US"/>
              <a:t> von </a:t>
            </a:r>
            <a:r>
              <a:rPr lang="en-US" err="1"/>
              <a:t>wichtigen</a:t>
            </a:r>
            <a:r>
              <a:rPr lang="en-US"/>
              <a:t> </a:t>
            </a:r>
            <a:r>
              <a:rPr lang="en-US" err="1"/>
              <a:t>technischen</a:t>
            </a:r>
            <a:r>
              <a:rPr lang="en-US"/>
              <a:t> </a:t>
            </a:r>
            <a:r>
              <a:rPr lang="en-US" err="1"/>
              <a:t>Risiken</a:t>
            </a:r>
            <a:endParaRPr lang="en-US"/>
          </a:p>
          <a:p>
            <a:pPr lvl="2"/>
            <a:r>
              <a:rPr lang="en-US" err="1"/>
              <a:t>Testen</a:t>
            </a:r>
            <a:r>
              <a:rPr lang="en-US"/>
              <a:t> von </a:t>
            </a:r>
            <a:r>
              <a:rPr lang="en-US" err="1"/>
              <a:t>möglichen</a:t>
            </a:r>
            <a:r>
              <a:rPr lang="en-US"/>
              <a:t> </a:t>
            </a:r>
            <a:r>
              <a:rPr lang="en-US" err="1"/>
              <a:t>Abläufen</a:t>
            </a:r>
            <a:r>
              <a:rPr lang="en-US"/>
              <a:t> </a:t>
            </a:r>
          </a:p>
          <a:p>
            <a:pPr lvl="2"/>
            <a:r>
              <a:rPr lang="en-US"/>
              <a:t>Modell- und </a:t>
            </a:r>
            <a:r>
              <a:rPr lang="en-US" err="1"/>
              <a:t>Verständnisabgleich</a:t>
            </a:r>
            <a:r>
              <a:rPr lang="en-US"/>
              <a:t> </a:t>
            </a:r>
          </a:p>
          <a:p>
            <a:pPr lvl="1"/>
            <a:r>
              <a:rPr lang="en-US"/>
              <a:t>Die </a:t>
            </a:r>
            <a:r>
              <a:rPr lang="en-US" err="1"/>
              <a:t>notwendige</a:t>
            </a:r>
            <a:r>
              <a:rPr lang="en-US"/>
              <a:t> Zeit und die </a:t>
            </a:r>
            <a:r>
              <a:rPr lang="en-US" err="1"/>
              <a:t>benötigten</a:t>
            </a:r>
            <a:r>
              <a:rPr lang="en-US"/>
              <a:t> </a:t>
            </a:r>
            <a:r>
              <a:rPr lang="en-US" err="1"/>
              <a:t>Resourcen</a:t>
            </a:r>
            <a:r>
              <a:rPr lang="en-US"/>
              <a:t> </a:t>
            </a:r>
            <a:r>
              <a:rPr lang="en-US" err="1"/>
              <a:t>werden</a:t>
            </a:r>
            <a:r>
              <a:rPr lang="en-US"/>
              <a:t> </a:t>
            </a:r>
            <a:r>
              <a:rPr lang="en-US" err="1"/>
              <a:t>hier</a:t>
            </a:r>
            <a:r>
              <a:rPr lang="en-US"/>
              <a:t> </a:t>
            </a:r>
            <a:r>
              <a:rPr lang="en-US" err="1"/>
              <a:t>berechnet</a:t>
            </a:r>
            <a:endParaRPr lang="en-US"/>
          </a:p>
        </p:txBody>
      </p:sp>
      <p:pic>
        <p:nvPicPr>
          <p:cNvPr id="35" name="Picture 34">
            <a:extLst>
              <a:ext uri="{FF2B5EF4-FFF2-40B4-BE49-F238E27FC236}">
                <a16:creationId xmlns:a16="http://schemas.microsoft.com/office/drawing/2014/main" id="{27FCDC5B-B43F-4EA6-A45B-80E61B80EB86}"/>
              </a:ext>
            </a:extLst>
          </p:cNvPr>
          <p:cNvPicPr>
            <a:picLocks noChangeAspect="1"/>
          </p:cNvPicPr>
          <p:nvPr/>
        </p:nvPicPr>
        <p:blipFill>
          <a:blip r:embed="rId2"/>
          <a:stretch>
            <a:fillRect/>
          </a:stretch>
        </p:blipFill>
        <p:spPr>
          <a:xfrm>
            <a:off x="9724103" y="2833323"/>
            <a:ext cx="2158923" cy="3232072"/>
          </a:xfrm>
          <a:prstGeom prst="rect">
            <a:avLst/>
          </a:prstGeom>
        </p:spPr>
      </p:pic>
    </p:spTree>
    <p:extLst>
      <p:ext uri="{BB962C8B-B14F-4D97-AF65-F5344CB8AC3E}">
        <p14:creationId xmlns:p14="http://schemas.microsoft.com/office/powerpoint/2010/main" val="2348484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5d) </a:t>
            </a:r>
            <a:r>
              <a:rPr lang="de-DE" b="0">
                <a:cs typeface="MV Boli" panose="02000500030200090000" pitchFamily="2" charset="0"/>
              </a:rPr>
              <a:t>Microsofts Technik für Architektur und Design</a:t>
            </a:r>
            <a:br>
              <a:rPr lang="de-DE" b="0">
                <a:cs typeface="MV Boli" panose="02000500030200090000" pitchFamily="2" charset="0"/>
              </a:rPr>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117</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Schritt 2 </a:t>
            </a:r>
            <a:r>
              <a:rPr lang="en-US"/>
              <a:t>Identify Key Scenarios </a:t>
            </a:r>
          </a:p>
          <a:p>
            <a:pPr lvl="1"/>
            <a:r>
              <a:rPr lang="en-US" err="1"/>
              <a:t>Identifikation</a:t>
            </a:r>
            <a:r>
              <a:rPr lang="en-US"/>
              <a:t> </a:t>
            </a:r>
            <a:r>
              <a:rPr lang="en-US" err="1"/>
              <a:t>relevanter</a:t>
            </a:r>
            <a:r>
              <a:rPr lang="en-US"/>
              <a:t> </a:t>
            </a:r>
            <a:r>
              <a:rPr lang="en-US" err="1"/>
              <a:t>Szenarien</a:t>
            </a:r>
            <a:endParaRPr lang="en-US"/>
          </a:p>
          <a:p>
            <a:pPr lvl="2"/>
            <a:r>
              <a:rPr lang="en-US"/>
              <a:t>um das Design auf die </a:t>
            </a:r>
            <a:r>
              <a:rPr lang="en-US" err="1"/>
              <a:t>wichtigsten</a:t>
            </a:r>
            <a:r>
              <a:rPr lang="en-US"/>
              <a:t> </a:t>
            </a:r>
            <a:r>
              <a:rPr lang="en-US" err="1"/>
              <a:t>Punkte</a:t>
            </a:r>
            <a:r>
              <a:rPr lang="en-US"/>
              <a:t> </a:t>
            </a:r>
            <a:r>
              <a:rPr lang="en-US" err="1"/>
              <a:t>zu</a:t>
            </a:r>
            <a:r>
              <a:rPr lang="en-US"/>
              <a:t> </a:t>
            </a:r>
            <a:r>
              <a:rPr lang="en-US" err="1"/>
              <a:t>konzentrieren</a:t>
            </a:r>
            <a:endParaRPr lang="en-US"/>
          </a:p>
          <a:p>
            <a:pPr lvl="2"/>
            <a:r>
              <a:rPr lang="en-US"/>
              <a:t>um </a:t>
            </a:r>
            <a:r>
              <a:rPr lang="en-US" err="1"/>
              <a:t>geeignete</a:t>
            </a:r>
            <a:r>
              <a:rPr lang="en-US"/>
              <a:t> </a:t>
            </a:r>
            <a:r>
              <a:rPr lang="en-US" err="1"/>
              <a:t>Lösungen</a:t>
            </a:r>
            <a:r>
              <a:rPr lang="en-US"/>
              <a:t> </a:t>
            </a:r>
            <a:r>
              <a:rPr lang="en-US" err="1"/>
              <a:t>zu</a:t>
            </a:r>
            <a:r>
              <a:rPr lang="en-US"/>
              <a:t> </a:t>
            </a:r>
            <a:r>
              <a:rPr lang="en-US" err="1"/>
              <a:t>bestimmen</a:t>
            </a:r>
            <a:endParaRPr lang="en-US"/>
          </a:p>
          <a:p>
            <a:pPr lvl="1"/>
            <a:r>
              <a:rPr lang="en-US" err="1"/>
              <a:t>Identifikation</a:t>
            </a:r>
            <a:r>
              <a:rPr lang="en-US"/>
              <a:t> </a:t>
            </a:r>
            <a:r>
              <a:rPr lang="en-US" err="1"/>
              <a:t>für</a:t>
            </a:r>
            <a:r>
              <a:rPr lang="en-US"/>
              <a:t> die </a:t>
            </a:r>
            <a:r>
              <a:rPr lang="en-US" err="1"/>
              <a:t>Architektur</a:t>
            </a:r>
            <a:r>
              <a:rPr lang="en-US"/>
              <a:t> </a:t>
            </a:r>
            <a:r>
              <a:rPr lang="en-US" err="1"/>
              <a:t>signifikanter</a:t>
            </a:r>
            <a:r>
              <a:rPr lang="en-US"/>
              <a:t> Use Cases, die </a:t>
            </a:r>
            <a:r>
              <a:rPr lang="en-US" err="1"/>
              <a:t>folgenden</a:t>
            </a:r>
            <a:r>
              <a:rPr lang="en-US"/>
              <a:t> </a:t>
            </a:r>
            <a:r>
              <a:rPr lang="en-US" err="1"/>
              <a:t>Kriterien</a:t>
            </a:r>
            <a:r>
              <a:rPr lang="en-US"/>
              <a:t> </a:t>
            </a:r>
            <a:r>
              <a:rPr lang="en-US" err="1"/>
              <a:t>genügen</a:t>
            </a:r>
            <a:endParaRPr lang="en-US"/>
          </a:p>
          <a:p>
            <a:pPr lvl="2"/>
            <a:r>
              <a:rPr lang="en-US"/>
              <a:t>Sie </a:t>
            </a:r>
            <a:r>
              <a:rPr lang="en-US" err="1"/>
              <a:t>sind</a:t>
            </a:r>
            <a:r>
              <a:rPr lang="en-US"/>
              <a:t> </a:t>
            </a:r>
            <a:r>
              <a:rPr lang="en-US" err="1"/>
              <a:t>wichtig</a:t>
            </a:r>
            <a:r>
              <a:rPr lang="en-US"/>
              <a:t> </a:t>
            </a:r>
            <a:r>
              <a:rPr lang="en-US" err="1"/>
              <a:t>für</a:t>
            </a:r>
            <a:r>
              <a:rPr lang="en-US"/>
              <a:t> den </a:t>
            </a:r>
            <a:r>
              <a:rPr lang="en-US" err="1"/>
              <a:t>Erfolg</a:t>
            </a:r>
            <a:r>
              <a:rPr lang="en-US"/>
              <a:t> und die </a:t>
            </a:r>
            <a:r>
              <a:rPr lang="en-US" err="1"/>
              <a:t>Akzeptanz</a:t>
            </a:r>
            <a:r>
              <a:rPr lang="en-US"/>
              <a:t> der </a:t>
            </a:r>
            <a:r>
              <a:rPr lang="en-US" err="1"/>
              <a:t>zu</a:t>
            </a:r>
            <a:r>
              <a:rPr lang="en-US"/>
              <a:t> </a:t>
            </a:r>
            <a:r>
              <a:rPr lang="en-US" err="1"/>
              <a:t>erstellenden</a:t>
            </a:r>
            <a:r>
              <a:rPr lang="en-US"/>
              <a:t> </a:t>
            </a:r>
            <a:r>
              <a:rPr lang="en-US" err="1"/>
              <a:t>Lösung</a:t>
            </a:r>
            <a:r>
              <a:rPr lang="en-US"/>
              <a:t> </a:t>
            </a:r>
          </a:p>
          <a:p>
            <a:pPr lvl="2"/>
            <a:r>
              <a:rPr lang="en-US"/>
              <a:t>Sie </a:t>
            </a:r>
            <a:r>
              <a:rPr lang="en-US" err="1"/>
              <a:t>wenden</a:t>
            </a:r>
            <a:r>
              <a:rPr lang="en-US"/>
              <a:t> an und </a:t>
            </a:r>
            <a:r>
              <a:rPr lang="en-US" err="1"/>
              <a:t>prüfen</a:t>
            </a:r>
            <a:r>
              <a:rPr lang="en-US"/>
              <a:t> </a:t>
            </a:r>
            <a:r>
              <a:rPr lang="en-US" err="1"/>
              <a:t>genug</a:t>
            </a:r>
            <a:r>
              <a:rPr lang="en-US"/>
              <a:t> </a:t>
            </a:r>
            <a:r>
              <a:rPr lang="en-US" err="1"/>
              <a:t>vom</a:t>
            </a:r>
            <a:r>
              <a:rPr lang="en-US"/>
              <a:t> Design, um den </a:t>
            </a:r>
            <a:r>
              <a:rPr lang="en-US" err="1"/>
              <a:t>den</a:t>
            </a:r>
            <a:r>
              <a:rPr lang="en-US"/>
              <a:t> </a:t>
            </a:r>
            <a:r>
              <a:rPr lang="en-US" err="1"/>
              <a:t>Nutzen</a:t>
            </a:r>
            <a:r>
              <a:rPr lang="en-US"/>
              <a:t> </a:t>
            </a:r>
            <a:r>
              <a:rPr lang="en-US" err="1"/>
              <a:t>für</a:t>
            </a:r>
            <a:r>
              <a:rPr lang="en-US"/>
              <a:t> die </a:t>
            </a:r>
            <a:r>
              <a:rPr lang="en-US" err="1"/>
              <a:t>Architektur</a:t>
            </a:r>
            <a:r>
              <a:rPr lang="en-US"/>
              <a:t> </a:t>
            </a:r>
            <a:r>
              <a:rPr lang="en-US" err="1"/>
              <a:t>feststellen</a:t>
            </a:r>
            <a:r>
              <a:rPr lang="en-US"/>
              <a:t> </a:t>
            </a:r>
            <a:r>
              <a:rPr lang="en-US" err="1"/>
              <a:t>zu</a:t>
            </a:r>
            <a:r>
              <a:rPr lang="en-US"/>
              <a:t> </a:t>
            </a:r>
            <a:r>
              <a:rPr lang="en-US" err="1"/>
              <a:t>können</a:t>
            </a:r>
            <a:r>
              <a:rPr lang="en-US"/>
              <a:t> </a:t>
            </a:r>
          </a:p>
          <a:p>
            <a:pPr lvl="1"/>
            <a:r>
              <a:rPr lang="en-US" err="1"/>
              <a:t>Schlüsselszenarien</a:t>
            </a:r>
            <a:r>
              <a:rPr lang="en-US"/>
              <a:t> von User Stories, Business Stories und System Stories </a:t>
            </a:r>
            <a:r>
              <a:rPr lang="en-US" err="1"/>
              <a:t>werden</a:t>
            </a:r>
            <a:r>
              <a:rPr lang="en-US"/>
              <a:t> </a:t>
            </a:r>
            <a:r>
              <a:rPr lang="en-US" err="1"/>
              <a:t>aufgezeichnet</a:t>
            </a:r>
            <a:endParaRPr lang="en-US"/>
          </a:p>
        </p:txBody>
      </p:sp>
      <p:pic>
        <p:nvPicPr>
          <p:cNvPr id="35" name="Picture 34">
            <a:extLst>
              <a:ext uri="{FF2B5EF4-FFF2-40B4-BE49-F238E27FC236}">
                <a16:creationId xmlns:a16="http://schemas.microsoft.com/office/drawing/2014/main" id="{27FCDC5B-B43F-4EA6-A45B-80E61B80EB86}"/>
              </a:ext>
            </a:extLst>
          </p:cNvPr>
          <p:cNvPicPr>
            <a:picLocks noChangeAspect="1"/>
          </p:cNvPicPr>
          <p:nvPr/>
        </p:nvPicPr>
        <p:blipFill>
          <a:blip r:embed="rId2"/>
          <a:stretch>
            <a:fillRect/>
          </a:stretch>
        </p:blipFill>
        <p:spPr>
          <a:xfrm>
            <a:off x="10343679" y="99956"/>
            <a:ext cx="1706496" cy="2554754"/>
          </a:xfrm>
          <a:prstGeom prst="rect">
            <a:avLst/>
          </a:prstGeom>
        </p:spPr>
      </p:pic>
    </p:spTree>
    <p:extLst>
      <p:ext uri="{BB962C8B-B14F-4D97-AF65-F5344CB8AC3E}">
        <p14:creationId xmlns:p14="http://schemas.microsoft.com/office/powerpoint/2010/main" val="29305773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5d) </a:t>
            </a:r>
            <a:r>
              <a:rPr lang="de-DE" b="0">
                <a:cs typeface="MV Boli" panose="02000500030200090000" pitchFamily="2" charset="0"/>
              </a:rPr>
              <a:t>Microsofts Technik für Architektur und Design</a:t>
            </a:r>
            <a:br>
              <a:rPr lang="de-DE" b="0">
                <a:cs typeface="MV Boli" panose="02000500030200090000" pitchFamily="2" charset="0"/>
              </a:rPr>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118</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Schritt 3 </a:t>
            </a:r>
            <a:r>
              <a:rPr lang="en-US"/>
              <a:t>Create an Application Overview </a:t>
            </a:r>
          </a:p>
          <a:p>
            <a:r>
              <a:rPr lang="en-US"/>
              <a:t>Die </a:t>
            </a:r>
            <a:r>
              <a:rPr lang="en-US" err="1"/>
              <a:t>Übersicht</a:t>
            </a:r>
            <a:r>
              <a:rPr lang="en-US"/>
              <a:t> </a:t>
            </a:r>
            <a:r>
              <a:rPr lang="en-US" err="1"/>
              <a:t>über</a:t>
            </a:r>
            <a:r>
              <a:rPr lang="en-US"/>
              <a:t> die </a:t>
            </a:r>
            <a:r>
              <a:rPr lang="en-US" err="1"/>
              <a:t>Anwendung</a:t>
            </a:r>
            <a:r>
              <a:rPr lang="en-US"/>
              <a:t> </a:t>
            </a:r>
            <a:r>
              <a:rPr lang="en-US" err="1"/>
              <a:t>macht</a:t>
            </a:r>
            <a:r>
              <a:rPr lang="en-US"/>
              <a:t> </a:t>
            </a:r>
            <a:r>
              <a:rPr lang="en-US" err="1"/>
              <a:t>eine</a:t>
            </a:r>
            <a:r>
              <a:rPr lang="en-US"/>
              <a:t> </a:t>
            </a:r>
            <a:r>
              <a:rPr lang="en-US" err="1"/>
              <a:t>Architektur</a:t>
            </a:r>
            <a:r>
              <a:rPr lang="en-US"/>
              <a:t> </a:t>
            </a:r>
            <a:r>
              <a:rPr lang="en-US" err="1"/>
              <a:t>mehr</a:t>
            </a:r>
            <a:r>
              <a:rPr lang="en-US"/>
              <a:t> real, </a:t>
            </a:r>
            <a:r>
              <a:rPr lang="en-US" err="1"/>
              <a:t>indem</a:t>
            </a:r>
            <a:r>
              <a:rPr lang="en-US"/>
              <a:t> man </a:t>
            </a:r>
            <a:br>
              <a:rPr lang="en-US"/>
            </a:br>
            <a:r>
              <a:rPr lang="en-US" err="1"/>
              <a:t>sie</a:t>
            </a:r>
            <a:r>
              <a:rPr lang="en-US"/>
              <a:t> </a:t>
            </a:r>
            <a:r>
              <a:rPr lang="en-US" err="1"/>
              <a:t>mit</a:t>
            </a:r>
            <a:r>
              <a:rPr lang="en-US"/>
              <a:t> </a:t>
            </a:r>
            <a:r>
              <a:rPr lang="en-US" err="1"/>
              <a:t>echten</a:t>
            </a:r>
            <a:r>
              <a:rPr lang="en-US"/>
              <a:t> </a:t>
            </a:r>
            <a:r>
              <a:rPr lang="en-US" err="1"/>
              <a:t>Einschränkungen</a:t>
            </a:r>
            <a:r>
              <a:rPr lang="en-US"/>
              <a:t> und </a:t>
            </a:r>
            <a:r>
              <a:rPr lang="en-US" err="1"/>
              <a:t>Entscheidungen</a:t>
            </a:r>
            <a:r>
              <a:rPr lang="en-US"/>
              <a:t> </a:t>
            </a:r>
            <a:r>
              <a:rPr lang="en-US" err="1"/>
              <a:t>verbindet</a:t>
            </a:r>
            <a:r>
              <a:rPr lang="en-US"/>
              <a:t>  </a:t>
            </a:r>
          </a:p>
          <a:p>
            <a:r>
              <a:rPr lang="en-US"/>
              <a:t>Eine </a:t>
            </a:r>
            <a:r>
              <a:rPr lang="en-US" err="1"/>
              <a:t>Anwendungsübersicht</a:t>
            </a:r>
            <a:r>
              <a:rPr lang="en-US"/>
              <a:t> </a:t>
            </a:r>
            <a:r>
              <a:rPr lang="en-US" err="1"/>
              <a:t>wird</a:t>
            </a:r>
            <a:r>
              <a:rPr lang="en-US"/>
              <a:t> </a:t>
            </a:r>
            <a:r>
              <a:rPr lang="en-US" err="1"/>
              <a:t>wie</a:t>
            </a:r>
            <a:r>
              <a:rPr lang="en-US"/>
              <a:t> </a:t>
            </a:r>
            <a:r>
              <a:rPr lang="en-US" err="1"/>
              <a:t>folgt</a:t>
            </a:r>
            <a:r>
              <a:rPr lang="en-US"/>
              <a:t> </a:t>
            </a:r>
            <a:r>
              <a:rPr lang="en-US" err="1"/>
              <a:t>erstellt</a:t>
            </a:r>
            <a:endParaRPr lang="en-US"/>
          </a:p>
          <a:p>
            <a:pPr lvl="1"/>
            <a:r>
              <a:rPr lang="en-US" err="1"/>
              <a:t>Bestimme</a:t>
            </a:r>
            <a:r>
              <a:rPr lang="en-US"/>
              <a:t> den </a:t>
            </a:r>
            <a:r>
              <a:rPr lang="en-US" err="1"/>
              <a:t>Anwendungstyp</a:t>
            </a:r>
            <a:r>
              <a:rPr lang="en-US"/>
              <a:t> </a:t>
            </a:r>
            <a:br>
              <a:rPr lang="en-US"/>
            </a:br>
            <a:r>
              <a:rPr lang="en-US"/>
              <a:t>(</a:t>
            </a:r>
            <a:r>
              <a:rPr lang="en-US" err="1"/>
              <a:t>Mobile,Rich</a:t>
            </a:r>
            <a:r>
              <a:rPr lang="en-US"/>
              <a:t> Client, Internet application, Service, Web application, </a:t>
            </a:r>
            <a:r>
              <a:rPr lang="en-US" err="1"/>
              <a:t>oder</a:t>
            </a:r>
            <a:r>
              <a:rPr lang="en-US"/>
              <a:t> </a:t>
            </a:r>
            <a:r>
              <a:rPr lang="en-US" err="1"/>
              <a:t>Kombinationen</a:t>
            </a:r>
            <a:r>
              <a:rPr lang="en-US"/>
              <a:t> </a:t>
            </a:r>
            <a:r>
              <a:rPr lang="en-US" err="1"/>
              <a:t>davon</a:t>
            </a:r>
            <a:r>
              <a:rPr lang="en-US"/>
              <a:t>)</a:t>
            </a:r>
          </a:p>
          <a:p>
            <a:pPr lvl="1"/>
            <a:r>
              <a:rPr lang="en-US" err="1"/>
              <a:t>Verstehe</a:t>
            </a:r>
            <a:r>
              <a:rPr lang="en-US"/>
              <a:t> die </a:t>
            </a:r>
            <a:r>
              <a:rPr lang="en-US" err="1"/>
              <a:t>Einschränkungen</a:t>
            </a:r>
            <a:r>
              <a:rPr lang="en-US"/>
              <a:t> </a:t>
            </a:r>
            <a:r>
              <a:rPr lang="en-US" err="1"/>
              <a:t>beim</a:t>
            </a:r>
            <a:r>
              <a:rPr lang="en-US"/>
              <a:t> </a:t>
            </a:r>
            <a:r>
              <a:rPr lang="en-US" err="1"/>
              <a:t>Ausrollen</a:t>
            </a:r>
            <a:endParaRPr lang="en-US"/>
          </a:p>
          <a:p>
            <a:pPr lvl="1"/>
            <a:r>
              <a:rPr lang="en-US" err="1"/>
              <a:t>Verstehe</a:t>
            </a:r>
            <a:r>
              <a:rPr lang="en-US"/>
              <a:t> die </a:t>
            </a:r>
            <a:r>
              <a:rPr lang="en-US" err="1"/>
              <a:t>Zielumgebung</a:t>
            </a:r>
            <a:r>
              <a:rPr lang="en-US"/>
              <a:t> und </a:t>
            </a:r>
            <a:r>
              <a:rPr lang="en-US" err="1"/>
              <a:t>erkenne</a:t>
            </a:r>
            <a:r>
              <a:rPr lang="en-US"/>
              <a:t> den </a:t>
            </a:r>
            <a:r>
              <a:rPr lang="en-US" err="1"/>
              <a:t>Einfluss</a:t>
            </a:r>
            <a:r>
              <a:rPr lang="en-US"/>
              <a:t> auf die </a:t>
            </a:r>
            <a:r>
              <a:rPr lang="en-US" err="1"/>
              <a:t>Architektur</a:t>
            </a:r>
            <a:r>
              <a:rPr lang="en-US"/>
              <a:t> </a:t>
            </a:r>
          </a:p>
          <a:p>
            <a:pPr lvl="1"/>
            <a:r>
              <a:rPr lang="en-US" err="1"/>
              <a:t>Identifiziere</a:t>
            </a:r>
            <a:r>
              <a:rPr lang="en-US"/>
              <a:t> </a:t>
            </a:r>
            <a:r>
              <a:rPr lang="en-US" err="1"/>
              <a:t>wichtige</a:t>
            </a:r>
            <a:r>
              <a:rPr lang="en-US"/>
              <a:t> </a:t>
            </a:r>
            <a:r>
              <a:rPr lang="en-US" err="1"/>
              <a:t>Architekturstile</a:t>
            </a:r>
            <a:r>
              <a:rPr lang="en-US"/>
              <a:t> (SOA, client/server, layered, message bus, </a:t>
            </a:r>
            <a:r>
              <a:rPr lang="en-US" err="1"/>
              <a:t>Kombinationen</a:t>
            </a:r>
            <a:r>
              <a:rPr lang="en-US"/>
              <a:t>) </a:t>
            </a:r>
          </a:p>
          <a:p>
            <a:pPr lvl="1"/>
            <a:r>
              <a:rPr lang="en-US" err="1"/>
              <a:t>Bestimme</a:t>
            </a:r>
            <a:r>
              <a:rPr lang="en-US"/>
              <a:t> </a:t>
            </a:r>
            <a:r>
              <a:rPr lang="en-US" err="1"/>
              <a:t>relevante</a:t>
            </a:r>
            <a:r>
              <a:rPr lang="en-US"/>
              <a:t> </a:t>
            </a:r>
            <a:r>
              <a:rPr lang="en-US" err="1"/>
              <a:t>Technologien</a:t>
            </a:r>
            <a:r>
              <a:rPr lang="en-US"/>
              <a:t> </a:t>
            </a:r>
            <a:r>
              <a:rPr lang="en-US" err="1"/>
              <a:t>basierend</a:t>
            </a:r>
            <a:r>
              <a:rPr lang="en-US"/>
              <a:t> auf dem </a:t>
            </a:r>
            <a:r>
              <a:rPr lang="en-US" err="1"/>
              <a:t>Anwendungstyp</a:t>
            </a:r>
            <a:r>
              <a:rPr lang="en-US"/>
              <a:t>, dem </a:t>
            </a:r>
            <a:r>
              <a:rPr lang="en-US" err="1"/>
              <a:t>Architekturstil</a:t>
            </a:r>
            <a:r>
              <a:rPr lang="en-US"/>
              <a:t> und den </a:t>
            </a:r>
            <a:r>
              <a:rPr lang="en-US" err="1"/>
              <a:t>Einschränkungen</a:t>
            </a:r>
            <a:endParaRPr lang="en-US"/>
          </a:p>
          <a:p>
            <a:r>
              <a:rPr lang="en-US"/>
              <a:t>Ein </a:t>
            </a:r>
            <a:r>
              <a:rPr lang="en-US" err="1"/>
              <a:t>guter</a:t>
            </a:r>
            <a:r>
              <a:rPr lang="en-US"/>
              <a:t> Test </a:t>
            </a:r>
            <a:r>
              <a:rPr lang="en-US" err="1"/>
              <a:t>für</a:t>
            </a:r>
            <a:r>
              <a:rPr lang="en-US"/>
              <a:t> das </a:t>
            </a:r>
            <a:r>
              <a:rPr lang="en-US" err="1"/>
              <a:t>Verständnis</a:t>
            </a:r>
            <a:r>
              <a:rPr lang="en-US"/>
              <a:t> und </a:t>
            </a:r>
            <a:r>
              <a:rPr lang="en-US" err="1"/>
              <a:t>einen</a:t>
            </a:r>
            <a:r>
              <a:rPr lang="en-US"/>
              <a:t> </a:t>
            </a:r>
            <a:r>
              <a:rPr lang="en-US" err="1"/>
              <a:t>Überblick</a:t>
            </a:r>
            <a:r>
              <a:rPr lang="en-US"/>
              <a:t> </a:t>
            </a:r>
            <a:r>
              <a:rPr lang="en-US" err="1"/>
              <a:t>liefert</a:t>
            </a:r>
            <a:r>
              <a:rPr lang="en-US"/>
              <a:t> </a:t>
            </a:r>
            <a:r>
              <a:rPr lang="en-US" err="1"/>
              <a:t>ein</a:t>
            </a:r>
            <a:r>
              <a:rPr lang="en-US"/>
              <a:t> </a:t>
            </a:r>
            <a:r>
              <a:rPr lang="en-US" err="1"/>
              <a:t>sog</a:t>
            </a:r>
            <a:r>
              <a:rPr lang="en-US"/>
              <a:t>. Whiteboard</a:t>
            </a:r>
          </a:p>
          <a:p>
            <a:endParaRPr lang="en-US"/>
          </a:p>
        </p:txBody>
      </p:sp>
      <p:pic>
        <p:nvPicPr>
          <p:cNvPr id="35" name="Picture 34">
            <a:extLst>
              <a:ext uri="{FF2B5EF4-FFF2-40B4-BE49-F238E27FC236}">
                <a16:creationId xmlns:a16="http://schemas.microsoft.com/office/drawing/2014/main" id="{27FCDC5B-B43F-4EA6-A45B-80E61B80EB86}"/>
              </a:ext>
            </a:extLst>
          </p:cNvPr>
          <p:cNvPicPr>
            <a:picLocks noChangeAspect="1"/>
          </p:cNvPicPr>
          <p:nvPr/>
        </p:nvPicPr>
        <p:blipFill>
          <a:blip r:embed="rId2"/>
          <a:stretch>
            <a:fillRect/>
          </a:stretch>
        </p:blipFill>
        <p:spPr>
          <a:xfrm>
            <a:off x="10343679" y="99956"/>
            <a:ext cx="1706496" cy="2554754"/>
          </a:xfrm>
          <a:prstGeom prst="rect">
            <a:avLst/>
          </a:prstGeom>
        </p:spPr>
      </p:pic>
    </p:spTree>
    <p:extLst>
      <p:ext uri="{BB962C8B-B14F-4D97-AF65-F5344CB8AC3E}">
        <p14:creationId xmlns:p14="http://schemas.microsoft.com/office/powerpoint/2010/main" val="40878223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5d) </a:t>
            </a:r>
            <a:r>
              <a:rPr lang="de-DE" b="0">
                <a:cs typeface="MV Boli" panose="02000500030200090000" pitchFamily="2" charset="0"/>
              </a:rPr>
              <a:t>Microsofts Technik für Architektur und Design</a:t>
            </a:r>
            <a:br>
              <a:rPr lang="de-DE" b="0">
                <a:cs typeface="MV Boli" panose="02000500030200090000" pitchFamily="2" charset="0"/>
              </a:rPr>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119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Schritt 3 </a:t>
            </a:r>
            <a:r>
              <a:rPr lang="en-US"/>
              <a:t>Create an Application Overview </a:t>
            </a:r>
          </a:p>
          <a:p>
            <a:pPr lvl="1"/>
            <a:r>
              <a:rPr lang="en-US"/>
              <a:t>Whiteboard</a:t>
            </a:r>
          </a:p>
        </p:txBody>
      </p:sp>
      <p:pic>
        <p:nvPicPr>
          <p:cNvPr id="35" name="Picture 34">
            <a:extLst>
              <a:ext uri="{FF2B5EF4-FFF2-40B4-BE49-F238E27FC236}">
                <a16:creationId xmlns:a16="http://schemas.microsoft.com/office/drawing/2014/main" id="{27FCDC5B-B43F-4EA6-A45B-80E61B80EB86}"/>
              </a:ext>
            </a:extLst>
          </p:cNvPr>
          <p:cNvPicPr>
            <a:picLocks noChangeAspect="1"/>
          </p:cNvPicPr>
          <p:nvPr/>
        </p:nvPicPr>
        <p:blipFill>
          <a:blip r:embed="rId2"/>
          <a:stretch>
            <a:fillRect/>
          </a:stretch>
        </p:blipFill>
        <p:spPr>
          <a:xfrm>
            <a:off x="9458632" y="99955"/>
            <a:ext cx="2591543" cy="3879737"/>
          </a:xfrm>
          <a:prstGeom prst="rect">
            <a:avLst/>
          </a:prstGeom>
        </p:spPr>
      </p:pic>
      <p:pic>
        <p:nvPicPr>
          <p:cNvPr id="5" name="Picture 4">
            <a:extLst>
              <a:ext uri="{FF2B5EF4-FFF2-40B4-BE49-F238E27FC236}">
                <a16:creationId xmlns:a16="http://schemas.microsoft.com/office/drawing/2014/main" id="{FBF5F3A3-3A4F-4C8D-B0AD-B001C3FB2F9D}"/>
              </a:ext>
            </a:extLst>
          </p:cNvPr>
          <p:cNvPicPr>
            <a:picLocks noChangeAspect="1"/>
          </p:cNvPicPr>
          <p:nvPr/>
        </p:nvPicPr>
        <p:blipFill>
          <a:blip r:embed="rId3"/>
          <a:stretch>
            <a:fillRect/>
          </a:stretch>
        </p:blipFill>
        <p:spPr>
          <a:xfrm>
            <a:off x="1287539" y="1975786"/>
            <a:ext cx="6735583" cy="3756959"/>
          </a:xfrm>
          <a:prstGeom prst="rect">
            <a:avLst/>
          </a:prstGeom>
        </p:spPr>
      </p:pic>
    </p:spTree>
    <p:extLst>
      <p:ext uri="{BB962C8B-B14F-4D97-AF65-F5344CB8AC3E}">
        <p14:creationId xmlns:p14="http://schemas.microsoft.com/office/powerpoint/2010/main" val="153771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E198-0558-4A31-B1AD-BD181872DE19}"/>
              </a:ext>
            </a:extLst>
          </p:cNvPr>
          <p:cNvSpPr>
            <a:spLocks noGrp="1"/>
          </p:cNvSpPr>
          <p:nvPr>
            <p:ph type="title"/>
          </p:nvPr>
        </p:nvSpPr>
        <p:spPr/>
        <p:txBody>
          <a:bodyPr/>
          <a:lstStyle/>
          <a:p>
            <a:r>
              <a:rPr lang="de-DE"/>
              <a:t>1a) Was ist Softwarearchitektur ?</a:t>
            </a:r>
          </a:p>
        </p:txBody>
      </p:sp>
      <p:sp>
        <p:nvSpPr>
          <p:cNvPr id="3" name="Slide Number Placeholder 2">
            <a:extLst>
              <a:ext uri="{FF2B5EF4-FFF2-40B4-BE49-F238E27FC236}">
                <a16:creationId xmlns:a16="http://schemas.microsoft.com/office/drawing/2014/main" id="{7EEBC868-EDE8-4BCD-AB87-2033D1BB0882}"/>
              </a:ext>
            </a:extLst>
          </p:cNvPr>
          <p:cNvSpPr>
            <a:spLocks noGrp="1"/>
          </p:cNvSpPr>
          <p:nvPr>
            <p:ph type="sldNum" sz="quarter" idx="4"/>
          </p:nvPr>
        </p:nvSpPr>
        <p:spPr/>
        <p:txBody>
          <a:bodyPr/>
          <a:lstStyle/>
          <a:p>
            <a:fld id="{82EA1D04-CA53-4DE3-84A8-2B63E41036C9}" type="slidenum">
              <a:rPr lang="de-DE" smtClean="0"/>
              <a:pPr/>
              <a:t>12</a:t>
            </a:fld>
            <a:endParaRPr lang="de-DE"/>
          </a:p>
        </p:txBody>
      </p:sp>
      <p:sp>
        <p:nvSpPr>
          <p:cNvPr id="4" name="Content Placeholder 3">
            <a:extLst>
              <a:ext uri="{FF2B5EF4-FFF2-40B4-BE49-F238E27FC236}">
                <a16:creationId xmlns:a16="http://schemas.microsoft.com/office/drawing/2014/main" id="{4EA7B0D9-3220-446E-9998-F6E199722055}"/>
              </a:ext>
            </a:extLst>
          </p:cNvPr>
          <p:cNvSpPr>
            <a:spLocks noGrp="1"/>
          </p:cNvSpPr>
          <p:nvPr>
            <p:ph idx="1"/>
          </p:nvPr>
        </p:nvSpPr>
        <p:spPr/>
        <p:txBody>
          <a:bodyPr/>
          <a:lstStyle/>
          <a:p>
            <a:r>
              <a:rPr lang="de-DE"/>
              <a:t>Martin Fowler erklärt das so (</a:t>
            </a:r>
            <a:r>
              <a:rPr lang="de-DE">
                <a:hlinkClick r:id="rId2"/>
              </a:rPr>
              <a:t>https://www.youtube.com/watch?v=DngAZyWMGR0</a:t>
            </a:r>
            <a:r>
              <a:rPr lang="de-DE"/>
              <a:t>):</a:t>
            </a:r>
          </a:p>
          <a:p>
            <a:pPr lvl="2"/>
            <a:r>
              <a:rPr lang="de-DE"/>
              <a:t>The set of design decisions that must be made early</a:t>
            </a:r>
          </a:p>
          <a:p>
            <a:pPr lvl="2"/>
            <a:r>
              <a:rPr lang="de-DE"/>
              <a:t>The decisions that you wish you could get right early</a:t>
            </a:r>
          </a:p>
          <a:p>
            <a:pPr lvl="2"/>
            <a:r>
              <a:rPr lang="de-DE"/>
              <a:t>The decisions that are hard to change</a:t>
            </a:r>
          </a:p>
          <a:p>
            <a:pPr lvl="2"/>
            <a:endParaRPr lang="de-DE"/>
          </a:p>
          <a:p>
            <a:pPr marL="357188" lvl="1" indent="0">
              <a:buNone/>
            </a:pPr>
            <a:endParaRPr lang="de-DE"/>
          </a:p>
          <a:p>
            <a:pPr marL="357188" lvl="1" indent="0">
              <a:buNone/>
            </a:pPr>
            <a:endParaRPr lang="de-DE"/>
          </a:p>
          <a:p>
            <a:pPr marL="357188" lvl="1" indent="0">
              <a:buNone/>
            </a:pPr>
            <a:endParaRPr lang="de-DE"/>
          </a:p>
          <a:p>
            <a:pPr marL="357188" lvl="1" indent="0">
              <a:buNone/>
            </a:pPr>
            <a:r>
              <a:rPr lang="de-DE"/>
              <a:t>„</a:t>
            </a:r>
            <a:r>
              <a:rPr lang="de-DE" i="1"/>
              <a:t>Architecture is about the important stuff. Whatever that is.“</a:t>
            </a:r>
          </a:p>
        </p:txBody>
      </p:sp>
      <p:sp>
        <p:nvSpPr>
          <p:cNvPr id="5" name="TextBox 4">
            <a:extLst>
              <a:ext uri="{FF2B5EF4-FFF2-40B4-BE49-F238E27FC236}">
                <a16:creationId xmlns:a16="http://schemas.microsoft.com/office/drawing/2014/main" id="{129269C4-8C40-49BF-937D-DEDD3A0D0139}"/>
              </a:ext>
            </a:extLst>
          </p:cNvPr>
          <p:cNvSpPr txBox="1"/>
          <p:nvPr/>
        </p:nvSpPr>
        <p:spPr>
          <a:xfrm>
            <a:off x="1251572" y="5501230"/>
            <a:ext cx="9687267" cy="369332"/>
          </a:xfrm>
          <a:prstGeom prst="rect">
            <a:avLst/>
          </a:prstGeom>
          <a:noFill/>
        </p:spPr>
        <p:txBody>
          <a:bodyPr wrap="none" rtlCol="0">
            <a:spAutoFit/>
          </a:bodyPr>
          <a:lstStyle/>
          <a:p>
            <a:r>
              <a:rPr lang="de-DE" dirty="0"/>
              <a:t>Ralph Johnson (Autor von </a:t>
            </a:r>
            <a:r>
              <a:rPr lang="de-DE" i="1" dirty="0"/>
              <a:t>Design Patterns: Elements of Reusable Object-Oriented Software</a:t>
            </a:r>
            <a:r>
              <a:rPr lang="de-DE" dirty="0"/>
              <a:t>)</a:t>
            </a:r>
          </a:p>
        </p:txBody>
      </p:sp>
      <p:sp>
        <p:nvSpPr>
          <p:cNvPr id="6" name="Arrow: Down 5">
            <a:extLst>
              <a:ext uri="{FF2B5EF4-FFF2-40B4-BE49-F238E27FC236}">
                <a16:creationId xmlns:a16="http://schemas.microsoft.com/office/drawing/2014/main" id="{C824CD16-3C2D-4507-9286-48616AD75339}"/>
              </a:ext>
            </a:extLst>
          </p:cNvPr>
          <p:cNvSpPr/>
          <p:nvPr/>
        </p:nvSpPr>
        <p:spPr>
          <a:xfrm>
            <a:off x="3501957" y="3608962"/>
            <a:ext cx="457200" cy="14105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46002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5d) </a:t>
            </a:r>
            <a:r>
              <a:rPr lang="de-DE" b="0">
                <a:cs typeface="MV Boli" panose="02000500030200090000" pitchFamily="2" charset="0"/>
              </a:rPr>
              <a:t>Microsofts Technik für Architektur und Design</a:t>
            </a:r>
            <a:br>
              <a:rPr lang="de-DE" b="0">
                <a:cs typeface="MV Boli" panose="02000500030200090000" pitchFamily="2" charset="0"/>
              </a:rPr>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120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Schritt 4 </a:t>
            </a:r>
            <a:r>
              <a:rPr lang="en-US"/>
              <a:t>Analyze Key Issues </a:t>
            </a:r>
          </a:p>
          <a:p>
            <a:pPr lvl="1"/>
            <a:r>
              <a:rPr lang="en-US" err="1"/>
              <a:t>Identifiziere</a:t>
            </a:r>
            <a:r>
              <a:rPr lang="en-US"/>
              <a:t> die </a:t>
            </a:r>
            <a:r>
              <a:rPr lang="en-US" err="1"/>
              <a:t>wichtigsten</a:t>
            </a:r>
            <a:r>
              <a:rPr lang="en-US"/>
              <a:t> </a:t>
            </a:r>
            <a:r>
              <a:rPr lang="en-US" err="1"/>
              <a:t>Hindernisse</a:t>
            </a:r>
            <a:r>
              <a:rPr lang="en-US"/>
              <a:t> der (in der) </a:t>
            </a:r>
            <a:r>
              <a:rPr lang="en-US" err="1"/>
              <a:t>Architektur</a:t>
            </a:r>
            <a:endParaRPr lang="en-US"/>
          </a:p>
          <a:p>
            <a:pPr lvl="1"/>
            <a:r>
              <a:rPr lang="en-US" err="1"/>
              <a:t>Hindernisse</a:t>
            </a:r>
            <a:r>
              <a:rPr lang="en-US"/>
              <a:t> </a:t>
            </a:r>
            <a:r>
              <a:rPr lang="en-US" err="1"/>
              <a:t>lassen</a:t>
            </a:r>
            <a:r>
              <a:rPr lang="en-US"/>
              <a:t> </a:t>
            </a:r>
            <a:r>
              <a:rPr lang="en-US" err="1"/>
              <a:t>sich</a:t>
            </a:r>
            <a:r>
              <a:rPr lang="en-US"/>
              <a:t> </a:t>
            </a:r>
            <a:r>
              <a:rPr lang="en-US" err="1"/>
              <a:t>typischerweise</a:t>
            </a:r>
            <a:r>
              <a:rPr lang="en-US"/>
              <a:t> auf </a:t>
            </a:r>
            <a:r>
              <a:rPr lang="en-US" err="1"/>
              <a:t>Qualitätsattribute</a:t>
            </a:r>
            <a:r>
              <a:rPr lang="en-US"/>
              <a:t> </a:t>
            </a:r>
            <a:r>
              <a:rPr lang="en-US" err="1"/>
              <a:t>abbilden</a:t>
            </a:r>
            <a:endParaRPr lang="en-US"/>
          </a:p>
          <a:p>
            <a:pPr lvl="1"/>
            <a:r>
              <a:rPr lang="en-US" err="1"/>
              <a:t>Gibt</a:t>
            </a:r>
            <a:r>
              <a:rPr lang="en-US"/>
              <a:t> </a:t>
            </a:r>
            <a:r>
              <a:rPr lang="en-US" err="1"/>
              <a:t>Hinweise</a:t>
            </a:r>
            <a:r>
              <a:rPr lang="en-US"/>
              <a:t>, wo </a:t>
            </a:r>
            <a:r>
              <a:rPr lang="en-US" err="1"/>
              <a:t>typische</a:t>
            </a:r>
            <a:r>
              <a:rPr lang="en-US"/>
              <a:t> </a:t>
            </a:r>
            <a:r>
              <a:rPr lang="en-US" err="1"/>
              <a:t>Fehler</a:t>
            </a:r>
            <a:r>
              <a:rPr lang="en-US"/>
              <a:t> </a:t>
            </a:r>
            <a:r>
              <a:rPr lang="en-US" err="1"/>
              <a:t>bei</a:t>
            </a:r>
            <a:r>
              <a:rPr lang="en-US"/>
              <a:t> der </a:t>
            </a:r>
            <a:r>
              <a:rPr lang="en-US" err="1"/>
              <a:t>Anwendungsarchitektur</a:t>
            </a:r>
            <a:r>
              <a:rPr lang="en-US"/>
              <a:t> </a:t>
            </a:r>
            <a:br>
              <a:rPr lang="en-US"/>
            </a:br>
            <a:r>
              <a:rPr lang="en-US" err="1"/>
              <a:t>gemacht</a:t>
            </a:r>
            <a:r>
              <a:rPr lang="en-US"/>
              <a:t> </a:t>
            </a:r>
            <a:r>
              <a:rPr lang="en-US" err="1"/>
              <a:t>werden</a:t>
            </a:r>
            <a:r>
              <a:rPr lang="en-US"/>
              <a:t> </a:t>
            </a:r>
            <a:r>
              <a:rPr lang="en-US" err="1"/>
              <a:t>können</a:t>
            </a:r>
            <a:endParaRPr lang="en-US"/>
          </a:p>
        </p:txBody>
      </p:sp>
      <p:pic>
        <p:nvPicPr>
          <p:cNvPr id="35" name="Picture 34">
            <a:extLst>
              <a:ext uri="{FF2B5EF4-FFF2-40B4-BE49-F238E27FC236}">
                <a16:creationId xmlns:a16="http://schemas.microsoft.com/office/drawing/2014/main" id="{27FCDC5B-B43F-4EA6-A45B-80E61B80EB86}"/>
              </a:ext>
            </a:extLst>
          </p:cNvPr>
          <p:cNvPicPr>
            <a:picLocks noChangeAspect="1"/>
          </p:cNvPicPr>
          <p:nvPr/>
        </p:nvPicPr>
        <p:blipFill>
          <a:blip r:embed="rId2"/>
          <a:stretch>
            <a:fillRect/>
          </a:stretch>
        </p:blipFill>
        <p:spPr>
          <a:xfrm>
            <a:off x="9387830" y="1948420"/>
            <a:ext cx="2591543" cy="3879737"/>
          </a:xfrm>
          <a:prstGeom prst="rect">
            <a:avLst/>
          </a:prstGeom>
        </p:spPr>
      </p:pic>
    </p:spTree>
    <p:extLst>
      <p:ext uri="{BB962C8B-B14F-4D97-AF65-F5344CB8AC3E}">
        <p14:creationId xmlns:p14="http://schemas.microsoft.com/office/powerpoint/2010/main" val="6733251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5d) </a:t>
            </a:r>
            <a:r>
              <a:rPr lang="de-DE" b="0">
                <a:cs typeface="MV Boli" panose="02000500030200090000" pitchFamily="2" charset="0"/>
              </a:rPr>
              <a:t>Microsofts Technik für Architektur und Design</a:t>
            </a:r>
            <a:br>
              <a:rPr lang="de-DE" b="0">
                <a:cs typeface="MV Boli" panose="02000500030200090000" pitchFamily="2" charset="0"/>
              </a:rPr>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121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de-DE"/>
              <a:t>Schritt 5 Define Candidate Solutions</a:t>
            </a:r>
          </a:p>
          <a:p>
            <a:pPr lvl="1"/>
            <a:r>
              <a:rPr lang="de-DE"/>
              <a:t>Lösungskandidaten werde definiert</a:t>
            </a:r>
          </a:p>
          <a:p>
            <a:pPr lvl="1"/>
            <a:r>
              <a:rPr lang="de-DE"/>
              <a:t>In der ersten Iteration entsteht eine neue Architektur in weiteren </a:t>
            </a:r>
            <a:br>
              <a:rPr lang="de-DE"/>
            </a:br>
            <a:r>
              <a:rPr lang="de-DE"/>
              <a:t>Iteration wird die Architektur angepasst/erweitert/verbessert</a:t>
            </a:r>
          </a:p>
          <a:p>
            <a:pPr lvl="1"/>
            <a:r>
              <a:rPr lang="de-DE"/>
              <a:t>Nachdem geeignete Kandidaten in die Gesamtarchitektur aufgenommen</a:t>
            </a:r>
            <a:br>
              <a:rPr lang="de-DE"/>
            </a:br>
            <a:r>
              <a:rPr lang="de-DE"/>
              <a:t>wurden, kann die Architektur geprüft und ausgewertet werden</a:t>
            </a:r>
          </a:p>
          <a:p>
            <a:pPr lvl="1"/>
            <a:r>
              <a:rPr lang="de-DE"/>
              <a:t>Wird in diesem Schritt festgestellt, daß weitere Architekturarbeit</a:t>
            </a:r>
            <a:br>
              <a:rPr lang="de-DE"/>
            </a:br>
            <a:r>
              <a:rPr lang="de-DE"/>
              <a:t>notwendig ist, geht es in die nächste Iteration (mit Schritt 2)</a:t>
            </a:r>
            <a:endParaRPr lang="en-US"/>
          </a:p>
        </p:txBody>
      </p:sp>
      <p:pic>
        <p:nvPicPr>
          <p:cNvPr id="35" name="Picture 34">
            <a:extLst>
              <a:ext uri="{FF2B5EF4-FFF2-40B4-BE49-F238E27FC236}">
                <a16:creationId xmlns:a16="http://schemas.microsoft.com/office/drawing/2014/main" id="{27FCDC5B-B43F-4EA6-A45B-80E61B80EB86}"/>
              </a:ext>
            </a:extLst>
          </p:cNvPr>
          <p:cNvPicPr>
            <a:picLocks noChangeAspect="1"/>
          </p:cNvPicPr>
          <p:nvPr/>
        </p:nvPicPr>
        <p:blipFill>
          <a:blip r:embed="rId2"/>
          <a:stretch>
            <a:fillRect/>
          </a:stretch>
        </p:blipFill>
        <p:spPr>
          <a:xfrm>
            <a:off x="9387830" y="1948420"/>
            <a:ext cx="2591543" cy="3879737"/>
          </a:xfrm>
          <a:prstGeom prst="rect">
            <a:avLst/>
          </a:prstGeom>
        </p:spPr>
      </p:pic>
    </p:spTree>
    <p:extLst>
      <p:ext uri="{BB962C8B-B14F-4D97-AF65-F5344CB8AC3E}">
        <p14:creationId xmlns:p14="http://schemas.microsoft.com/office/powerpoint/2010/main" val="4624676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5e) Architecture Centric Design Method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122</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err="1"/>
              <a:t>Methode</a:t>
            </a:r>
            <a:r>
              <a:rPr lang="en-US"/>
              <a:t> </a:t>
            </a:r>
            <a:r>
              <a:rPr lang="en-US" err="1"/>
              <a:t>mit</a:t>
            </a:r>
            <a:r>
              <a:rPr lang="en-US"/>
              <a:t> </a:t>
            </a:r>
            <a:r>
              <a:rPr lang="en-US" err="1"/>
              <a:t>Fokus</a:t>
            </a:r>
            <a:r>
              <a:rPr lang="en-US"/>
              <a:t> auf das </a:t>
            </a:r>
            <a:r>
              <a:rPr lang="en-US" err="1"/>
              <a:t>Produkt</a:t>
            </a:r>
            <a:r>
              <a:rPr lang="en-US"/>
              <a:t> und den </a:t>
            </a:r>
            <a:r>
              <a:rPr lang="en-US" err="1"/>
              <a:t>Betrieb</a:t>
            </a:r>
            <a:endParaRPr lang="en-US"/>
          </a:p>
          <a:p>
            <a:r>
              <a:rPr lang="en-US"/>
              <a:t>Die </a:t>
            </a:r>
            <a:r>
              <a:rPr lang="en-US" err="1"/>
              <a:t>Architektur</a:t>
            </a:r>
            <a:r>
              <a:rPr lang="en-US"/>
              <a:t> </a:t>
            </a:r>
            <a:r>
              <a:rPr lang="en-US" err="1"/>
              <a:t>kann</a:t>
            </a:r>
            <a:r>
              <a:rPr lang="en-US"/>
              <a:t> in </a:t>
            </a:r>
            <a:r>
              <a:rPr lang="en-US" err="1"/>
              <a:t>Schritt</a:t>
            </a:r>
            <a:r>
              <a:rPr lang="en-US"/>
              <a:t> 4 </a:t>
            </a:r>
            <a:r>
              <a:rPr lang="en-US" err="1"/>
              <a:t>bei</a:t>
            </a:r>
            <a:r>
              <a:rPr lang="en-US"/>
              <a:t> </a:t>
            </a:r>
            <a:r>
              <a:rPr lang="en-US" err="1"/>
              <a:t>jeder</a:t>
            </a:r>
            <a:r>
              <a:rPr lang="en-US"/>
              <a:t> Iteration </a:t>
            </a:r>
            <a:r>
              <a:rPr lang="en-US" err="1"/>
              <a:t>geändert</a:t>
            </a:r>
            <a:r>
              <a:rPr lang="en-US"/>
              <a:t> </a:t>
            </a:r>
            <a:r>
              <a:rPr lang="en-US" err="1"/>
              <a:t>werden</a:t>
            </a:r>
            <a:r>
              <a:rPr lang="en-US"/>
              <a:t> und </a:t>
            </a:r>
            <a:r>
              <a:rPr lang="en-US" err="1"/>
              <a:t>ist</a:t>
            </a:r>
            <a:r>
              <a:rPr lang="en-US"/>
              <a:t> </a:t>
            </a:r>
            <a:r>
              <a:rPr lang="en-US" err="1"/>
              <a:t>deshalb</a:t>
            </a:r>
            <a:r>
              <a:rPr lang="en-US"/>
              <a:t> in der </a:t>
            </a:r>
            <a:r>
              <a:rPr lang="en-US" err="1"/>
              <a:t>ersten</a:t>
            </a:r>
            <a:r>
              <a:rPr lang="en-US"/>
              <a:t> Iteration </a:t>
            </a:r>
            <a:r>
              <a:rPr lang="en-US" err="1"/>
              <a:t>i.a.</a:t>
            </a:r>
            <a:r>
              <a:rPr lang="en-US"/>
              <a:t> </a:t>
            </a:r>
            <a:r>
              <a:rPr lang="en-US" err="1"/>
              <a:t>nicht</a:t>
            </a:r>
            <a:r>
              <a:rPr lang="en-US"/>
              <a:t> </a:t>
            </a:r>
            <a:r>
              <a:rPr lang="en-US" err="1"/>
              <a:t>vollständig</a:t>
            </a:r>
            <a:endParaRPr lang="en-US"/>
          </a:p>
        </p:txBody>
      </p:sp>
      <p:pic>
        <p:nvPicPr>
          <p:cNvPr id="5" name="Picture 4">
            <a:extLst>
              <a:ext uri="{FF2B5EF4-FFF2-40B4-BE49-F238E27FC236}">
                <a16:creationId xmlns:a16="http://schemas.microsoft.com/office/drawing/2014/main" id="{67429FBC-D83C-4E81-8358-03D28D27C3F5}"/>
              </a:ext>
            </a:extLst>
          </p:cNvPr>
          <p:cNvPicPr>
            <a:picLocks noChangeAspect="1"/>
          </p:cNvPicPr>
          <p:nvPr/>
        </p:nvPicPr>
        <p:blipFill>
          <a:blip r:embed="rId2"/>
          <a:stretch>
            <a:fillRect/>
          </a:stretch>
        </p:blipFill>
        <p:spPr>
          <a:xfrm>
            <a:off x="2228257" y="2389240"/>
            <a:ext cx="6955073" cy="3452236"/>
          </a:xfrm>
          <a:prstGeom prst="rect">
            <a:avLst/>
          </a:prstGeom>
        </p:spPr>
      </p:pic>
    </p:spTree>
    <p:extLst>
      <p:ext uri="{BB962C8B-B14F-4D97-AF65-F5344CB8AC3E}">
        <p14:creationId xmlns:p14="http://schemas.microsoft.com/office/powerpoint/2010/main" val="17656395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5f) Architecture Development Method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123</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ADM </a:t>
            </a:r>
            <a:r>
              <a:rPr lang="en-US" err="1"/>
              <a:t>ist</a:t>
            </a:r>
            <a:r>
              <a:rPr lang="en-US"/>
              <a:t> </a:t>
            </a:r>
            <a:r>
              <a:rPr lang="en-US" err="1"/>
              <a:t>Teil</a:t>
            </a:r>
            <a:r>
              <a:rPr lang="en-US"/>
              <a:t> </a:t>
            </a:r>
            <a:r>
              <a:rPr lang="en-US" err="1"/>
              <a:t>eines</a:t>
            </a:r>
            <a:r>
              <a:rPr lang="en-US"/>
              <a:t> </a:t>
            </a:r>
            <a:r>
              <a:rPr lang="en-US" err="1"/>
              <a:t>größeren</a:t>
            </a:r>
            <a:r>
              <a:rPr lang="en-US"/>
              <a:t> Frameworks</a:t>
            </a:r>
          </a:p>
          <a:p>
            <a:pPr lvl="1"/>
            <a:r>
              <a:rPr lang="en-US"/>
              <a:t>The Open Group Architecture Framework (TOGAF)</a:t>
            </a:r>
          </a:p>
          <a:p>
            <a:pPr lvl="1"/>
            <a:r>
              <a:rPr lang="en-US"/>
              <a:t>Framework </a:t>
            </a:r>
            <a:r>
              <a:rPr lang="en-US" err="1"/>
              <a:t>für</a:t>
            </a:r>
            <a:r>
              <a:rPr lang="en-US"/>
              <a:t> Enterprise </a:t>
            </a:r>
            <a:r>
              <a:rPr lang="en-US" err="1"/>
              <a:t>Architektur</a:t>
            </a:r>
            <a:endParaRPr lang="en-US"/>
          </a:p>
          <a:p>
            <a:pPr lvl="1"/>
            <a:r>
              <a:rPr lang="en-US"/>
              <a:t>ADM </a:t>
            </a:r>
            <a:r>
              <a:rPr lang="en-US" err="1"/>
              <a:t>besteht</a:t>
            </a:r>
            <a:r>
              <a:rPr lang="en-US"/>
              <a:t> </a:t>
            </a:r>
            <a:r>
              <a:rPr lang="en-US" err="1"/>
              <a:t>aus</a:t>
            </a:r>
            <a:r>
              <a:rPr lang="en-US"/>
              <a:t> </a:t>
            </a:r>
            <a:r>
              <a:rPr lang="en-US" err="1"/>
              <a:t>acht</a:t>
            </a:r>
            <a:r>
              <a:rPr lang="en-US"/>
              <a:t> </a:t>
            </a:r>
            <a:r>
              <a:rPr lang="en-US" err="1"/>
              <a:t>Phasen</a:t>
            </a:r>
            <a:r>
              <a:rPr lang="en-US"/>
              <a:t> A-H und</a:t>
            </a:r>
            <a:br>
              <a:rPr lang="en-US"/>
            </a:br>
            <a:r>
              <a:rPr lang="en-US" err="1"/>
              <a:t>einer</a:t>
            </a:r>
            <a:r>
              <a:rPr lang="en-US"/>
              <a:t> </a:t>
            </a:r>
            <a:r>
              <a:rPr lang="en-US" err="1"/>
              <a:t>sog</a:t>
            </a:r>
            <a:r>
              <a:rPr lang="en-US"/>
              <a:t>. Preliminary</a:t>
            </a:r>
          </a:p>
          <a:p>
            <a:pPr lvl="1"/>
            <a:r>
              <a:rPr lang="en-US"/>
              <a:t>In der Preliminary </a:t>
            </a:r>
            <a:r>
              <a:rPr lang="en-US" err="1"/>
              <a:t>bereitet</a:t>
            </a:r>
            <a:r>
              <a:rPr lang="en-US"/>
              <a:t> </a:t>
            </a:r>
            <a:r>
              <a:rPr lang="en-US" err="1"/>
              <a:t>sich</a:t>
            </a:r>
            <a:r>
              <a:rPr lang="en-US"/>
              <a:t> </a:t>
            </a:r>
            <a:r>
              <a:rPr lang="en-US" err="1"/>
              <a:t>eine</a:t>
            </a:r>
            <a:r>
              <a:rPr lang="en-US"/>
              <a:t> </a:t>
            </a:r>
            <a:r>
              <a:rPr lang="en-US" err="1"/>
              <a:t>Organisation</a:t>
            </a:r>
            <a:br>
              <a:rPr lang="en-US"/>
            </a:br>
            <a:r>
              <a:rPr lang="en-US"/>
              <a:t>auf die </a:t>
            </a:r>
            <a:r>
              <a:rPr lang="en-US" err="1"/>
              <a:t>Einführung</a:t>
            </a:r>
            <a:r>
              <a:rPr lang="en-US"/>
              <a:t> von ADM </a:t>
            </a:r>
            <a:r>
              <a:rPr lang="en-US" err="1"/>
              <a:t>vor</a:t>
            </a:r>
            <a:r>
              <a:rPr lang="en-US"/>
              <a:t> </a:t>
            </a:r>
            <a:br>
              <a:rPr lang="en-US"/>
            </a:br>
            <a:r>
              <a:rPr lang="en-US"/>
              <a:t>(</a:t>
            </a:r>
            <a:r>
              <a:rPr lang="en-US" err="1"/>
              <a:t>Regeln</a:t>
            </a:r>
            <a:r>
              <a:rPr lang="en-US"/>
              <a:t>, Frameworks </a:t>
            </a:r>
            <a:r>
              <a:rPr lang="en-US" err="1"/>
              <a:t>u.ä</a:t>
            </a:r>
            <a:r>
              <a:rPr lang="en-US"/>
              <a:t>.)</a:t>
            </a:r>
          </a:p>
          <a:p>
            <a:pPr lvl="1"/>
            <a:r>
              <a:rPr lang="en-US" err="1"/>
              <a:t>Jede</a:t>
            </a:r>
            <a:r>
              <a:rPr lang="en-US"/>
              <a:t> Phase </a:t>
            </a:r>
            <a:r>
              <a:rPr lang="en-US" err="1"/>
              <a:t>betrachtet</a:t>
            </a:r>
            <a:r>
              <a:rPr lang="en-US"/>
              <a:t> </a:t>
            </a:r>
            <a:r>
              <a:rPr lang="en-US" err="1"/>
              <a:t>kontinuierlich</a:t>
            </a:r>
            <a:r>
              <a:rPr lang="en-US"/>
              <a:t> </a:t>
            </a:r>
            <a:br>
              <a:rPr lang="en-US"/>
            </a:br>
            <a:r>
              <a:rPr lang="en-US"/>
              <a:t>die </a:t>
            </a:r>
            <a:r>
              <a:rPr lang="en-US" err="1"/>
              <a:t>Anforderungen</a:t>
            </a:r>
            <a:endParaRPr lang="en-US"/>
          </a:p>
          <a:p>
            <a:pPr lvl="1"/>
            <a:endParaRPr lang="en-US"/>
          </a:p>
        </p:txBody>
      </p:sp>
      <p:pic>
        <p:nvPicPr>
          <p:cNvPr id="7" name="Picture 6">
            <a:extLst>
              <a:ext uri="{FF2B5EF4-FFF2-40B4-BE49-F238E27FC236}">
                <a16:creationId xmlns:a16="http://schemas.microsoft.com/office/drawing/2014/main" id="{1014AB3A-7D38-432B-9717-9134185F9C06}"/>
              </a:ext>
            </a:extLst>
          </p:cNvPr>
          <p:cNvPicPr>
            <a:picLocks noChangeAspect="1"/>
          </p:cNvPicPr>
          <p:nvPr/>
        </p:nvPicPr>
        <p:blipFill>
          <a:blip r:embed="rId2"/>
          <a:stretch>
            <a:fillRect/>
          </a:stretch>
        </p:blipFill>
        <p:spPr>
          <a:xfrm>
            <a:off x="6623940" y="1691148"/>
            <a:ext cx="5330752" cy="4246309"/>
          </a:xfrm>
          <a:prstGeom prst="rect">
            <a:avLst/>
          </a:prstGeom>
        </p:spPr>
      </p:pic>
    </p:spTree>
    <p:extLst>
      <p:ext uri="{BB962C8B-B14F-4D97-AF65-F5344CB8AC3E}">
        <p14:creationId xmlns:p14="http://schemas.microsoft.com/office/powerpoint/2010/main" val="33433118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5f) Architecture Development Method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124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Phase A Architecture Vision</a:t>
            </a:r>
          </a:p>
          <a:p>
            <a:pPr lvl="1"/>
            <a:r>
              <a:rPr lang="en-US" err="1"/>
              <a:t>Hier</a:t>
            </a:r>
            <a:r>
              <a:rPr lang="en-US"/>
              <a:t> </a:t>
            </a:r>
            <a:r>
              <a:rPr lang="en-US" err="1"/>
              <a:t>wird</a:t>
            </a:r>
            <a:r>
              <a:rPr lang="en-US"/>
              <a:t> die Vision der </a:t>
            </a:r>
            <a:r>
              <a:rPr lang="en-US" err="1"/>
              <a:t>Architektur</a:t>
            </a:r>
            <a:r>
              <a:rPr lang="en-US"/>
              <a:t> </a:t>
            </a:r>
            <a:r>
              <a:rPr lang="en-US" err="1"/>
              <a:t>mit</a:t>
            </a:r>
            <a:r>
              <a:rPr lang="en-US"/>
              <a:t> </a:t>
            </a:r>
            <a:r>
              <a:rPr lang="en-US" err="1"/>
              <a:t>ihren</a:t>
            </a:r>
            <a:r>
              <a:rPr lang="en-US"/>
              <a:t> </a:t>
            </a:r>
            <a:r>
              <a:rPr lang="en-US" err="1"/>
              <a:t>Fähigkeiten</a:t>
            </a:r>
            <a:r>
              <a:rPr lang="en-US"/>
              <a:t> und </a:t>
            </a:r>
            <a:r>
              <a:rPr lang="en-US" err="1"/>
              <a:t>ihrem</a:t>
            </a:r>
            <a:r>
              <a:rPr lang="en-US"/>
              <a:t> Wert </a:t>
            </a:r>
            <a:r>
              <a:rPr lang="en-US" err="1"/>
              <a:t>entwickelt</a:t>
            </a:r>
            <a:endParaRPr lang="en-US"/>
          </a:p>
          <a:p>
            <a:pPr lvl="1"/>
            <a:r>
              <a:rPr lang="en-US" err="1"/>
              <a:t>Teil</a:t>
            </a:r>
            <a:r>
              <a:rPr lang="en-US"/>
              <a:t> </a:t>
            </a:r>
            <a:r>
              <a:rPr lang="en-US" err="1"/>
              <a:t>dieser</a:t>
            </a:r>
            <a:r>
              <a:rPr lang="en-US"/>
              <a:t> Phase </a:t>
            </a:r>
            <a:r>
              <a:rPr lang="en-US" err="1"/>
              <a:t>ist</a:t>
            </a:r>
            <a:r>
              <a:rPr lang="en-US"/>
              <a:t> das </a:t>
            </a:r>
            <a:r>
              <a:rPr lang="en-US" err="1"/>
              <a:t>Festlegen</a:t>
            </a:r>
            <a:r>
              <a:rPr lang="en-US"/>
              <a:t> von </a:t>
            </a:r>
            <a:r>
              <a:rPr lang="en-US" err="1"/>
              <a:t>Umfang</a:t>
            </a:r>
            <a:r>
              <a:rPr lang="en-US"/>
              <a:t>, </a:t>
            </a:r>
            <a:r>
              <a:rPr lang="en-US" err="1"/>
              <a:t>Ziele</a:t>
            </a:r>
            <a:r>
              <a:rPr lang="en-US"/>
              <a:t> des Business, </a:t>
            </a:r>
            <a:r>
              <a:rPr lang="en-US" err="1"/>
              <a:t>Treibern</a:t>
            </a:r>
            <a:r>
              <a:rPr lang="en-US"/>
              <a:t>, </a:t>
            </a:r>
            <a:r>
              <a:rPr lang="en-US" err="1"/>
              <a:t>Einschränkungen</a:t>
            </a:r>
            <a:r>
              <a:rPr lang="en-US"/>
              <a:t>, </a:t>
            </a:r>
            <a:r>
              <a:rPr lang="en-US" err="1"/>
              <a:t>Anforderungen</a:t>
            </a:r>
            <a:r>
              <a:rPr lang="en-US"/>
              <a:t>, </a:t>
            </a:r>
            <a:r>
              <a:rPr lang="en-US" err="1"/>
              <a:t>Rollen</a:t>
            </a:r>
            <a:r>
              <a:rPr lang="en-US"/>
              <a:t>, </a:t>
            </a:r>
            <a:r>
              <a:rPr lang="en-US" err="1"/>
              <a:t>Verantwortlichkeiten</a:t>
            </a:r>
            <a:r>
              <a:rPr lang="en-US"/>
              <a:t> und </a:t>
            </a:r>
            <a:r>
              <a:rPr lang="en-US" err="1"/>
              <a:t>Zeitplänen</a:t>
            </a:r>
            <a:endParaRPr lang="en-US"/>
          </a:p>
          <a:p>
            <a:pPr lvl="1"/>
            <a:r>
              <a:rPr lang="en-US" err="1"/>
              <a:t>Alles</a:t>
            </a:r>
            <a:r>
              <a:rPr lang="en-US"/>
              <a:t> </a:t>
            </a:r>
            <a:r>
              <a:rPr lang="en-US" err="1"/>
              <a:t>wird</a:t>
            </a:r>
            <a:r>
              <a:rPr lang="en-US"/>
              <a:t> in </a:t>
            </a:r>
            <a:r>
              <a:rPr lang="en-US" err="1"/>
              <a:t>einem</a:t>
            </a:r>
            <a:r>
              <a:rPr lang="en-US"/>
              <a:t> </a:t>
            </a:r>
            <a:r>
              <a:rPr lang="en-US" err="1"/>
              <a:t>sog</a:t>
            </a:r>
            <a:r>
              <a:rPr lang="en-US"/>
              <a:t>. Statement of Architecture Work (SAW) </a:t>
            </a:r>
            <a:r>
              <a:rPr lang="en-US" err="1"/>
              <a:t>festgehalten</a:t>
            </a:r>
            <a:endParaRPr lang="en-US"/>
          </a:p>
          <a:p>
            <a:pPr lvl="1"/>
            <a:r>
              <a:rPr lang="en-US"/>
              <a:t>Dieses </a:t>
            </a:r>
            <a:r>
              <a:rPr lang="en-US" err="1"/>
              <a:t>Dokument</a:t>
            </a:r>
            <a:r>
              <a:rPr lang="en-US"/>
              <a:t> </a:t>
            </a:r>
            <a:r>
              <a:rPr lang="en-US" err="1"/>
              <a:t>enthält</a:t>
            </a:r>
            <a:r>
              <a:rPr lang="en-US"/>
              <a:t> </a:t>
            </a:r>
            <a:r>
              <a:rPr lang="en-US" err="1"/>
              <a:t>typischerweise</a:t>
            </a:r>
            <a:endParaRPr lang="en-US"/>
          </a:p>
          <a:p>
            <a:pPr lvl="2"/>
            <a:r>
              <a:rPr lang="en-US" err="1"/>
              <a:t>Projektantrag</a:t>
            </a:r>
            <a:r>
              <a:rPr lang="en-US"/>
              <a:t> </a:t>
            </a:r>
            <a:r>
              <a:rPr lang="en-US" err="1"/>
              <a:t>mit</a:t>
            </a:r>
            <a:r>
              <a:rPr lang="en-US"/>
              <a:t> </a:t>
            </a:r>
            <a:r>
              <a:rPr lang="en-US" err="1"/>
              <a:t>Hintergrundinformationen</a:t>
            </a:r>
            <a:endParaRPr lang="en-US"/>
          </a:p>
          <a:p>
            <a:pPr lvl="2"/>
            <a:r>
              <a:rPr lang="en-US" err="1"/>
              <a:t>Projektbeschreibung</a:t>
            </a:r>
            <a:r>
              <a:rPr lang="en-US"/>
              <a:t> </a:t>
            </a:r>
            <a:r>
              <a:rPr lang="en-US" err="1"/>
              <a:t>mit</a:t>
            </a:r>
            <a:r>
              <a:rPr lang="en-US"/>
              <a:t> </a:t>
            </a:r>
            <a:r>
              <a:rPr lang="en-US" err="1"/>
              <a:t>Projektumfang</a:t>
            </a:r>
            <a:r>
              <a:rPr lang="en-US"/>
              <a:t> (Scope)</a:t>
            </a:r>
          </a:p>
          <a:p>
            <a:pPr lvl="2"/>
            <a:r>
              <a:rPr lang="en-US" err="1"/>
              <a:t>Übersicht</a:t>
            </a:r>
            <a:r>
              <a:rPr lang="en-US"/>
              <a:t> der </a:t>
            </a:r>
            <a:r>
              <a:rPr lang="en-US" err="1"/>
              <a:t>Architekturvision</a:t>
            </a:r>
            <a:endParaRPr lang="en-US"/>
          </a:p>
          <a:p>
            <a:pPr lvl="2"/>
            <a:r>
              <a:rPr lang="en-US" err="1"/>
              <a:t>Rollen</a:t>
            </a:r>
            <a:r>
              <a:rPr lang="en-US"/>
              <a:t>, </a:t>
            </a:r>
            <a:r>
              <a:rPr lang="en-US" err="1"/>
              <a:t>Verantwortlichkeiten</a:t>
            </a:r>
            <a:r>
              <a:rPr lang="en-US"/>
              <a:t>, </a:t>
            </a:r>
            <a:r>
              <a:rPr lang="en-US" err="1"/>
              <a:t>Lieferungen</a:t>
            </a:r>
            <a:endParaRPr lang="en-US"/>
          </a:p>
          <a:p>
            <a:pPr lvl="2"/>
            <a:r>
              <a:rPr lang="en-US" err="1"/>
              <a:t>Projekt</a:t>
            </a:r>
            <a:r>
              <a:rPr lang="en-US"/>
              <a:t>- und </a:t>
            </a:r>
            <a:r>
              <a:rPr lang="en-US" err="1"/>
              <a:t>Zeitplan</a:t>
            </a:r>
            <a:endParaRPr lang="en-US"/>
          </a:p>
        </p:txBody>
      </p:sp>
      <p:pic>
        <p:nvPicPr>
          <p:cNvPr id="7" name="Picture 6">
            <a:extLst>
              <a:ext uri="{FF2B5EF4-FFF2-40B4-BE49-F238E27FC236}">
                <a16:creationId xmlns:a16="http://schemas.microsoft.com/office/drawing/2014/main" id="{1014AB3A-7D38-432B-9717-9134185F9C06}"/>
              </a:ext>
            </a:extLst>
          </p:cNvPr>
          <p:cNvPicPr>
            <a:picLocks noChangeAspect="1"/>
          </p:cNvPicPr>
          <p:nvPr/>
        </p:nvPicPr>
        <p:blipFill>
          <a:blip r:embed="rId2"/>
          <a:stretch>
            <a:fillRect/>
          </a:stretch>
        </p:blipFill>
        <p:spPr>
          <a:xfrm>
            <a:off x="9999405" y="114216"/>
            <a:ext cx="1979967" cy="1577179"/>
          </a:xfrm>
          <a:prstGeom prst="rect">
            <a:avLst/>
          </a:prstGeom>
        </p:spPr>
      </p:pic>
    </p:spTree>
    <p:extLst>
      <p:ext uri="{BB962C8B-B14F-4D97-AF65-F5344CB8AC3E}">
        <p14:creationId xmlns:p14="http://schemas.microsoft.com/office/powerpoint/2010/main" val="23402549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5f) Architecture Development Method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125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Phase B Business Architecture</a:t>
            </a:r>
          </a:p>
          <a:p>
            <a:pPr lvl="1"/>
            <a:r>
              <a:rPr lang="en-US"/>
              <a:t>Eine der TOGAF </a:t>
            </a:r>
            <a:r>
              <a:rPr lang="en-US" err="1"/>
              <a:t>Domänen</a:t>
            </a:r>
            <a:endParaRPr lang="en-US"/>
          </a:p>
          <a:p>
            <a:pPr lvl="2"/>
            <a:r>
              <a:rPr lang="en-US" err="1"/>
              <a:t>Daten</a:t>
            </a:r>
            <a:r>
              <a:rPr lang="en-US"/>
              <a:t>, </a:t>
            </a:r>
            <a:r>
              <a:rPr lang="en-US" err="1"/>
              <a:t>Anwendungen</a:t>
            </a:r>
            <a:r>
              <a:rPr lang="en-US"/>
              <a:t>, Business und </a:t>
            </a:r>
            <a:r>
              <a:rPr lang="en-US" err="1"/>
              <a:t>Technologie</a:t>
            </a:r>
            <a:r>
              <a:rPr lang="en-US"/>
              <a:t> </a:t>
            </a:r>
            <a:r>
              <a:rPr lang="en-US" err="1"/>
              <a:t>sind</a:t>
            </a:r>
            <a:r>
              <a:rPr lang="en-US"/>
              <a:t> die 4 </a:t>
            </a:r>
            <a:r>
              <a:rPr lang="en-US" err="1"/>
              <a:t>maßgeblichen</a:t>
            </a:r>
            <a:r>
              <a:rPr lang="en-US"/>
              <a:t> </a:t>
            </a:r>
            <a:r>
              <a:rPr lang="en-US" err="1"/>
              <a:t>Domänen</a:t>
            </a:r>
            <a:endParaRPr lang="en-US"/>
          </a:p>
          <a:p>
            <a:pPr lvl="1"/>
            <a:r>
              <a:rPr lang="en-US" err="1"/>
              <a:t>Hier</a:t>
            </a:r>
            <a:r>
              <a:rPr lang="en-US"/>
              <a:t> </a:t>
            </a:r>
            <a:r>
              <a:rPr lang="en-US" err="1"/>
              <a:t>wird</a:t>
            </a:r>
            <a:r>
              <a:rPr lang="en-US"/>
              <a:t> die Business/Service Strategy der </a:t>
            </a:r>
            <a:r>
              <a:rPr lang="en-US" err="1"/>
              <a:t>Organisation</a:t>
            </a:r>
            <a:r>
              <a:rPr lang="en-US"/>
              <a:t> </a:t>
            </a:r>
            <a:r>
              <a:rPr lang="en-US" err="1"/>
              <a:t>beschrieben</a:t>
            </a:r>
            <a:endParaRPr lang="en-US"/>
          </a:p>
          <a:p>
            <a:pPr lvl="1"/>
            <a:r>
              <a:rPr lang="en-US" err="1"/>
              <a:t>Hier</a:t>
            </a:r>
            <a:r>
              <a:rPr lang="en-US"/>
              <a:t> </a:t>
            </a:r>
            <a:r>
              <a:rPr lang="en-US" err="1"/>
              <a:t>wird</a:t>
            </a:r>
            <a:r>
              <a:rPr lang="en-US"/>
              <a:t> das Business und das </a:t>
            </a:r>
            <a:r>
              <a:rPr lang="en-US" err="1"/>
              <a:t>zugehörige</a:t>
            </a:r>
            <a:r>
              <a:rPr lang="en-US"/>
              <a:t> </a:t>
            </a:r>
            <a:r>
              <a:rPr lang="en-US" err="1"/>
              <a:t>Umfeld</a:t>
            </a:r>
            <a:r>
              <a:rPr lang="en-US"/>
              <a:t> </a:t>
            </a:r>
            <a:r>
              <a:rPr lang="en-US" err="1"/>
              <a:t>beschrieben</a:t>
            </a:r>
            <a:endParaRPr lang="en-US"/>
          </a:p>
          <a:p>
            <a:pPr lvl="1"/>
            <a:r>
              <a:rPr lang="en-US" err="1"/>
              <a:t>Hier</a:t>
            </a:r>
            <a:r>
              <a:rPr lang="en-US"/>
              <a:t> </a:t>
            </a:r>
            <a:r>
              <a:rPr lang="en-US" err="1"/>
              <a:t>wird</a:t>
            </a:r>
            <a:r>
              <a:rPr lang="en-US"/>
              <a:t> die </a:t>
            </a:r>
            <a:r>
              <a:rPr lang="en-US" err="1"/>
              <a:t>Ziel-Businessarchitektur</a:t>
            </a:r>
            <a:r>
              <a:rPr lang="en-US"/>
              <a:t> </a:t>
            </a:r>
            <a:r>
              <a:rPr lang="en-US" err="1"/>
              <a:t>festgelegt</a:t>
            </a:r>
            <a:endParaRPr lang="en-US"/>
          </a:p>
          <a:p>
            <a:pPr lvl="1"/>
            <a:r>
              <a:rPr lang="en-US"/>
              <a:t>Um das </a:t>
            </a:r>
            <a:r>
              <a:rPr lang="en-US" err="1"/>
              <a:t>Ziel</a:t>
            </a:r>
            <a:r>
              <a:rPr lang="en-US"/>
              <a:t> </a:t>
            </a:r>
            <a:r>
              <a:rPr lang="en-US" err="1"/>
              <a:t>zu</a:t>
            </a:r>
            <a:r>
              <a:rPr lang="en-US"/>
              <a:t> </a:t>
            </a:r>
            <a:r>
              <a:rPr lang="en-US" err="1"/>
              <a:t>erreichen</a:t>
            </a:r>
            <a:r>
              <a:rPr lang="en-US"/>
              <a:t> und </a:t>
            </a:r>
            <a:r>
              <a:rPr lang="en-US" err="1"/>
              <a:t>eine</a:t>
            </a:r>
            <a:r>
              <a:rPr lang="en-US"/>
              <a:t> Roadmap </a:t>
            </a:r>
            <a:r>
              <a:rPr lang="en-US" err="1"/>
              <a:t>dahin</a:t>
            </a:r>
            <a:r>
              <a:rPr lang="en-US"/>
              <a:t> </a:t>
            </a:r>
            <a:r>
              <a:rPr lang="en-US" err="1"/>
              <a:t>zu</a:t>
            </a:r>
            <a:r>
              <a:rPr lang="en-US"/>
              <a:t> </a:t>
            </a:r>
            <a:r>
              <a:rPr lang="en-US" err="1"/>
              <a:t>erstellen</a:t>
            </a:r>
            <a:r>
              <a:rPr lang="en-US"/>
              <a:t> </a:t>
            </a:r>
            <a:r>
              <a:rPr lang="en-US" err="1"/>
              <a:t>gibt</a:t>
            </a:r>
            <a:r>
              <a:rPr lang="en-US"/>
              <a:t> es die </a:t>
            </a:r>
            <a:r>
              <a:rPr lang="en-US" err="1"/>
              <a:t>Schritte</a:t>
            </a:r>
            <a:endParaRPr lang="en-US"/>
          </a:p>
          <a:p>
            <a:pPr lvl="2"/>
            <a:r>
              <a:rPr lang="en-US"/>
              <a:t>Die </a:t>
            </a:r>
            <a:r>
              <a:rPr lang="en-US" err="1"/>
              <a:t>aktuelle</a:t>
            </a:r>
            <a:r>
              <a:rPr lang="en-US"/>
              <a:t> (Business)</a:t>
            </a:r>
            <a:r>
              <a:rPr lang="en-US" err="1"/>
              <a:t>Architektur</a:t>
            </a:r>
            <a:r>
              <a:rPr lang="en-US"/>
              <a:t> verstehen</a:t>
            </a:r>
          </a:p>
          <a:p>
            <a:pPr lvl="2"/>
            <a:r>
              <a:rPr lang="en-US"/>
              <a:t>Die </a:t>
            </a:r>
            <a:r>
              <a:rPr lang="en-US" err="1"/>
              <a:t>zukünftige</a:t>
            </a:r>
            <a:r>
              <a:rPr lang="en-US"/>
              <a:t> (Business)</a:t>
            </a:r>
            <a:r>
              <a:rPr lang="en-US" err="1"/>
              <a:t>Architektur</a:t>
            </a:r>
            <a:r>
              <a:rPr lang="en-US"/>
              <a:t> </a:t>
            </a:r>
            <a:r>
              <a:rPr lang="en-US" err="1"/>
              <a:t>aufstellen</a:t>
            </a:r>
            <a:endParaRPr lang="en-US"/>
          </a:p>
          <a:p>
            <a:pPr lvl="2"/>
            <a:r>
              <a:rPr lang="en-US"/>
              <a:t>Die </a:t>
            </a:r>
            <a:r>
              <a:rPr lang="en-US" err="1"/>
              <a:t>Lücken</a:t>
            </a:r>
            <a:r>
              <a:rPr lang="en-US"/>
              <a:t> </a:t>
            </a:r>
            <a:r>
              <a:rPr lang="en-US" err="1"/>
              <a:t>zwischen</a:t>
            </a:r>
            <a:r>
              <a:rPr lang="en-US"/>
              <a:t> </a:t>
            </a:r>
            <a:r>
              <a:rPr lang="en-US" err="1"/>
              <a:t>beiden</a:t>
            </a:r>
            <a:r>
              <a:rPr lang="en-US"/>
              <a:t> </a:t>
            </a:r>
            <a:r>
              <a:rPr lang="en-US" err="1"/>
              <a:t>Architekturen</a:t>
            </a:r>
            <a:r>
              <a:rPr lang="en-US"/>
              <a:t> </a:t>
            </a:r>
            <a:r>
              <a:rPr lang="en-US" err="1"/>
              <a:t>bestimmen</a:t>
            </a:r>
            <a:endParaRPr lang="en-US"/>
          </a:p>
          <a:p>
            <a:pPr lvl="2"/>
            <a:r>
              <a:rPr lang="en-US"/>
              <a:t>Eine Roadmap </a:t>
            </a:r>
            <a:r>
              <a:rPr lang="en-US" err="1"/>
              <a:t>für</a:t>
            </a:r>
            <a:r>
              <a:rPr lang="en-US"/>
              <a:t> </a:t>
            </a:r>
            <a:r>
              <a:rPr lang="en-US" err="1"/>
              <a:t>eine</a:t>
            </a:r>
            <a:r>
              <a:rPr lang="en-US"/>
              <a:t> </a:t>
            </a:r>
            <a:r>
              <a:rPr lang="en-US" err="1"/>
              <a:t>Überführung</a:t>
            </a:r>
            <a:r>
              <a:rPr lang="en-US"/>
              <a:t> </a:t>
            </a:r>
            <a:r>
              <a:rPr lang="en-US" err="1"/>
              <a:t>erstellen</a:t>
            </a:r>
            <a:endParaRPr lang="en-US"/>
          </a:p>
        </p:txBody>
      </p:sp>
      <p:pic>
        <p:nvPicPr>
          <p:cNvPr id="7" name="Picture 6">
            <a:extLst>
              <a:ext uri="{FF2B5EF4-FFF2-40B4-BE49-F238E27FC236}">
                <a16:creationId xmlns:a16="http://schemas.microsoft.com/office/drawing/2014/main" id="{1014AB3A-7D38-432B-9717-9134185F9C06}"/>
              </a:ext>
            </a:extLst>
          </p:cNvPr>
          <p:cNvPicPr>
            <a:picLocks noChangeAspect="1"/>
          </p:cNvPicPr>
          <p:nvPr/>
        </p:nvPicPr>
        <p:blipFill>
          <a:blip r:embed="rId2"/>
          <a:stretch>
            <a:fillRect/>
          </a:stretch>
        </p:blipFill>
        <p:spPr>
          <a:xfrm>
            <a:off x="9999405" y="114216"/>
            <a:ext cx="1979967" cy="1577179"/>
          </a:xfrm>
          <a:prstGeom prst="rect">
            <a:avLst/>
          </a:prstGeom>
        </p:spPr>
      </p:pic>
    </p:spTree>
    <p:extLst>
      <p:ext uri="{BB962C8B-B14F-4D97-AF65-F5344CB8AC3E}">
        <p14:creationId xmlns:p14="http://schemas.microsoft.com/office/powerpoint/2010/main" val="17373060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5f) Architecture Development Method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126</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Phase C Information Systems Architecture</a:t>
            </a:r>
          </a:p>
          <a:p>
            <a:pPr lvl="1"/>
            <a:r>
              <a:rPr lang="en-US"/>
              <a:t>Eine der TOGAF </a:t>
            </a:r>
            <a:r>
              <a:rPr lang="en-US" err="1"/>
              <a:t>Domänen</a:t>
            </a:r>
            <a:endParaRPr lang="en-US"/>
          </a:p>
          <a:p>
            <a:pPr lvl="1"/>
            <a:r>
              <a:rPr lang="en-US"/>
              <a:t>Die </a:t>
            </a:r>
            <a:r>
              <a:rPr lang="en-US" err="1"/>
              <a:t>Datenarchitektur</a:t>
            </a:r>
            <a:r>
              <a:rPr lang="en-US"/>
              <a:t> </a:t>
            </a:r>
            <a:r>
              <a:rPr lang="en-US" err="1"/>
              <a:t>beschreibt</a:t>
            </a:r>
            <a:r>
              <a:rPr lang="en-US"/>
              <a:t> die </a:t>
            </a:r>
            <a:r>
              <a:rPr lang="en-US" err="1"/>
              <a:t>Daten</a:t>
            </a:r>
            <a:r>
              <a:rPr lang="en-US"/>
              <a:t> </a:t>
            </a:r>
            <a:r>
              <a:rPr lang="en-US" err="1"/>
              <a:t>einer</a:t>
            </a:r>
            <a:r>
              <a:rPr lang="en-US"/>
              <a:t> </a:t>
            </a:r>
            <a:r>
              <a:rPr lang="en-US" err="1"/>
              <a:t>Organisation</a:t>
            </a:r>
            <a:r>
              <a:rPr lang="en-US"/>
              <a:t> und </a:t>
            </a:r>
            <a:r>
              <a:rPr lang="en-US" err="1"/>
              <a:t>wie</a:t>
            </a:r>
            <a:r>
              <a:rPr lang="en-US"/>
              <a:t> </a:t>
            </a:r>
            <a:r>
              <a:rPr lang="en-US" err="1"/>
              <a:t>sie</a:t>
            </a:r>
            <a:r>
              <a:rPr lang="en-US"/>
              <a:t> </a:t>
            </a:r>
            <a:r>
              <a:rPr lang="en-US" err="1"/>
              <a:t>verarbeitet</a:t>
            </a:r>
            <a:r>
              <a:rPr lang="en-US"/>
              <a:t> </a:t>
            </a:r>
            <a:r>
              <a:rPr lang="en-US" err="1"/>
              <a:t>werden</a:t>
            </a:r>
            <a:endParaRPr lang="en-US"/>
          </a:p>
          <a:p>
            <a:pPr lvl="1"/>
            <a:r>
              <a:rPr lang="en-US"/>
              <a:t>Phase A und Phase B </a:t>
            </a:r>
            <a:r>
              <a:rPr lang="en-US" err="1"/>
              <a:t>bestimmen</a:t>
            </a:r>
            <a:r>
              <a:rPr lang="en-US"/>
              <a:t> </a:t>
            </a:r>
            <a:r>
              <a:rPr lang="en-US" err="1"/>
              <a:t>mögliche</a:t>
            </a:r>
            <a:r>
              <a:rPr lang="en-US"/>
              <a:t> </a:t>
            </a:r>
            <a:r>
              <a:rPr lang="en-US" err="1"/>
              <a:t>Änderungen</a:t>
            </a:r>
            <a:r>
              <a:rPr lang="en-US"/>
              <a:t> in </a:t>
            </a:r>
            <a:r>
              <a:rPr lang="en-US" err="1"/>
              <a:t>Datenmodellen</a:t>
            </a:r>
            <a:endParaRPr lang="en-US"/>
          </a:p>
          <a:p>
            <a:pPr lvl="1"/>
            <a:r>
              <a:rPr lang="en-US"/>
              <a:t>Auch in </a:t>
            </a:r>
            <a:r>
              <a:rPr lang="en-US" err="1"/>
              <a:t>dieser</a:t>
            </a:r>
            <a:r>
              <a:rPr lang="en-US"/>
              <a:t> Phase </a:t>
            </a:r>
            <a:r>
              <a:rPr lang="en-US" err="1"/>
              <a:t>wird</a:t>
            </a:r>
            <a:r>
              <a:rPr lang="en-US"/>
              <a:t> der </a:t>
            </a:r>
            <a:r>
              <a:rPr lang="en-US" err="1"/>
              <a:t>Unterschied</a:t>
            </a:r>
            <a:r>
              <a:rPr lang="en-US"/>
              <a:t> </a:t>
            </a:r>
            <a:r>
              <a:rPr lang="en-US" err="1"/>
              <a:t>voher</a:t>
            </a:r>
            <a:r>
              <a:rPr lang="en-US"/>
              <a:t>/</a:t>
            </a:r>
            <a:r>
              <a:rPr lang="en-US" err="1"/>
              <a:t>nachher</a:t>
            </a:r>
            <a:r>
              <a:rPr lang="en-US"/>
              <a:t> </a:t>
            </a:r>
            <a:r>
              <a:rPr lang="en-US" err="1"/>
              <a:t>ausgearbeitet</a:t>
            </a:r>
            <a:endParaRPr lang="en-US"/>
          </a:p>
        </p:txBody>
      </p:sp>
      <p:pic>
        <p:nvPicPr>
          <p:cNvPr id="7" name="Picture 6">
            <a:extLst>
              <a:ext uri="{FF2B5EF4-FFF2-40B4-BE49-F238E27FC236}">
                <a16:creationId xmlns:a16="http://schemas.microsoft.com/office/drawing/2014/main" id="{1014AB3A-7D38-432B-9717-9134185F9C06}"/>
              </a:ext>
            </a:extLst>
          </p:cNvPr>
          <p:cNvPicPr>
            <a:picLocks noChangeAspect="1"/>
          </p:cNvPicPr>
          <p:nvPr/>
        </p:nvPicPr>
        <p:blipFill>
          <a:blip r:embed="rId2"/>
          <a:stretch>
            <a:fillRect/>
          </a:stretch>
        </p:blipFill>
        <p:spPr>
          <a:xfrm>
            <a:off x="9999405" y="114216"/>
            <a:ext cx="1979967" cy="1577179"/>
          </a:xfrm>
          <a:prstGeom prst="rect">
            <a:avLst/>
          </a:prstGeom>
        </p:spPr>
      </p:pic>
    </p:spTree>
    <p:extLst>
      <p:ext uri="{BB962C8B-B14F-4D97-AF65-F5344CB8AC3E}">
        <p14:creationId xmlns:p14="http://schemas.microsoft.com/office/powerpoint/2010/main" val="24110917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5f) Architecture Development Method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127</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Phase D Technology Architecture</a:t>
            </a:r>
          </a:p>
          <a:p>
            <a:pPr lvl="1"/>
            <a:r>
              <a:rPr lang="en-US"/>
              <a:t>Eine der TOGAF </a:t>
            </a:r>
            <a:r>
              <a:rPr lang="en-US" err="1"/>
              <a:t>Domänen</a:t>
            </a:r>
            <a:endParaRPr lang="en-US"/>
          </a:p>
          <a:p>
            <a:pPr lvl="1"/>
            <a:r>
              <a:rPr lang="en-US" err="1"/>
              <a:t>Bezieht</a:t>
            </a:r>
            <a:r>
              <a:rPr lang="en-US"/>
              <a:t> die </a:t>
            </a:r>
            <a:r>
              <a:rPr lang="en-US" err="1"/>
              <a:t>Infrastrukturkomponenten</a:t>
            </a:r>
            <a:r>
              <a:rPr lang="en-US"/>
              <a:t> in die </a:t>
            </a:r>
            <a:r>
              <a:rPr lang="en-US" err="1"/>
              <a:t>Architekturbetrachtung</a:t>
            </a:r>
            <a:r>
              <a:rPr lang="en-US"/>
              <a:t> </a:t>
            </a:r>
            <a:r>
              <a:rPr lang="en-US" err="1"/>
              <a:t>mit</a:t>
            </a:r>
            <a:r>
              <a:rPr lang="en-US"/>
              <a:t> </a:t>
            </a:r>
            <a:r>
              <a:rPr lang="en-US" err="1"/>
              <a:t>ein</a:t>
            </a:r>
            <a:endParaRPr lang="en-US"/>
          </a:p>
          <a:p>
            <a:pPr lvl="2"/>
            <a:r>
              <a:rPr lang="en-US"/>
              <a:t>Hardware und Software</a:t>
            </a:r>
          </a:p>
          <a:p>
            <a:pPr lvl="1"/>
            <a:r>
              <a:rPr lang="en-US"/>
              <a:t>Auch </a:t>
            </a:r>
            <a:r>
              <a:rPr lang="en-US" err="1"/>
              <a:t>hier</a:t>
            </a:r>
            <a:r>
              <a:rPr lang="en-US"/>
              <a:t> </a:t>
            </a:r>
            <a:r>
              <a:rPr lang="en-US" err="1"/>
              <a:t>wird</a:t>
            </a:r>
            <a:r>
              <a:rPr lang="en-US"/>
              <a:t> </a:t>
            </a:r>
            <a:r>
              <a:rPr lang="en-US" err="1"/>
              <a:t>eine</a:t>
            </a:r>
            <a:r>
              <a:rPr lang="en-US"/>
              <a:t> Gap </a:t>
            </a:r>
            <a:r>
              <a:rPr lang="en-US" err="1"/>
              <a:t>Betrachtung</a:t>
            </a:r>
            <a:r>
              <a:rPr lang="en-US"/>
              <a:t> </a:t>
            </a:r>
            <a:r>
              <a:rPr lang="en-US" err="1"/>
              <a:t>gemacht</a:t>
            </a:r>
            <a:endParaRPr lang="en-US"/>
          </a:p>
          <a:p>
            <a:pPr lvl="1"/>
            <a:r>
              <a:rPr lang="en-US" err="1"/>
              <a:t>Eventuelle</a:t>
            </a:r>
            <a:r>
              <a:rPr lang="en-US"/>
              <a:t> </a:t>
            </a:r>
            <a:r>
              <a:rPr lang="en-US" err="1"/>
              <a:t>Auswirkungen</a:t>
            </a:r>
            <a:r>
              <a:rPr lang="en-US"/>
              <a:t> </a:t>
            </a:r>
            <a:r>
              <a:rPr lang="en-US" err="1"/>
              <a:t>oder</a:t>
            </a:r>
            <a:r>
              <a:rPr lang="en-US"/>
              <a:t> </a:t>
            </a:r>
            <a:r>
              <a:rPr lang="en-US" err="1"/>
              <a:t>notwendige</a:t>
            </a:r>
            <a:r>
              <a:rPr lang="en-US"/>
              <a:t> </a:t>
            </a:r>
            <a:r>
              <a:rPr lang="en-US" err="1"/>
              <a:t>Änderungen</a:t>
            </a:r>
            <a:r>
              <a:rPr lang="en-US"/>
              <a:t> auf die </a:t>
            </a:r>
            <a:r>
              <a:rPr lang="en-US" err="1"/>
              <a:t>Infrastruktur</a:t>
            </a:r>
            <a:r>
              <a:rPr lang="en-US"/>
              <a:t> </a:t>
            </a:r>
            <a:r>
              <a:rPr lang="en-US" err="1"/>
              <a:t>wird</a:t>
            </a:r>
            <a:r>
              <a:rPr lang="en-US"/>
              <a:t> in </a:t>
            </a:r>
            <a:r>
              <a:rPr lang="en-US" err="1"/>
              <a:t>eigenen</a:t>
            </a:r>
            <a:r>
              <a:rPr lang="en-US"/>
              <a:t> </a:t>
            </a:r>
            <a:r>
              <a:rPr lang="en-US" err="1"/>
              <a:t>Projekten</a:t>
            </a:r>
            <a:r>
              <a:rPr lang="en-US"/>
              <a:t> </a:t>
            </a:r>
            <a:r>
              <a:rPr lang="en-US" err="1"/>
              <a:t>berücksichtigt</a:t>
            </a:r>
            <a:endParaRPr lang="en-US"/>
          </a:p>
          <a:p>
            <a:pPr lvl="1"/>
            <a:endParaRPr lang="en-US"/>
          </a:p>
        </p:txBody>
      </p:sp>
      <p:pic>
        <p:nvPicPr>
          <p:cNvPr id="7" name="Picture 6">
            <a:extLst>
              <a:ext uri="{FF2B5EF4-FFF2-40B4-BE49-F238E27FC236}">
                <a16:creationId xmlns:a16="http://schemas.microsoft.com/office/drawing/2014/main" id="{1014AB3A-7D38-432B-9717-9134185F9C06}"/>
              </a:ext>
            </a:extLst>
          </p:cNvPr>
          <p:cNvPicPr>
            <a:picLocks noChangeAspect="1"/>
          </p:cNvPicPr>
          <p:nvPr/>
        </p:nvPicPr>
        <p:blipFill>
          <a:blip r:embed="rId2"/>
          <a:stretch>
            <a:fillRect/>
          </a:stretch>
        </p:blipFill>
        <p:spPr>
          <a:xfrm>
            <a:off x="9999405" y="114216"/>
            <a:ext cx="1979967" cy="1577179"/>
          </a:xfrm>
          <a:prstGeom prst="rect">
            <a:avLst/>
          </a:prstGeom>
        </p:spPr>
      </p:pic>
    </p:spTree>
    <p:extLst>
      <p:ext uri="{BB962C8B-B14F-4D97-AF65-F5344CB8AC3E}">
        <p14:creationId xmlns:p14="http://schemas.microsoft.com/office/powerpoint/2010/main" val="22294306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5f) Architecture Development Method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128</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Phase E Opportunities and solutions</a:t>
            </a:r>
          </a:p>
          <a:p>
            <a:pPr lvl="1"/>
            <a:r>
              <a:rPr lang="en-US"/>
              <a:t>Der </a:t>
            </a:r>
            <a:r>
              <a:rPr lang="en-US" err="1"/>
              <a:t>Ouput</a:t>
            </a:r>
            <a:r>
              <a:rPr lang="en-US"/>
              <a:t> von Phase A,B,C,D </a:t>
            </a:r>
            <a:r>
              <a:rPr lang="en-US" err="1"/>
              <a:t>wird</a:t>
            </a:r>
            <a:r>
              <a:rPr lang="en-US"/>
              <a:t> in </a:t>
            </a:r>
            <a:r>
              <a:rPr lang="en-US" err="1"/>
              <a:t>eine</a:t>
            </a:r>
            <a:r>
              <a:rPr lang="en-US"/>
              <a:t> </a:t>
            </a:r>
            <a:r>
              <a:rPr lang="en-US" err="1"/>
              <a:t>gemeinsame</a:t>
            </a:r>
            <a:r>
              <a:rPr lang="en-US"/>
              <a:t> Roadmap </a:t>
            </a:r>
            <a:r>
              <a:rPr lang="en-US" err="1"/>
              <a:t>konsolidiert</a:t>
            </a:r>
            <a:endParaRPr lang="en-US"/>
          </a:p>
          <a:p>
            <a:pPr lvl="1"/>
            <a:r>
              <a:rPr lang="en-US" err="1"/>
              <a:t>Mögliche</a:t>
            </a:r>
            <a:r>
              <a:rPr lang="en-US"/>
              <a:t> </a:t>
            </a:r>
            <a:r>
              <a:rPr lang="en-US" err="1"/>
              <a:t>Komponenten</a:t>
            </a:r>
            <a:r>
              <a:rPr lang="en-US"/>
              <a:t> </a:t>
            </a:r>
            <a:r>
              <a:rPr lang="en-US" err="1"/>
              <a:t>werden</a:t>
            </a:r>
            <a:r>
              <a:rPr lang="en-US"/>
              <a:t> </a:t>
            </a:r>
            <a:r>
              <a:rPr lang="en-US" err="1"/>
              <a:t>identifiziert</a:t>
            </a:r>
            <a:endParaRPr lang="en-US"/>
          </a:p>
          <a:p>
            <a:pPr lvl="1"/>
            <a:r>
              <a:rPr lang="en-US" err="1"/>
              <a:t>Lösungen</a:t>
            </a:r>
            <a:r>
              <a:rPr lang="en-US"/>
              <a:t> </a:t>
            </a:r>
            <a:r>
              <a:rPr lang="en-US" err="1"/>
              <a:t>werden</a:t>
            </a:r>
            <a:r>
              <a:rPr lang="en-US"/>
              <a:t> </a:t>
            </a:r>
            <a:r>
              <a:rPr lang="en-US" err="1"/>
              <a:t>konzipiert</a:t>
            </a:r>
            <a:endParaRPr lang="en-US"/>
          </a:p>
          <a:p>
            <a:pPr lvl="1"/>
            <a:r>
              <a:rPr lang="en-US" err="1"/>
              <a:t>Inkrementelle</a:t>
            </a:r>
            <a:r>
              <a:rPr lang="en-US"/>
              <a:t> </a:t>
            </a:r>
            <a:r>
              <a:rPr lang="en-US" err="1"/>
              <a:t>Ansätze</a:t>
            </a:r>
            <a:r>
              <a:rPr lang="en-US"/>
              <a:t> </a:t>
            </a:r>
            <a:r>
              <a:rPr lang="en-US" err="1"/>
              <a:t>können</a:t>
            </a:r>
            <a:r>
              <a:rPr lang="en-US"/>
              <a:t> </a:t>
            </a:r>
            <a:r>
              <a:rPr lang="en-US" err="1"/>
              <a:t>definiert</a:t>
            </a:r>
            <a:r>
              <a:rPr lang="en-US"/>
              <a:t> </a:t>
            </a:r>
            <a:r>
              <a:rPr lang="en-US" err="1"/>
              <a:t>werden</a:t>
            </a:r>
            <a:endParaRPr lang="en-US"/>
          </a:p>
        </p:txBody>
      </p:sp>
      <p:pic>
        <p:nvPicPr>
          <p:cNvPr id="7" name="Picture 6">
            <a:extLst>
              <a:ext uri="{FF2B5EF4-FFF2-40B4-BE49-F238E27FC236}">
                <a16:creationId xmlns:a16="http://schemas.microsoft.com/office/drawing/2014/main" id="{1014AB3A-7D38-432B-9717-9134185F9C06}"/>
              </a:ext>
            </a:extLst>
          </p:cNvPr>
          <p:cNvPicPr>
            <a:picLocks noChangeAspect="1"/>
          </p:cNvPicPr>
          <p:nvPr/>
        </p:nvPicPr>
        <p:blipFill>
          <a:blip r:embed="rId2"/>
          <a:stretch>
            <a:fillRect/>
          </a:stretch>
        </p:blipFill>
        <p:spPr>
          <a:xfrm>
            <a:off x="9999405" y="114216"/>
            <a:ext cx="1979967" cy="1577179"/>
          </a:xfrm>
          <a:prstGeom prst="rect">
            <a:avLst/>
          </a:prstGeom>
        </p:spPr>
      </p:pic>
    </p:spTree>
    <p:extLst>
      <p:ext uri="{BB962C8B-B14F-4D97-AF65-F5344CB8AC3E}">
        <p14:creationId xmlns:p14="http://schemas.microsoft.com/office/powerpoint/2010/main" val="14020096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5f) Architecture Development Method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129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Phase F Migration Planning</a:t>
            </a:r>
          </a:p>
          <a:p>
            <a:pPr lvl="1"/>
            <a:r>
              <a:rPr lang="en-US"/>
              <a:t>Die </a:t>
            </a:r>
            <a:r>
              <a:rPr lang="en-US" err="1"/>
              <a:t>Implementierung</a:t>
            </a:r>
            <a:r>
              <a:rPr lang="en-US"/>
              <a:t> </a:t>
            </a:r>
            <a:r>
              <a:rPr lang="en-US" err="1"/>
              <a:t>wird</a:t>
            </a:r>
            <a:r>
              <a:rPr lang="en-US"/>
              <a:t> </a:t>
            </a:r>
            <a:r>
              <a:rPr lang="en-US" err="1"/>
              <a:t>geplant</a:t>
            </a:r>
            <a:endParaRPr lang="en-US"/>
          </a:p>
          <a:p>
            <a:pPr lvl="1"/>
            <a:r>
              <a:rPr lang="en-US" err="1"/>
              <a:t>Projekte</a:t>
            </a:r>
            <a:r>
              <a:rPr lang="en-US"/>
              <a:t> </a:t>
            </a:r>
            <a:r>
              <a:rPr lang="en-US" err="1"/>
              <a:t>werden</a:t>
            </a:r>
            <a:r>
              <a:rPr lang="en-US"/>
              <a:t> </a:t>
            </a:r>
            <a:r>
              <a:rPr lang="en-US" err="1"/>
              <a:t>definiert</a:t>
            </a:r>
            <a:endParaRPr lang="en-US"/>
          </a:p>
          <a:p>
            <a:pPr lvl="1"/>
            <a:r>
              <a:rPr lang="en-US"/>
              <a:t>Change Management und </a:t>
            </a:r>
            <a:r>
              <a:rPr lang="en-US" err="1"/>
              <a:t>Projekt</a:t>
            </a:r>
            <a:r>
              <a:rPr lang="en-US"/>
              <a:t> Management </a:t>
            </a:r>
            <a:r>
              <a:rPr lang="en-US" err="1"/>
              <a:t>werden</a:t>
            </a:r>
            <a:r>
              <a:rPr lang="en-US"/>
              <a:t> </a:t>
            </a:r>
            <a:r>
              <a:rPr lang="en-US" err="1"/>
              <a:t>eingebunden</a:t>
            </a:r>
            <a:endParaRPr lang="en-US"/>
          </a:p>
        </p:txBody>
      </p:sp>
      <p:pic>
        <p:nvPicPr>
          <p:cNvPr id="7" name="Picture 6">
            <a:extLst>
              <a:ext uri="{FF2B5EF4-FFF2-40B4-BE49-F238E27FC236}">
                <a16:creationId xmlns:a16="http://schemas.microsoft.com/office/drawing/2014/main" id="{1014AB3A-7D38-432B-9717-9134185F9C06}"/>
              </a:ext>
            </a:extLst>
          </p:cNvPr>
          <p:cNvPicPr>
            <a:picLocks noChangeAspect="1"/>
          </p:cNvPicPr>
          <p:nvPr/>
        </p:nvPicPr>
        <p:blipFill>
          <a:blip r:embed="rId2"/>
          <a:stretch>
            <a:fillRect/>
          </a:stretch>
        </p:blipFill>
        <p:spPr>
          <a:xfrm>
            <a:off x="9999405" y="114216"/>
            <a:ext cx="1979967" cy="1577179"/>
          </a:xfrm>
          <a:prstGeom prst="rect">
            <a:avLst/>
          </a:prstGeom>
        </p:spPr>
      </p:pic>
    </p:spTree>
    <p:extLst>
      <p:ext uri="{BB962C8B-B14F-4D97-AF65-F5344CB8AC3E}">
        <p14:creationId xmlns:p14="http://schemas.microsoft.com/office/powerpoint/2010/main" val="20847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E198-0558-4A31-B1AD-BD181872DE19}"/>
              </a:ext>
            </a:extLst>
          </p:cNvPr>
          <p:cNvSpPr>
            <a:spLocks noGrp="1"/>
          </p:cNvSpPr>
          <p:nvPr>
            <p:ph type="title"/>
          </p:nvPr>
        </p:nvSpPr>
        <p:spPr/>
        <p:txBody>
          <a:bodyPr/>
          <a:lstStyle/>
          <a:p>
            <a:r>
              <a:rPr lang="de-DE"/>
              <a:t>1b) Warum ist Softwarearchitektur so wichtig ?</a:t>
            </a:r>
          </a:p>
        </p:txBody>
      </p:sp>
      <p:sp>
        <p:nvSpPr>
          <p:cNvPr id="3" name="Slide Number Placeholder 2">
            <a:extLst>
              <a:ext uri="{FF2B5EF4-FFF2-40B4-BE49-F238E27FC236}">
                <a16:creationId xmlns:a16="http://schemas.microsoft.com/office/drawing/2014/main" id="{7EEBC868-EDE8-4BCD-AB87-2033D1BB0882}"/>
              </a:ext>
            </a:extLst>
          </p:cNvPr>
          <p:cNvSpPr>
            <a:spLocks noGrp="1"/>
          </p:cNvSpPr>
          <p:nvPr>
            <p:ph type="sldNum" sz="quarter" idx="4"/>
          </p:nvPr>
        </p:nvSpPr>
        <p:spPr/>
        <p:txBody>
          <a:bodyPr/>
          <a:lstStyle/>
          <a:p>
            <a:fld id="{82EA1D04-CA53-4DE3-84A8-2B63E41036C9}" type="slidenum">
              <a:rPr lang="de-DE" smtClean="0"/>
              <a:pPr/>
              <a:t>13</a:t>
            </a:fld>
            <a:endParaRPr lang="de-DE"/>
          </a:p>
        </p:txBody>
      </p:sp>
      <p:sp>
        <p:nvSpPr>
          <p:cNvPr id="4" name="Content Placeholder 3">
            <a:extLst>
              <a:ext uri="{FF2B5EF4-FFF2-40B4-BE49-F238E27FC236}">
                <a16:creationId xmlns:a16="http://schemas.microsoft.com/office/drawing/2014/main" id="{4EA7B0D9-3220-446E-9998-F6E199722055}"/>
              </a:ext>
            </a:extLst>
          </p:cNvPr>
          <p:cNvSpPr>
            <a:spLocks noGrp="1"/>
          </p:cNvSpPr>
          <p:nvPr>
            <p:ph idx="1"/>
          </p:nvPr>
        </p:nvSpPr>
        <p:spPr/>
        <p:txBody>
          <a:bodyPr/>
          <a:lstStyle/>
          <a:p>
            <a:r>
              <a:rPr lang="de-DE"/>
              <a:t>Softwarearchitektur ist die Basis eines Software Systems</a:t>
            </a:r>
          </a:p>
          <a:p>
            <a:pPr lvl="1"/>
            <a:r>
              <a:rPr lang="de-DE"/>
              <a:t>Hat direkte Auswirkung auf die Qualität eines Systems, auf die Entwicklung und die Wartung</a:t>
            </a:r>
          </a:p>
          <a:p>
            <a:pPr lvl="1"/>
            <a:r>
              <a:rPr lang="de-DE"/>
              <a:t>Softwarearchitektur ist eine Reihe von Entscheidungen – frühere Entscheidungen beeinflussen dabei spätere Entscheidungen</a:t>
            </a:r>
          </a:p>
          <a:p>
            <a:pPr lvl="1"/>
            <a:r>
              <a:rPr lang="de-DE"/>
              <a:t>Alle Software Systeme haben eine Architektur, auch wenn sie weder explizit getan noch dokumentiert wurde</a:t>
            </a:r>
          </a:p>
          <a:p>
            <a:pPr lvl="1"/>
            <a:r>
              <a:rPr lang="de-DE"/>
              <a:t>Je größer und komplexer Software Systeme werden/sind, um so wichtiger ist eine ausgereifte und gut überlegte Architektur</a:t>
            </a:r>
          </a:p>
          <a:p>
            <a:pPr lvl="1"/>
            <a:r>
              <a:rPr lang="de-DE"/>
              <a:t>Softwarearchitektur ist die Grundlage für ein erfolgreiches Software System</a:t>
            </a:r>
          </a:p>
        </p:txBody>
      </p:sp>
    </p:spTree>
    <p:extLst>
      <p:ext uri="{BB962C8B-B14F-4D97-AF65-F5344CB8AC3E}">
        <p14:creationId xmlns:p14="http://schemas.microsoft.com/office/powerpoint/2010/main" val="32156451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5f) Architecture Development Method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130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Phase G Implementation Governance</a:t>
            </a:r>
          </a:p>
          <a:p>
            <a:pPr lvl="1"/>
            <a:r>
              <a:rPr lang="en-US" err="1"/>
              <a:t>Architekten</a:t>
            </a:r>
            <a:r>
              <a:rPr lang="en-US"/>
              <a:t> </a:t>
            </a:r>
            <a:r>
              <a:rPr lang="en-US" err="1"/>
              <a:t>begleiten</a:t>
            </a:r>
            <a:r>
              <a:rPr lang="en-US"/>
              <a:t> und </a:t>
            </a:r>
            <a:r>
              <a:rPr lang="en-US" err="1"/>
              <a:t>steuern</a:t>
            </a:r>
            <a:r>
              <a:rPr lang="en-US"/>
              <a:t> den </a:t>
            </a:r>
            <a:r>
              <a:rPr lang="en-US" err="1"/>
              <a:t>Entwicklungsprozess</a:t>
            </a:r>
            <a:endParaRPr lang="en-US"/>
          </a:p>
          <a:p>
            <a:pPr lvl="1"/>
            <a:endParaRPr lang="en-US"/>
          </a:p>
          <a:p>
            <a:r>
              <a:rPr lang="en-US"/>
              <a:t>Phase H Architecture Change Management</a:t>
            </a:r>
          </a:p>
          <a:p>
            <a:pPr lvl="1"/>
            <a:r>
              <a:rPr lang="en-US" err="1"/>
              <a:t>Architekten</a:t>
            </a:r>
            <a:r>
              <a:rPr lang="en-US"/>
              <a:t> </a:t>
            </a:r>
            <a:r>
              <a:rPr lang="en-US" err="1"/>
              <a:t>begleiten</a:t>
            </a:r>
            <a:r>
              <a:rPr lang="en-US"/>
              <a:t> und </a:t>
            </a:r>
            <a:r>
              <a:rPr lang="en-US" err="1"/>
              <a:t>steuern</a:t>
            </a:r>
            <a:r>
              <a:rPr lang="en-US"/>
              <a:t> den Change </a:t>
            </a:r>
            <a:r>
              <a:rPr lang="en-US" err="1"/>
              <a:t>Mangement</a:t>
            </a:r>
            <a:r>
              <a:rPr lang="en-US"/>
              <a:t> </a:t>
            </a:r>
            <a:r>
              <a:rPr lang="en-US" err="1"/>
              <a:t>Prozess</a:t>
            </a:r>
            <a:r>
              <a:rPr lang="en-US"/>
              <a:t> </a:t>
            </a:r>
            <a:r>
              <a:rPr lang="en-US" err="1"/>
              <a:t>im</a:t>
            </a:r>
            <a:r>
              <a:rPr lang="en-US"/>
              <a:t> </a:t>
            </a:r>
            <a:r>
              <a:rPr lang="en-US" err="1"/>
              <a:t>Unternehmen</a:t>
            </a:r>
            <a:endParaRPr lang="en-US"/>
          </a:p>
        </p:txBody>
      </p:sp>
      <p:pic>
        <p:nvPicPr>
          <p:cNvPr id="7" name="Picture 6">
            <a:extLst>
              <a:ext uri="{FF2B5EF4-FFF2-40B4-BE49-F238E27FC236}">
                <a16:creationId xmlns:a16="http://schemas.microsoft.com/office/drawing/2014/main" id="{1014AB3A-7D38-432B-9717-9134185F9C06}"/>
              </a:ext>
            </a:extLst>
          </p:cNvPr>
          <p:cNvPicPr>
            <a:picLocks noChangeAspect="1"/>
          </p:cNvPicPr>
          <p:nvPr/>
        </p:nvPicPr>
        <p:blipFill>
          <a:blip r:embed="rId2"/>
          <a:stretch>
            <a:fillRect/>
          </a:stretch>
        </p:blipFill>
        <p:spPr>
          <a:xfrm>
            <a:off x="9999405" y="114216"/>
            <a:ext cx="1979967" cy="1577179"/>
          </a:xfrm>
          <a:prstGeom prst="rect">
            <a:avLst/>
          </a:prstGeom>
        </p:spPr>
      </p:pic>
    </p:spTree>
    <p:extLst>
      <p:ext uri="{BB962C8B-B14F-4D97-AF65-F5344CB8AC3E}">
        <p14:creationId xmlns:p14="http://schemas.microsoft.com/office/powerpoint/2010/main" val="12995941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5g) Den Fortschritt einer Software Architektur verfolgen</a:t>
            </a:r>
            <a:br>
              <a:rPr lang="de-DE" b="0">
                <a:cs typeface="MV Boli" panose="02000500030200090000" pitchFamily="2" charset="0"/>
              </a:rPr>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131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err="1"/>
              <a:t>Während</a:t>
            </a:r>
            <a:r>
              <a:rPr lang="en-US"/>
              <a:t> </a:t>
            </a:r>
            <a:r>
              <a:rPr lang="en-US" err="1"/>
              <a:t>eines</a:t>
            </a:r>
            <a:r>
              <a:rPr lang="en-US"/>
              <a:t> </a:t>
            </a:r>
            <a:r>
              <a:rPr lang="en-US" err="1"/>
              <a:t>Entwicklungsprozesses</a:t>
            </a:r>
            <a:r>
              <a:rPr lang="en-US"/>
              <a:t> will man </a:t>
            </a:r>
            <a:r>
              <a:rPr lang="en-US" err="1"/>
              <a:t>zu</a:t>
            </a:r>
            <a:r>
              <a:rPr lang="en-US"/>
              <a:t> </a:t>
            </a:r>
            <a:r>
              <a:rPr lang="en-US" err="1"/>
              <a:t>jeder</a:t>
            </a:r>
            <a:r>
              <a:rPr lang="en-US"/>
              <a:t> Zeit </a:t>
            </a:r>
            <a:r>
              <a:rPr lang="en-US" err="1"/>
              <a:t>über</a:t>
            </a:r>
            <a:r>
              <a:rPr lang="en-US"/>
              <a:t> den </a:t>
            </a:r>
            <a:r>
              <a:rPr lang="en-US" err="1"/>
              <a:t>Fortschritt</a:t>
            </a:r>
            <a:r>
              <a:rPr lang="en-US"/>
              <a:t> </a:t>
            </a:r>
            <a:r>
              <a:rPr lang="en-US" err="1"/>
              <a:t>informiert</a:t>
            </a:r>
            <a:r>
              <a:rPr lang="en-US"/>
              <a:t> sein</a:t>
            </a:r>
          </a:p>
          <a:p>
            <a:r>
              <a:rPr lang="en-US" err="1"/>
              <a:t>Dazu</a:t>
            </a:r>
            <a:r>
              <a:rPr lang="en-US"/>
              <a:t> </a:t>
            </a:r>
            <a:r>
              <a:rPr lang="en-US" err="1"/>
              <a:t>gibt</a:t>
            </a:r>
            <a:r>
              <a:rPr lang="en-US"/>
              <a:t> es </a:t>
            </a:r>
            <a:r>
              <a:rPr lang="en-US" err="1"/>
              <a:t>seit</a:t>
            </a:r>
            <a:r>
              <a:rPr lang="en-US"/>
              <a:t> der </a:t>
            </a:r>
            <a:r>
              <a:rPr lang="en-US" err="1"/>
              <a:t>Entwicklung</a:t>
            </a:r>
            <a:r>
              <a:rPr lang="en-US"/>
              <a:t> agiler </a:t>
            </a:r>
            <a:r>
              <a:rPr lang="en-US" err="1"/>
              <a:t>Entwicklungsmethoden</a:t>
            </a:r>
            <a:r>
              <a:rPr lang="en-US"/>
              <a:t> </a:t>
            </a:r>
            <a:r>
              <a:rPr lang="en-US" err="1"/>
              <a:t>folgende</a:t>
            </a:r>
            <a:r>
              <a:rPr lang="en-US"/>
              <a:t> </a:t>
            </a:r>
            <a:r>
              <a:rPr lang="en-US" err="1"/>
              <a:t>Hilfsmittel</a:t>
            </a:r>
            <a:endParaRPr lang="en-US"/>
          </a:p>
          <a:p>
            <a:pPr lvl="1"/>
            <a:r>
              <a:rPr lang="en-US"/>
              <a:t>(Product)Backlog</a:t>
            </a:r>
          </a:p>
          <a:p>
            <a:pPr lvl="2"/>
            <a:r>
              <a:rPr lang="en-US" err="1"/>
              <a:t>Liste</a:t>
            </a:r>
            <a:r>
              <a:rPr lang="en-US"/>
              <a:t> </a:t>
            </a:r>
            <a:r>
              <a:rPr lang="en-US" err="1"/>
              <a:t>aller</a:t>
            </a:r>
            <a:r>
              <a:rPr lang="en-US"/>
              <a:t> Bugs und Features </a:t>
            </a:r>
            <a:r>
              <a:rPr lang="en-US" err="1"/>
              <a:t>eines</a:t>
            </a:r>
            <a:r>
              <a:rPr lang="en-US"/>
              <a:t> </a:t>
            </a:r>
            <a:r>
              <a:rPr lang="en-US" err="1"/>
              <a:t>Softwareprodukts</a:t>
            </a:r>
            <a:endParaRPr lang="en-US"/>
          </a:p>
          <a:p>
            <a:pPr lvl="2"/>
            <a:r>
              <a:rPr lang="en-US" err="1"/>
              <a:t>Während</a:t>
            </a:r>
            <a:r>
              <a:rPr lang="en-US"/>
              <a:t> der </a:t>
            </a:r>
            <a:r>
              <a:rPr lang="en-US" err="1"/>
              <a:t>Entwicklungszyklen</a:t>
            </a:r>
            <a:r>
              <a:rPr lang="en-US"/>
              <a:t> (Sprints) </a:t>
            </a:r>
            <a:r>
              <a:rPr lang="en-US" err="1"/>
              <a:t>ist</a:t>
            </a:r>
            <a:r>
              <a:rPr lang="en-US"/>
              <a:t> </a:t>
            </a:r>
            <a:r>
              <a:rPr lang="en-US" err="1"/>
              <a:t>diese</a:t>
            </a:r>
            <a:r>
              <a:rPr lang="en-US"/>
              <a:t> </a:t>
            </a:r>
            <a:r>
              <a:rPr lang="en-US" err="1"/>
              <a:t>Liste</a:t>
            </a:r>
            <a:r>
              <a:rPr lang="en-US"/>
              <a:t> die </a:t>
            </a:r>
            <a:r>
              <a:rPr lang="en-US" err="1"/>
              <a:t>Grundlage</a:t>
            </a:r>
            <a:r>
              <a:rPr lang="en-US"/>
              <a:t> </a:t>
            </a:r>
            <a:r>
              <a:rPr lang="en-US" err="1"/>
              <a:t>aller</a:t>
            </a:r>
            <a:r>
              <a:rPr lang="en-US"/>
              <a:t> </a:t>
            </a:r>
            <a:r>
              <a:rPr lang="en-US" err="1"/>
              <a:t>Entwicklungen</a:t>
            </a:r>
            <a:endParaRPr lang="en-US"/>
          </a:p>
          <a:p>
            <a:pPr lvl="2"/>
            <a:r>
              <a:rPr lang="en-US" err="1"/>
              <a:t>Dazu</a:t>
            </a:r>
            <a:r>
              <a:rPr lang="en-US"/>
              <a:t> </a:t>
            </a:r>
            <a:r>
              <a:rPr lang="en-US" err="1"/>
              <a:t>können</a:t>
            </a:r>
            <a:r>
              <a:rPr lang="en-US"/>
              <a:t> </a:t>
            </a:r>
            <a:r>
              <a:rPr lang="en-US" err="1"/>
              <a:t>einzelen</a:t>
            </a:r>
            <a:r>
              <a:rPr lang="en-US"/>
              <a:t> </a:t>
            </a:r>
            <a:r>
              <a:rPr lang="en-US" err="1"/>
              <a:t>Einträge</a:t>
            </a:r>
            <a:r>
              <a:rPr lang="en-US"/>
              <a:t> von den </a:t>
            </a:r>
            <a:r>
              <a:rPr lang="en-US" err="1"/>
              <a:t>agilen</a:t>
            </a:r>
            <a:r>
              <a:rPr lang="en-US"/>
              <a:t> Teams </a:t>
            </a:r>
            <a:r>
              <a:rPr lang="en-US" err="1"/>
              <a:t>priorisiert</a:t>
            </a:r>
            <a:r>
              <a:rPr lang="en-US"/>
              <a:t> </a:t>
            </a:r>
            <a:r>
              <a:rPr lang="en-US" err="1"/>
              <a:t>werden</a:t>
            </a:r>
            <a:endParaRPr lang="en-US"/>
          </a:p>
          <a:p>
            <a:pPr lvl="3"/>
            <a:r>
              <a:rPr lang="en-US"/>
              <a:t>DIVE </a:t>
            </a:r>
            <a:r>
              <a:rPr lang="en-US" err="1"/>
              <a:t>Kriterien</a:t>
            </a:r>
            <a:endParaRPr lang="en-US"/>
          </a:p>
          <a:p>
            <a:pPr lvl="4"/>
            <a:r>
              <a:rPr lang="en-US"/>
              <a:t>Dependencies</a:t>
            </a:r>
          </a:p>
          <a:p>
            <a:pPr lvl="4"/>
            <a:r>
              <a:rPr lang="en-US"/>
              <a:t>Insure against risks</a:t>
            </a:r>
          </a:p>
          <a:p>
            <a:pPr lvl="4"/>
            <a:r>
              <a:rPr lang="en-US"/>
              <a:t>Business Value</a:t>
            </a:r>
          </a:p>
          <a:p>
            <a:pPr lvl="4"/>
            <a:r>
              <a:rPr lang="en-US"/>
              <a:t>Estimated effort</a:t>
            </a:r>
          </a:p>
          <a:p>
            <a:pPr lvl="1"/>
            <a:r>
              <a:rPr lang="en-US"/>
              <a:t>Backlogs </a:t>
            </a:r>
            <a:r>
              <a:rPr lang="en-US" err="1"/>
              <a:t>verändern</a:t>
            </a:r>
            <a:r>
              <a:rPr lang="en-US"/>
              <a:t> </a:t>
            </a:r>
            <a:r>
              <a:rPr lang="en-US" err="1"/>
              <a:t>sich</a:t>
            </a:r>
            <a:r>
              <a:rPr lang="en-US"/>
              <a:t> </a:t>
            </a:r>
            <a:r>
              <a:rPr lang="en-US" err="1"/>
              <a:t>dynamisch</a:t>
            </a:r>
            <a:endParaRPr lang="en-US"/>
          </a:p>
        </p:txBody>
      </p:sp>
    </p:spTree>
    <p:extLst>
      <p:ext uri="{BB962C8B-B14F-4D97-AF65-F5344CB8AC3E}">
        <p14:creationId xmlns:p14="http://schemas.microsoft.com/office/powerpoint/2010/main" val="22842266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6) Software Entwicklung Prinzipien und Praktiken</a:t>
            </a:r>
            <a:br>
              <a:rPr lang="de-DE">
                <a:latin typeface="+mj-lt"/>
                <a:cs typeface="MV Boli" panose="02000500030200090000" pitchFamily="2" charset="0"/>
              </a:rPr>
            </a:br>
            <a:endParaRPr lang="de-DE">
              <a:latin typeface="+mj-lt"/>
              <a:cs typeface="MV Boli" panose="02000500030200090000" pitchFamily="2" charset="0"/>
            </a:endParaRP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a:latin typeface="+mn-lt"/>
                <a:cs typeface="MV Boli" panose="02000500030200090000" pitchFamily="2" charset="0"/>
              </a:rPr>
              <a:t>Ein Software Architekt will Lösungen mit hoher Qualität liefern</a:t>
            </a:r>
          </a:p>
          <a:p>
            <a:pPr marL="342900" indent="-342900">
              <a:buFont typeface="Arial" panose="020B0604020202020204" pitchFamily="34" charset="0"/>
              <a:buChar char="•"/>
            </a:pPr>
            <a:r>
              <a:rPr lang="de-DE" sz="2400" b="0">
                <a:latin typeface="+mn-lt"/>
                <a:cs typeface="MV Boli" panose="02000500030200090000" pitchFamily="2" charset="0"/>
              </a:rPr>
              <a:t>Dafür gibt es erprobte Design Prinzipien und Best Practices</a:t>
            </a:r>
          </a:p>
          <a:p>
            <a:pPr marL="342900" indent="-342900">
              <a:buFont typeface="Arial" panose="020B0604020202020204" pitchFamily="34" charset="0"/>
              <a:buChar char="•"/>
            </a:pPr>
            <a:r>
              <a:rPr lang="de-DE" sz="2400" b="0">
                <a:latin typeface="+mn-lt"/>
                <a:cs typeface="MV Boli" panose="02000500030200090000" pitchFamily="2" charset="0"/>
              </a:rPr>
              <a:t>Software Architekten können diese Prinzipien und Praktiken auswählen und als Vorgabe an die Entwicklung geben</a:t>
            </a:r>
          </a:p>
          <a:p>
            <a:pPr marL="342900" indent="-342900">
              <a:buFont typeface="Arial" panose="020B0604020202020204" pitchFamily="34" charset="0"/>
              <a:buChar char="•"/>
            </a:pPr>
            <a:r>
              <a:rPr lang="de-DE" sz="2400" b="0">
                <a:latin typeface="+mn-lt"/>
                <a:cs typeface="MV Boli" panose="02000500030200090000" pitchFamily="2" charset="0"/>
              </a:rPr>
              <a:t>Diese Prinzipien und Praktiken wurden entwickelt um die Qualität zu erhöhen, den Betrieb zu vereinfachen, die Wiederverwendbarkeit zu erhöhen, Fehler zu erkennen und Softwaresysteme einfacher testen zu können</a:t>
            </a:r>
          </a:p>
          <a:p>
            <a:pPr marL="457200" indent="-457200">
              <a:buFont typeface="+mj-lt"/>
              <a:buAutoNum type="alphaLcParenR"/>
            </a:pPr>
            <a:endParaRPr lang="de-DE" sz="2000" b="0">
              <a:latin typeface="+mn-lt"/>
              <a:cs typeface="MV Boli" panose="02000500030200090000" pitchFamily="2" charset="0"/>
            </a:endParaRP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132</a:t>
            </a:fld>
            <a:endParaRPr lang="de-DE"/>
          </a:p>
        </p:txBody>
      </p:sp>
    </p:spTree>
    <p:extLst>
      <p:ext uri="{BB962C8B-B14F-4D97-AF65-F5344CB8AC3E}">
        <p14:creationId xmlns:p14="http://schemas.microsoft.com/office/powerpoint/2010/main" val="6275712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6) Software Entwicklung Prinzipien und Praktiken</a:t>
            </a:r>
            <a:br>
              <a:rPr lang="de-DE">
                <a:latin typeface="+mj-lt"/>
                <a:cs typeface="MV Boli" panose="02000500030200090000" pitchFamily="2" charset="0"/>
              </a:rPr>
            </a:br>
            <a:endParaRPr lang="de-DE">
              <a:latin typeface="+mj-lt"/>
              <a:cs typeface="MV Boli" panose="02000500030200090000" pitchFamily="2" charset="0"/>
            </a:endParaRP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latin typeface="+mn-lt"/>
                <a:cs typeface="MV Boli" panose="02000500030200090000" pitchFamily="2" charset="0"/>
              </a:rPr>
              <a:t>Wir betrachten folgende Punkte</a:t>
            </a:r>
          </a:p>
          <a:p>
            <a:pPr marL="914400" lvl="1" indent="-457200">
              <a:buFont typeface="+mj-lt"/>
              <a:buAutoNum type="alphaLcParenR"/>
            </a:pPr>
            <a:r>
              <a:rPr lang="de-DE" sz="2400" dirty="0">
                <a:cs typeface="MV Boli" panose="02000500030200090000" pitchFamily="2" charset="0"/>
              </a:rPr>
              <a:t>Lose Kopplung und hohe Kohäsion</a:t>
            </a:r>
          </a:p>
          <a:p>
            <a:pPr marL="914400" lvl="1" indent="-457200">
              <a:buFont typeface="+mj-lt"/>
              <a:buAutoNum type="alphaLcParenR"/>
            </a:pPr>
            <a:r>
              <a:rPr lang="de-DE" sz="2400" dirty="0">
                <a:cs typeface="MV Boli" panose="02000500030200090000" pitchFamily="2" charset="0"/>
              </a:rPr>
              <a:t>Reduzierung von Komplexität</a:t>
            </a:r>
          </a:p>
          <a:p>
            <a:pPr marL="914400" lvl="1" indent="-457200">
              <a:buFont typeface="+mj-lt"/>
              <a:buAutoNum type="alphaLcParenR"/>
            </a:pPr>
            <a:r>
              <a:rPr lang="de-DE" sz="2400" b="0" dirty="0">
                <a:latin typeface="+mn-lt"/>
                <a:cs typeface="MV Boli" panose="02000500030200090000" pitchFamily="2" charset="0"/>
              </a:rPr>
              <a:t>Die SOLID Desi</a:t>
            </a:r>
            <a:r>
              <a:rPr lang="de-DE" sz="2400" dirty="0">
                <a:cs typeface="MV Boli" panose="02000500030200090000" pitchFamily="2" charset="0"/>
              </a:rPr>
              <a:t>gn Prinzipien</a:t>
            </a:r>
          </a:p>
          <a:p>
            <a:pPr marL="914400" lvl="1" indent="-457200">
              <a:buFont typeface="+mj-lt"/>
              <a:buAutoNum type="alphaLcParenR"/>
            </a:pPr>
            <a:r>
              <a:rPr lang="de-DE" sz="2400" dirty="0">
                <a:cs typeface="MV Boli" panose="02000500030200090000" pitchFamily="2" charset="0"/>
              </a:rPr>
              <a:t>Inversion of Control</a:t>
            </a:r>
          </a:p>
          <a:p>
            <a:pPr marL="914400" lvl="1" indent="-457200">
              <a:buFont typeface="+mj-lt"/>
              <a:buAutoNum type="alphaLcParenR"/>
            </a:pPr>
            <a:r>
              <a:rPr lang="de-DE" sz="2400" b="0" dirty="0">
                <a:latin typeface="+mn-lt"/>
                <a:cs typeface="MV Boli" panose="02000500030200090000" pitchFamily="2" charset="0"/>
              </a:rPr>
              <a:t>Dependency Injection</a:t>
            </a:r>
          </a:p>
          <a:p>
            <a:endParaRPr lang="de-DE" sz="2000" b="0" dirty="0">
              <a:latin typeface="+mn-lt"/>
              <a:cs typeface="MV Boli" panose="02000500030200090000" pitchFamily="2" charset="0"/>
            </a:endParaRP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133</a:t>
            </a:fld>
            <a:endParaRPr lang="de-DE"/>
          </a:p>
        </p:txBody>
      </p:sp>
    </p:spTree>
    <p:extLst>
      <p:ext uri="{BB962C8B-B14F-4D97-AF65-F5344CB8AC3E}">
        <p14:creationId xmlns:p14="http://schemas.microsoft.com/office/powerpoint/2010/main" val="41319091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6a) Lose Kopplung und hohe Kohäsion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134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dirty="0"/>
              <a:t>In der </a:t>
            </a:r>
            <a:r>
              <a:rPr lang="en-US" dirty="0" err="1"/>
              <a:t>Geometrie</a:t>
            </a:r>
            <a:r>
              <a:rPr lang="en-US" dirty="0"/>
              <a:t> </a:t>
            </a:r>
            <a:r>
              <a:rPr lang="en-US" dirty="0" err="1"/>
              <a:t>sind</a:t>
            </a:r>
            <a:r>
              <a:rPr lang="en-US" dirty="0"/>
              <a:t> 2 </a:t>
            </a:r>
            <a:r>
              <a:rPr lang="en-US" dirty="0" err="1"/>
              <a:t>euklidische</a:t>
            </a:r>
            <a:r>
              <a:rPr lang="en-US" dirty="0"/>
              <a:t> </a:t>
            </a:r>
            <a:r>
              <a:rPr lang="en-US" dirty="0" err="1"/>
              <a:t>Vektoren</a:t>
            </a:r>
            <a:r>
              <a:rPr lang="en-US" dirty="0"/>
              <a:t> orthogonal, </a:t>
            </a:r>
            <a:r>
              <a:rPr lang="en-US" dirty="0" err="1"/>
              <a:t>wenn</a:t>
            </a:r>
            <a:r>
              <a:rPr lang="en-US" dirty="0"/>
              <a:t> </a:t>
            </a:r>
            <a:r>
              <a:rPr lang="en-US" dirty="0" err="1"/>
              <a:t>sie</a:t>
            </a:r>
            <a:r>
              <a:rPr lang="en-US" dirty="0"/>
              <a:t> </a:t>
            </a:r>
            <a:r>
              <a:rPr lang="en-US" dirty="0" err="1"/>
              <a:t>im</a:t>
            </a:r>
            <a:r>
              <a:rPr lang="en-US" dirty="0"/>
              <a:t> </a:t>
            </a:r>
            <a:r>
              <a:rPr lang="en-US" dirty="0" err="1"/>
              <a:t>rechten</a:t>
            </a:r>
            <a:r>
              <a:rPr lang="en-US" dirty="0"/>
              <a:t> Winkel </a:t>
            </a:r>
            <a:r>
              <a:rPr lang="en-US" dirty="0" err="1"/>
              <a:t>aufeinander</a:t>
            </a:r>
            <a:r>
              <a:rPr lang="en-US" dirty="0"/>
              <a:t> </a:t>
            </a:r>
            <a:r>
              <a:rPr lang="en-US" dirty="0" err="1"/>
              <a:t>stehen</a:t>
            </a:r>
            <a:r>
              <a:rPr lang="en-US" dirty="0"/>
              <a:t>, </a:t>
            </a:r>
            <a:r>
              <a:rPr lang="en-US" dirty="0" err="1"/>
              <a:t>sie</a:t>
            </a:r>
            <a:r>
              <a:rPr lang="en-US" dirty="0"/>
              <a:t> </a:t>
            </a:r>
            <a:r>
              <a:rPr lang="en-US" dirty="0" err="1"/>
              <a:t>stehen</a:t>
            </a:r>
            <a:r>
              <a:rPr lang="en-US" dirty="0"/>
              <a:t> in </a:t>
            </a:r>
            <a:r>
              <a:rPr lang="en-US" dirty="0" err="1"/>
              <a:t>nur</a:t>
            </a:r>
            <a:r>
              <a:rPr lang="en-US" dirty="0"/>
              <a:t> </a:t>
            </a:r>
            <a:r>
              <a:rPr lang="en-US" dirty="0" err="1"/>
              <a:t>einen</a:t>
            </a:r>
            <a:r>
              <a:rPr lang="en-US" dirty="0"/>
              <a:t> </a:t>
            </a:r>
            <a:r>
              <a:rPr lang="en-US" dirty="0" err="1"/>
              <a:t>Punkt</a:t>
            </a:r>
            <a:r>
              <a:rPr lang="en-US" dirty="0"/>
              <a:t> </a:t>
            </a:r>
            <a:r>
              <a:rPr lang="en-US" dirty="0" err="1"/>
              <a:t>aufeinander</a:t>
            </a:r>
            <a:r>
              <a:rPr lang="en-US" dirty="0"/>
              <a:t> und </a:t>
            </a:r>
            <a:r>
              <a:rPr lang="en-US" dirty="0" err="1"/>
              <a:t>schneiden</a:t>
            </a:r>
            <a:r>
              <a:rPr lang="en-US" dirty="0"/>
              <a:t> </a:t>
            </a:r>
            <a:r>
              <a:rPr lang="en-US" dirty="0" err="1"/>
              <a:t>sich</a:t>
            </a:r>
            <a:r>
              <a:rPr lang="en-US" dirty="0"/>
              <a:t> </a:t>
            </a:r>
            <a:r>
              <a:rPr lang="en-US" dirty="0" err="1"/>
              <a:t>sonst</a:t>
            </a:r>
            <a:r>
              <a:rPr lang="en-US" dirty="0"/>
              <a:t> </a:t>
            </a:r>
            <a:r>
              <a:rPr lang="en-US" dirty="0" err="1"/>
              <a:t>nicht</a:t>
            </a: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Software </a:t>
            </a:r>
            <a:r>
              <a:rPr lang="en-US" dirty="0" err="1"/>
              <a:t>nennt</a:t>
            </a:r>
            <a:r>
              <a:rPr lang="en-US" dirty="0"/>
              <a:t> man orthogonal, </a:t>
            </a:r>
            <a:r>
              <a:rPr lang="en-US" dirty="0" err="1"/>
              <a:t>wenn</a:t>
            </a:r>
            <a:r>
              <a:rPr lang="en-US" dirty="0"/>
              <a:t> </a:t>
            </a:r>
            <a:r>
              <a:rPr lang="en-US" dirty="0" err="1"/>
              <a:t>ihre</a:t>
            </a:r>
            <a:r>
              <a:rPr lang="en-US" dirty="0"/>
              <a:t> </a:t>
            </a:r>
            <a:r>
              <a:rPr lang="en-US" dirty="0" err="1"/>
              <a:t>einzelnen</a:t>
            </a:r>
            <a:r>
              <a:rPr lang="en-US" dirty="0"/>
              <a:t> Module </a:t>
            </a:r>
            <a:r>
              <a:rPr lang="en-US" dirty="0" err="1"/>
              <a:t>voneinander</a:t>
            </a:r>
            <a:r>
              <a:rPr lang="en-US" dirty="0"/>
              <a:t> </a:t>
            </a:r>
            <a:r>
              <a:rPr lang="en-US" dirty="0" err="1"/>
              <a:t>unabhängig</a:t>
            </a:r>
            <a:r>
              <a:rPr lang="en-US" dirty="0"/>
              <a:t> </a:t>
            </a:r>
            <a:r>
              <a:rPr lang="en-US" dirty="0" err="1"/>
              <a:t>sind</a:t>
            </a:r>
            <a:endParaRPr lang="en-US" dirty="0"/>
          </a:p>
          <a:p>
            <a:r>
              <a:rPr lang="en-US" dirty="0" err="1"/>
              <a:t>Änderungen</a:t>
            </a:r>
            <a:r>
              <a:rPr lang="en-US" dirty="0"/>
              <a:t> an </a:t>
            </a:r>
            <a:r>
              <a:rPr lang="en-US" dirty="0" err="1"/>
              <a:t>einem</a:t>
            </a:r>
            <a:r>
              <a:rPr lang="en-US" dirty="0"/>
              <a:t> Modul </a:t>
            </a:r>
            <a:r>
              <a:rPr lang="en-US" dirty="0" err="1"/>
              <a:t>benötigen</a:t>
            </a:r>
            <a:r>
              <a:rPr lang="en-US" dirty="0"/>
              <a:t> </a:t>
            </a:r>
            <a:r>
              <a:rPr lang="en-US" dirty="0" err="1"/>
              <a:t>keine</a:t>
            </a:r>
            <a:r>
              <a:rPr lang="en-US" dirty="0"/>
              <a:t> </a:t>
            </a:r>
            <a:r>
              <a:rPr lang="en-US" dirty="0" err="1"/>
              <a:t>Änderungen</a:t>
            </a:r>
            <a:r>
              <a:rPr lang="en-US" dirty="0"/>
              <a:t> an </a:t>
            </a:r>
            <a:r>
              <a:rPr lang="en-US" dirty="0" err="1"/>
              <a:t>anderen</a:t>
            </a:r>
            <a:r>
              <a:rPr lang="en-US" dirty="0"/>
              <a:t> </a:t>
            </a:r>
            <a:r>
              <a:rPr lang="en-US" dirty="0" err="1"/>
              <a:t>Modulen</a:t>
            </a:r>
            <a:endParaRPr lang="en-US" dirty="0"/>
          </a:p>
          <a:p>
            <a:r>
              <a:rPr lang="en-US" dirty="0" err="1"/>
              <a:t>Orthogonale</a:t>
            </a:r>
            <a:r>
              <a:rPr lang="en-US" dirty="0"/>
              <a:t> </a:t>
            </a:r>
            <a:r>
              <a:rPr lang="en-US" dirty="0" err="1"/>
              <a:t>Systeme</a:t>
            </a:r>
            <a:r>
              <a:rPr lang="en-US" dirty="0"/>
              <a:t> </a:t>
            </a:r>
            <a:r>
              <a:rPr lang="en-US" dirty="0" err="1"/>
              <a:t>sind</a:t>
            </a:r>
            <a:r>
              <a:rPr lang="en-US" dirty="0"/>
              <a:t> lose </a:t>
            </a:r>
            <a:r>
              <a:rPr lang="en-US" dirty="0" err="1"/>
              <a:t>gekoppelt</a:t>
            </a:r>
            <a:r>
              <a:rPr lang="en-US" dirty="0"/>
              <a:t> und in </a:t>
            </a:r>
            <a:r>
              <a:rPr lang="en-US" dirty="0" err="1"/>
              <a:t>hohem</a:t>
            </a:r>
            <a:r>
              <a:rPr lang="en-US" dirty="0"/>
              <a:t> </a:t>
            </a:r>
            <a:r>
              <a:rPr lang="en-US" dirty="0" err="1"/>
              <a:t>Maße</a:t>
            </a:r>
            <a:r>
              <a:rPr lang="en-US" dirty="0"/>
              <a:t> </a:t>
            </a:r>
            <a:r>
              <a:rPr lang="en-US" dirty="0" err="1"/>
              <a:t>geschlossen</a:t>
            </a:r>
            <a:r>
              <a:rPr lang="en-US" dirty="0"/>
              <a:t> </a:t>
            </a:r>
          </a:p>
        </p:txBody>
      </p:sp>
      <p:cxnSp>
        <p:nvCxnSpPr>
          <p:cNvPr id="6" name="Straight Arrow Connector 5">
            <a:extLst>
              <a:ext uri="{FF2B5EF4-FFF2-40B4-BE49-F238E27FC236}">
                <a16:creationId xmlns:a16="http://schemas.microsoft.com/office/drawing/2014/main" id="{AA8CA3F2-6026-4E8C-B845-6A15C59748B2}"/>
              </a:ext>
            </a:extLst>
          </p:cNvPr>
          <p:cNvCxnSpPr/>
          <p:nvPr/>
        </p:nvCxnSpPr>
        <p:spPr>
          <a:xfrm>
            <a:off x="3736258" y="3932903"/>
            <a:ext cx="3087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FD0C16-6931-4257-885F-F5B0D30DD0A9}"/>
              </a:ext>
            </a:extLst>
          </p:cNvPr>
          <p:cNvCxnSpPr/>
          <p:nvPr/>
        </p:nvCxnSpPr>
        <p:spPr>
          <a:xfrm flipV="1">
            <a:off x="3736258" y="2172929"/>
            <a:ext cx="0" cy="175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5719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6a) Lose Kopplung und hohe Kohäsion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135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dirty="0"/>
              <a:t>Lose </a:t>
            </a:r>
            <a:r>
              <a:rPr lang="en-US" dirty="0" err="1"/>
              <a:t>Kopplung</a:t>
            </a:r>
            <a:r>
              <a:rPr lang="en-US" dirty="0"/>
              <a:t> </a:t>
            </a:r>
            <a:r>
              <a:rPr lang="en-US" dirty="0" err="1"/>
              <a:t>ist</a:t>
            </a:r>
            <a:r>
              <a:rPr lang="en-US" dirty="0"/>
              <a:t> das </a:t>
            </a:r>
            <a:r>
              <a:rPr lang="en-US" dirty="0" err="1"/>
              <a:t>Ausmaß</a:t>
            </a:r>
            <a:r>
              <a:rPr lang="en-US" dirty="0"/>
              <a:t> der </a:t>
            </a:r>
            <a:r>
              <a:rPr lang="en-US" dirty="0" err="1"/>
              <a:t>Abhängigkeit</a:t>
            </a:r>
            <a:r>
              <a:rPr lang="en-US" dirty="0"/>
              <a:t> von Software </a:t>
            </a:r>
            <a:r>
              <a:rPr lang="en-US" dirty="0" err="1"/>
              <a:t>Modulen</a:t>
            </a:r>
            <a:r>
              <a:rPr lang="en-US" dirty="0"/>
              <a:t> </a:t>
            </a:r>
            <a:r>
              <a:rPr lang="en-US" dirty="0" err="1"/>
              <a:t>zueinander</a:t>
            </a:r>
            <a:endParaRPr lang="en-US" dirty="0"/>
          </a:p>
          <a:p>
            <a:r>
              <a:rPr lang="en-US" dirty="0"/>
              <a:t>Der Grad der </a:t>
            </a:r>
            <a:r>
              <a:rPr lang="en-US" dirty="0" err="1"/>
              <a:t>Kopplung</a:t>
            </a:r>
            <a:r>
              <a:rPr lang="en-US" dirty="0"/>
              <a:t> </a:t>
            </a:r>
            <a:r>
              <a:rPr lang="en-US" dirty="0" err="1"/>
              <a:t>geht</a:t>
            </a:r>
            <a:r>
              <a:rPr lang="en-US" dirty="0"/>
              <a:t> von lose (loos) bis </a:t>
            </a:r>
            <a:r>
              <a:rPr lang="en-US" dirty="0" err="1"/>
              <a:t>eng</a:t>
            </a:r>
            <a:r>
              <a:rPr lang="en-US" dirty="0"/>
              <a:t> (tight)</a:t>
            </a:r>
          </a:p>
          <a:p>
            <a:r>
              <a:rPr lang="en-US" dirty="0"/>
              <a:t>Die </a:t>
            </a:r>
            <a:r>
              <a:rPr lang="en-US" dirty="0" err="1"/>
              <a:t>Qualität</a:t>
            </a:r>
            <a:r>
              <a:rPr lang="en-US" dirty="0"/>
              <a:t> </a:t>
            </a:r>
            <a:r>
              <a:rPr lang="en-US" dirty="0" err="1"/>
              <a:t>eines</a:t>
            </a:r>
            <a:r>
              <a:rPr lang="en-US" dirty="0"/>
              <a:t> Software Systems </a:t>
            </a:r>
            <a:r>
              <a:rPr lang="en-US" dirty="0" err="1"/>
              <a:t>ist</a:t>
            </a:r>
            <a:r>
              <a:rPr lang="en-US" dirty="0"/>
              <a:t> direct </a:t>
            </a:r>
            <a:r>
              <a:rPr lang="en-US" dirty="0" err="1"/>
              <a:t>abhängig</a:t>
            </a:r>
            <a:r>
              <a:rPr lang="en-US" dirty="0"/>
              <a:t> </a:t>
            </a:r>
            <a:r>
              <a:rPr lang="en-US" dirty="0" err="1"/>
              <a:t>vom</a:t>
            </a:r>
            <a:r>
              <a:rPr lang="en-US" dirty="0"/>
              <a:t> Grad der </a:t>
            </a:r>
            <a:r>
              <a:rPr lang="en-US" dirty="0" err="1"/>
              <a:t>Kopplung</a:t>
            </a:r>
            <a:endParaRPr lang="en-US" dirty="0"/>
          </a:p>
          <a:p>
            <a:r>
              <a:rPr lang="en-US" dirty="0"/>
              <a:t>Software Module, die </a:t>
            </a:r>
            <a:r>
              <a:rPr lang="en-US" dirty="0" err="1"/>
              <a:t>eng</a:t>
            </a:r>
            <a:r>
              <a:rPr lang="en-US" dirty="0"/>
              <a:t> </a:t>
            </a:r>
            <a:r>
              <a:rPr lang="en-US" dirty="0" err="1"/>
              <a:t>gekoppelt</a:t>
            </a:r>
            <a:r>
              <a:rPr lang="en-US" dirty="0"/>
              <a:t> </a:t>
            </a:r>
            <a:r>
              <a:rPr lang="en-US" dirty="0" err="1"/>
              <a:t>sind</a:t>
            </a:r>
            <a:r>
              <a:rPr lang="en-US" dirty="0"/>
              <a:t>, </a:t>
            </a:r>
            <a:r>
              <a:rPr lang="en-US" dirty="0" err="1"/>
              <a:t>verringern</a:t>
            </a:r>
            <a:r>
              <a:rPr lang="en-US" dirty="0"/>
              <a:t> die </a:t>
            </a:r>
            <a:r>
              <a:rPr lang="en-US" dirty="0" err="1"/>
              <a:t>Wartbarkeit</a:t>
            </a:r>
            <a:r>
              <a:rPr lang="en-US" dirty="0"/>
              <a:t> und </a:t>
            </a:r>
            <a:r>
              <a:rPr lang="en-US" dirty="0" err="1"/>
              <a:t>verhindern</a:t>
            </a:r>
            <a:r>
              <a:rPr lang="en-US" dirty="0"/>
              <a:t> </a:t>
            </a:r>
            <a:r>
              <a:rPr lang="en-US" dirty="0" err="1"/>
              <a:t>einfache</a:t>
            </a:r>
            <a:r>
              <a:rPr lang="en-US" dirty="0"/>
              <a:t> </a:t>
            </a:r>
            <a:r>
              <a:rPr lang="en-US" dirty="0" err="1"/>
              <a:t>Änderungen</a:t>
            </a:r>
            <a:r>
              <a:rPr lang="en-US" dirty="0"/>
              <a:t> am Code (</a:t>
            </a:r>
            <a:r>
              <a:rPr lang="en-US" dirty="0" err="1"/>
              <a:t>weil</a:t>
            </a:r>
            <a:r>
              <a:rPr lang="en-US" dirty="0"/>
              <a:t> </a:t>
            </a:r>
            <a:r>
              <a:rPr lang="en-US" dirty="0" err="1"/>
              <a:t>Änderungen</a:t>
            </a:r>
            <a:r>
              <a:rPr lang="en-US" dirty="0"/>
              <a:t> an </a:t>
            </a:r>
            <a:r>
              <a:rPr lang="en-US" dirty="0" err="1"/>
              <a:t>einen</a:t>
            </a:r>
            <a:r>
              <a:rPr lang="en-US" dirty="0"/>
              <a:t> Modul, </a:t>
            </a:r>
            <a:r>
              <a:rPr lang="en-US" dirty="0" err="1"/>
              <a:t>Änderungen</a:t>
            </a:r>
            <a:r>
              <a:rPr lang="en-US" dirty="0"/>
              <a:t> an </a:t>
            </a:r>
            <a:r>
              <a:rPr lang="en-US" dirty="0" err="1"/>
              <a:t>anderen</a:t>
            </a:r>
            <a:r>
              <a:rPr lang="en-US" dirty="0"/>
              <a:t> </a:t>
            </a:r>
            <a:r>
              <a:rPr lang="en-US" dirty="0" err="1"/>
              <a:t>Modulen</a:t>
            </a:r>
            <a:r>
              <a:rPr lang="en-US" dirty="0"/>
              <a:t> </a:t>
            </a:r>
            <a:r>
              <a:rPr lang="en-US" dirty="0" err="1"/>
              <a:t>verursachen</a:t>
            </a:r>
            <a:r>
              <a:rPr lang="en-US" dirty="0"/>
              <a:t>)</a:t>
            </a:r>
          </a:p>
          <a:p>
            <a:r>
              <a:rPr lang="en-US" dirty="0"/>
              <a:t>Bei loser </a:t>
            </a:r>
            <a:r>
              <a:rPr lang="en-US" dirty="0" err="1"/>
              <a:t>Kopplung</a:t>
            </a:r>
            <a:r>
              <a:rPr lang="en-US" dirty="0"/>
              <a:t> </a:t>
            </a:r>
            <a:r>
              <a:rPr lang="en-US" dirty="0" err="1"/>
              <a:t>ist</a:t>
            </a:r>
            <a:r>
              <a:rPr lang="en-US" dirty="0"/>
              <a:t> die </a:t>
            </a:r>
            <a:r>
              <a:rPr lang="en-US" dirty="0" err="1"/>
              <a:t>getrennt</a:t>
            </a:r>
            <a:r>
              <a:rPr lang="en-US" dirty="0"/>
              <a:t> </a:t>
            </a:r>
            <a:r>
              <a:rPr lang="en-US" dirty="0" err="1"/>
              <a:t>Entwicklung</a:t>
            </a:r>
            <a:r>
              <a:rPr lang="en-US" dirty="0"/>
              <a:t> von </a:t>
            </a:r>
            <a:r>
              <a:rPr lang="en-US" dirty="0" err="1"/>
              <a:t>Modulen</a:t>
            </a:r>
            <a:r>
              <a:rPr lang="en-US" dirty="0"/>
              <a:t> </a:t>
            </a:r>
            <a:r>
              <a:rPr lang="en-US" dirty="0" err="1"/>
              <a:t>einfacher</a:t>
            </a:r>
            <a:endParaRPr lang="en-US" dirty="0"/>
          </a:p>
          <a:p>
            <a:r>
              <a:rPr lang="en-US" dirty="0" err="1"/>
              <a:t>Enge</a:t>
            </a:r>
            <a:r>
              <a:rPr lang="en-US" dirty="0"/>
              <a:t> </a:t>
            </a:r>
            <a:r>
              <a:rPr lang="en-US" dirty="0" err="1"/>
              <a:t>Kopplung</a:t>
            </a:r>
            <a:r>
              <a:rPr lang="en-US" dirty="0"/>
              <a:t> </a:t>
            </a:r>
            <a:r>
              <a:rPr lang="en-US" dirty="0" err="1"/>
              <a:t>schränkt</a:t>
            </a:r>
            <a:r>
              <a:rPr lang="en-US" dirty="0"/>
              <a:t> die </a:t>
            </a:r>
            <a:r>
              <a:rPr lang="en-US" dirty="0" err="1"/>
              <a:t>Wiederverwendbarkeit</a:t>
            </a:r>
            <a:r>
              <a:rPr lang="en-US" dirty="0"/>
              <a:t> </a:t>
            </a:r>
            <a:r>
              <a:rPr lang="en-US" dirty="0" err="1"/>
              <a:t>ein</a:t>
            </a:r>
            <a:endParaRPr lang="en-US" dirty="0"/>
          </a:p>
        </p:txBody>
      </p:sp>
    </p:spTree>
    <p:extLst>
      <p:ext uri="{BB962C8B-B14F-4D97-AF65-F5344CB8AC3E}">
        <p14:creationId xmlns:p14="http://schemas.microsoft.com/office/powerpoint/2010/main" val="20149731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6a) Lose Kopplung und hohe Kohäsion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136</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Es </a:t>
            </a:r>
            <a:r>
              <a:rPr lang="en-US" err="1"/>
              <a:t>gibt</a:t>
            </a:r>
            <a:r>
              <a:rPr lang="en-US"/>
              <a:t> </a:t>
            </a:r>
            <a:r>
              <a:rPr lang="en-US" err="1"/>
              <a:t>verschiedene</a:t>
            </a:r>
            <a:r>
              <a:rPr lang="en-US"/>
              <a:t> </a:t>
            </a:r>
            <a:r>
              <a:rPr lang="en-US" err="1"/>
              <a:t>Arten</a:t>
            </a:r>
            <a:r>
              <a:rPr lang="en-US"/>
              <a:t> von </a:t>
            </a:r>
            <a:r>
              <a:rPr lang="en-US" err="1"/>
              <a:t>Kopplung</a:t>
            </a:r>
            <a:endParaRPr lang="en-US"/>
          </a:p>
          <a:p>
            <a:pPr lvl="1"/>
            <a:r>
              <a:rPr lang="en-US"/>
              <a:t>Content coupling </a:t>
            </a:r>
            <a:r>
              <a:rPr lang="en-US" err="1"/>
              <a:t>auch</a:t>
            </a:r>
            <a:r>
              <a:rPr lang="en-US"/>
              <a:t> pathological coupling </a:t>
            </a:r>
            <a:r>
              <a:rPr lang="en-US" err="1"/>
              <a:t>genannt</a:t>
            </a:r>
            <a:r>
              <a:rPr lang="en-US"/>
              <a:t> (die </a:t>
            </a:r>
            <a:r>
              <a:rPr lang="en-US" err="1"/>
              <a:t>schärfste</a:t>
            </a:r>
            <a:r>
              <a:rPr lang="en-US"/>
              <a:t> Form der </a:t>
            </a:r>
            <a:r>
              <a:rPr lang="en-US" err="1"/>
              <a:t>Kopplung</a:t>
            </a:r>
            <a:r>
              <a:rPr lang="en-US"/>
              <a:t>)</a:t>
            </a:r>
          </a:p>
          <a:p>
            <a:pPr lvl="2"/>
            <a:r>
              <a:rPr lang="en-US" err="1"/>
              <a:t>Wenn</a:t>
            </a:r>
            <a:r>
              <a:rPr lang="en-US"/>
              <a:t> </a:t>
            </a:r>
            <a:r>
              <a:rPr lang="en-US" err="1"/>
              <a:t>ein</a:t>
            </a:r>
            <a:r>
              <a:rPr lang="en-US"/>
              <a:t> Modul interne </a:t>
            </a:r>
            <a:r>
              <a:rPr lang="en-US" err="1"/>
              <a:t>oder</a:t>
            </a:r>
            <a:r>
              <a:rPr lang="en-US"/>
              <a:t> private </a:t>
            </a:r>
            <a:r>
              <a:rPr lang="en-US" err="1"/>
              <a:t>Informationen</a:t>
            </a:r>
            <a:r>
              <a:rPr lang="en-US"/>
              <a:t> </a:t>
            </a:r>
            <a:r>
              <a:rPr lang="en-US" err="1"/>
              <a:t>eines</a:t>
            </a:r>
            <a:r>
              <a:rPr lang="en-US"/>
              <a:t> </a:t>
            </a:r>
            <a:r>
              <a:rPr lang="en-US" err="1"/>
              <a:t>anderen</a:t>
            </a:r>
            <a:r>
              <a:rPr lang="en-US"/>
              <a:t> </a:t>
            </a:r>
            <a:r>
              <a:rPr lang="en-US" err="1"/>
              <a:t>Moduls</a:t>
            </a:r>
            <a:r>
              <a:rPr lang="en-US"/>
              <a:t> </a:t>
            </a:r>
            <a:r>
              <a:rPr lang="en-US" err="1"/>
              <a:t>benutzt</a:t>
            </a:r>
            <a:r>
              <a:rPr lang="en-US"/>
              <a:t> </a:t>
            </a:r>
            <a:r>
              <a:rPr lang="en-US" err="1"/>
              <a:t>oder</a:t>
            </a:r>
            <a:r>
              <a:rPr lang="en-US"/>
              <a:t> </a:t>
            </a:r>
            <a:r>
              <a:rPr lang="en-US" err="1"/>
              <a:t>abhängig</a:t>
            </a:r>
            <a:r>
              <a:rPr lang="en-US"/>
              <a:t> </a:t>
            </a:r>
            <a:r>
              <a:rPr lang="en-US" err="1"/>
              <a:t>vom</a:t>
            </a:r>
            <a:r>
              <a:rPr lang="en-US"/>
              <a:t> </a:t>
            </a:r>
            <a:r>
              <a:rPr lang="en-US" err="1"/>
              <a:t>internen</a:t>
            </a:r>
            <a:r>
              <a:rPr lang="en-US"/>
              <a:t> </a:t>
            </a:r>
            <a:r>
              <a:rPr lang="en-US" err="1"/>
              <a:t>Verhalten</a:t>
            </a:r>
            <a:r>
              <a:rPr lang="en-US"/>
              <a:t> </a:t>
            </a:r>
            <a:r>
              <a:rPr lang="en-US" err="1"/>
              <a:t>eines</a:t>
            </a:r>
            <a:r>
              <a:rPr lang="en-US"/>
              <a:t> </a:t>
            </a:r>
            <a:r>
              <a:rPr lang="en-US" err="1"/>
              <a:t>anderen</a:t>
            </a:r>
            <a:r>
              <a:rPr lang="en-US"/>
              <a:t> </a:t>
            </a:r>
            <a:r>
              <a:rPr lang="en-US" err="1"/>
              <a:t>Moduls</a:t>
            </a:r>
            <a:r>
              <a:rPr lang="en-US"/>
              <a:t> </a:t>
            </a:r>
            <a:r>
              <a:rPr lang="en-US" err="1"/>
              <a:t>ist</a:t>
            </a:r>
            <a:endParaRPr lang="en-US"/>
          </a:p>
          <a:p>
            <a:pPr lvl="2"/>
            <a:r>
              <a:rPr lang="en-US"/>
              <a:t>Z.B. </a:t>
            </a:r>
            <a:r>
              <a:rPr lang="en-US" err="1"/>
              <a:t>Änderung</a:t>
            </a:r>
            <a:r>
              <a:rPr lang="en-US"/>
              <a:t> von </a:t>
            </a:r>
            <a:r>
              <a:rPr lang="en-US" err="1"/>
              <a:t>privaten</a:t>
            </a:r>
            <a:r>
              <a:rPr lang="en-US"/>
              <a:t> </a:t>
            </a:r>
            <a:r>
              <a:rPr lang="en-US" err="1"/>
              <a:t>Attributen</a:t>
            </a:r>
            <a:r>
              <a:rPr lang="en-US"/>
              <a:t>, </a:t>
            </a:r>
            <a:r>
              <a:rPr lang="en-US" err="1"/>
              <a:t>Aufruf</a:t>
            </a:r>
            <a:r>
              <a:rPr lang="en-US"/>
              <a:t> von </a:t>
            </a:r>
            <a:r>
              <a:rPr lang="en-US" err="1"/>
              <a:t>geschützten</a:t>
            </a:r>
            <a:r>
              <a:rPr lang="en-US"/>
              <a:t> </a:t>
            </a:r>
            <a:r>
              <a:rPr lang="en-US" err="1"/>
              <a:t>Funktionen</a:t>
            </a:r>
            <a:endParaRPr lang="en-US"/>
          </a:p>
          <a:p>
            <a:pPr lvl="2"/>
            <a:r>
              <a:rPr lang="en-US" err="1">
                <a:solidFill>
                  <a:srgbClr val="FF0000"/>
                </a:solidFill>
              </a:rPr>
              <a:t>Sollte</a:t>
            </a:r>
            <a:r>
              <a:rPr lang="en-US">
                <a:solidFill>
                  <a:srgbClr val="FF0000"/>
                </a:solidFill>
              </a:rPr>
              <a:t> auf </a:t>
            </a:r>
            <a:r>
              <a:rPr lang="en-US" err="1">
                <a:solidFill>
                  <a:srgbClr val="FF0000"/>
                </a:solidFill>
              </a:rPr>
              <a:t>keinen</a:t>
            </a:r>
            <a:r>
              <a:rPr lang="en-US">
                <a:solidFill>
                  <a:srgbClr val="FF0000"/>
                </a:solidFill>
              </a:rPr>
              <a:t> Fall </a:t>
            </a:r>
            <a:r>
              <a:rPr lang="en-US" err="1">
                <a:solidFill>
                  <a:srgbClr val="FF0000"/>
                </a:solidFill>
              </a:rPr>
              <a:t>benutzt</a:t>
            </a:r>
            <a:r>
              <a:rPr lang="en-US">
                <a:solidFill>
                  <a:srgbClr val="FF0000"/>
                </a:solidFill>
              </a:rPr>
              <a:t> </a:t>
            </a:r>
            <a:r>
              <a:rPr lang="en-US" err="1">
                <a:solidFill>
                  <a:srgbClr val="FF0000"/>
                </a:solidFill>
              </a:rPr>
              <a:t>werden</a:t>
            </a:r>
            <a:endParaRPr lang="en-US">
              <a:solidFill>
                <a:srgbClr val="FF0000"/>
              </a:solidFill>
            </a:endParaRPr>
          </a:p>
          <a:p>
            <a:pPr lvl="1"/>
            <a:r>
              <a:rPr lang="en-US"/>
              <a:t>Common coupling </a:t>
            </a:r>
            <a:r>
              <a:rPr lang="en-US" err="1"/>
              <a:t>auch</a:t>
            </a:r>
            <a:r>
              <a:rPr lang="en-US"/>
              <a:t> global coupling </a:t>
            </a:r>
            <a:r>
              <a:rPr lang="en-US" err="1"/>
              <a:t>genannt</a:t>
            </a:r>
            <a:endParaRPr lang="en-US"/>
          </a:p>
          <a:p>
            <a:pPr lvl="2"/>
            <a:r>
              <a:rPr lang="en-US" err="1"/>
              <a:t>Wenn</a:t>
            </a:r>
            <a:r>
              <a:rPr lang="en-US"/>
              <a:t> Module </a:t>
            </a:r>
            <a:r>
              <a:rPr lang="en-US" err="1"/>
              <a:t>globale</a:t>
            </a:r>
            <a:r>
              <a:rPr lang="en-US"/>
              <a:t> </a:t>
            </a:r>
            <a:r>
              <a:rPr lang="en-US" err="1"/>
              <a:t>Daten</a:t>
            </a:r>
            <a:r>
              <a:rPr lang="en-US"/>
              <a:t> (</a:t>
            </a:r>
            <a:r>
              <a:rPr lang="en-US" err="1"/>
              <a:t>Variablen</a:t>
            </a:r>
            <a:r>
              <a:rPr lang="en-US"/>
              <a:t>) </a:t>
            </a:r>
            <a:r>
              <a:rPr lang="en-US" err="1"/>
              <a:t>gemeinsam</a:t>
            </a:r>
            <a:r>
              <a:rPr lang="en-US"/>
              <a:t> </a:t>
            </a:r>
            <a:r>
              <a:rPr lang="en-US" err="1"/>
              <a:t>nutzen</a:t>
            </a:r>
            <a:endParaRPr lang="en-US"/>
          </a:p>
          <a:p>
            <a:pPr lvl="2"/>
            <a:r>
              <a:rPr lang="en-US" err="1"/>
              <a:t>Wird</a:t>
            </a:r>
            <a:r>
              <a:rPr lang="en-US"/>
              <a:t> oft </a:t>
            </a:r>
            <a:r>
              <a:rPr lang="en-US" err="1"/>
              <a:t>bei</a:t>
            </a:r>
            <a:r>
              <a:rPr lang="en-US"/>
              <a:t> </a:t>
            </a:r>
            <a:r>
              <a:rPr lang="en-US" err="1"/>
              <a:t>Konfigurationen</a:t>
            </a:r>
            <a:r>
              <a:rPr lang="en-US"/>
              <a:t> (</a:t>
            </a:r>
            <a:r>
              <a:rPr lang="en-US" err="1"/>
              <a:t>Daten</a:t>
            </a:r>
            <a:r>
              <a:rPr lang="en-US"/>
              <a:t>) </a:t>
            </a:r>
            <a:r>
              <a:rPr lang="en-US" err="1"/>
              <a:t>benutzt</a:t>
            </a:r>
            <a:r>
              <a:rPr lang="en-US"/>
              <a:t> – auf </a:t>
            </a:r>
            <a:r>
              <a:rPr lang="en-US" err="1"/>
              <a:t>spezielle</a:t>
            </a:r>
            <a:r>
              <a:rPr lang="en-US"/>
              <a:t> </a:t>
            </a:r>
            <a:r>
              <a:rPr lang="en-US" err="1"/>
              <a:t>Lösungen</a:t>
            </a:r>
            <a:r>
              <a:rPr lang="en-US"/>
              <a:t> </a:t>
            </a:r>
            <a:r>
              <a:rPr lang="en-US" err="1"/>
              <a:t>ausweichen</a:t>
            </a:r>
            <a:endParaRPr lang="en-US"/>
          </a:p>
          <a:p>
            <a:pPr lvl="2"/>
            <a:r>
              <a:rPr lang="en-US" err="1"/>
              <a:t>Globale</a:t>
            </a:r>
            <a:r>
              <a:rPr lang="en-US"/>
              <a:t> </a:t>
            </a:r>
            <a:r>
              <a:rPr lang="en-US" err="1"/>
              <a:t>Konstanten</a:t>
            </a:r>
            <a:r>
              <a:rPr lang="en-US"/>
              <a:t> </a:t>
            </a:r>
            <a:r>
              <a:rPr lang="en-US" err="1"/>
              <a:t>statt</a:t>
            </a:r>
            <a:r>
              <a:rPr lang="en-US"/>
              <a:t> </a:t>
            </a:r>
            <a:r>
              <a:rPr lang="en-US" err="1"/>
              <a:t>Variablen</a:t>
            </a:r>
            <a:r>
              <a:rPr lang="en-US"/>
              <a:t> </a:t>
            </a:r>
            <a:r>
              <a:rPr lang="en-US" err="1"/>
              <a:t>benutzen</a:t>
            </a:r>
            <a:endParaRPr lang="en-US"/>
          </a:p>
          <a:p>
            <a:pPr lvl="2"/>
            <a:r>
              <a:rPr lang="en-US" err="1">
                <a:solidFill>
                  <a:srgbClr val="FF0000"/>
                </a:solidFill>
              </a:rPr>
              <a:t>Sollte</a:t>
            </a:r>
            <a:r>
              <a:rPr lang="en-US">
                <a:solidFill>
                  <a:srgbClr val="FF0000"/>
                </a:solidFill>
              </a:rPr>
              <a:t> auf </a:t>
            </a:r>
            <a:r>
              <a:rPr lang="en-US" err="1">
                <a:solidFill>
                  <a:srgbClr val="FF0000"/>
                </a:solidFill>
              </a:rPr>
              <a:t>keinen</a:t>
            </a:r>
            <a:r>
              <a:rPr lang="en-US">
                <a:solidFill>
                  <a:srgbClr val="FF0000"/>
                </a:solidFill>
              </a:rPr>
              <a:t> Fall </a:t>
            </a:r>
            <a:r>
              <a:rPr lang="en-US" err="1">
                <a:solidFill>
                  <a:srgbClr val="FF0000"/>
                </a:solidFill>
              </a:rPr>
              <a:t>benutzt</a:t>
            </a:r>
            <a:r>
              <a:rPr lang="en-US">
                <a:solidFill>
                  <a:srgbClr val="FF0000"/>
                </a:solidFill>
              </a:rPr>
              <a:t> </a:t>
            </a:r>
            <a:r>
              <a:rPr lang="en-US" err="1">
                <a:solidFill>
                  <a:srgbClr val="FF0000"/>
                </a:solidFill>
              </a:rPr>
              <a:t>werden</a:t>
            </a:r>
            <a:endParaRPr lang="en-US">
              <a:solidFill>
                <a:srgbClr val="FF0000"/>
              </a:solidFill>
            </a:endParaRPr>
          </a:p>
        </p:txBody>
      </p:sp>
    </p:spTree>
    <p:extLst>
      <p:ext uri="{BB962C8B-B14F-4D97-AF65-F5344CB8AC3E}">
        <p14:creationId xmlns:p14="http://schemas.microsoft.com/office/powerpoint/2010/main" val="179131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6a) Lose Kopplung und hohe Kohäsion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137</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Es </a:t>
            </a:r>
            <a:r>
              <a:rPr lang="en-US" err="1"/>
              <a:t>gibt</a:t>
            </a:r>
            <a:r>
              <a:rPr lang="en-US"/>
              <a:t> </a:t>
            </a:r>
            <a:r>
              <a:rPr lang="en-US" err="1"/>
              <a:t>verschiedene</a:t>
            </a:r>
            <a:r>
              <a:rPr lang="en-US"/>
              <a:t> </a:t>
            </a:r>
            <a:r>
              <a:rPr lang="en-US" err="1"/>
              <a:t>Arten</a:t>
            </a:r>
            <a:r>
              <a:rPr lang="en-US"/>
              <a:t> von </a:t>
            </a:r>
            <a:r>
              <a:rPr lang="en-US" err="1"/>
              <a:t>Kopplung</a:t>
            </a:r>
            <a:endParaRPr lang="en-US"/>
          </a:p>
          <a:p>
            <a:pPr lvl="1"/>
            <a:r>
              <a:rPr lang="en-US"/>
              <a:t>External coupling</a:t>
            </a:r>
          </a:p>
          <a:p>
            <a:pPr lvl="2"/>
            <a:r>
              <a:rPr lang="en-US" err="1"/>
              <a:t>Wenn</a:t>
            </a:r>
            <a:r>
              <a:rPr lang="en-US"/>
              <a:t> </a:t>
            </a:r>
            <a:r>
              <a:rPr lang="en-US" err="1"/>
              <a:t>mehrere</a:t>
            </a:r>
            <a:r>
              <a:rPr lang="en-US"/>
              <a:t> Module </a:t>
            </a:r>
            <a:r>
              <a:rPr lang="en-US" err="1"/>
              <a:t>Teile</a:t>
            </a:r>
            <a:r>
              <a:rPr lang="en-US"/>
              <a:t> </a:t>
            </a:r>
            <a:r>
              <a:rPr lang="en-US" err="1"/>
              <a:t>aus</a:t>
            </a:r>
            <a:r>
              <a:rPr lang="en-US"/>
              <a:t> der </a:t>
            </a:r>
            <a:r>
              <a:rPr lang="en-US" err="1"/>
              <a:t>gemeinsamen</a:t>
            </a:r>
            <a:r>
              <a:rPr lang="en-US"/>
              <a:t> </a:t>
            </a:r>
            <a:r>
              <a:rPr lang="en-US" err="1"/>
              <a:t>Umgebung</a:t>
            </a:r>
            <a:r>
              <a:rPr lang="en-US"/>
              <a:t> </a:t>
            </a:r>
            <a:r>
              <a:rPr lang="en-US" err="1"/>
              <a:t>nutzen</a:t>
            </a:r>
            <a:endParaRPr lang="en-US"/>
          </a:p>
          <a:p>
            <a:pPr lvl="2"/>
            <a:r>
              <a:rPr lang="en-US" err="1"/>
              <a:t>Beispiele</a:t>
            </a:r>
            <a:r>
              <a:rPr lang="en-US"/>
              <a:t> : </a:t>
            </a:r>
            <a:r>
              <a:rPr lang="en-US" err="1"/>
              <a:t>Datenformate</a:t>
            </a:r>
            <a:r>
              <a:rPr lang="en-US"/>
              <a:t>, Interfaces, </a:t>
            </a:r>
            <a:r>
              <a:rPr lang="en-US" err="1"/>
              <a:t>Formate</a:t>
            </a:r>
            <a:r>
              <a:rPr lang="en-US"/>
              <a:t>, Tools </a:t>
            </a:r>
            <a:r>
              <a:rPr lang="en-US" err="1"/>
              <a:t>oder</a:t>
            </a:r>
            <a:r>
              <a:rPr lang="en-US"/>
              <a:t> Devices</a:t>
            </a:r>
          </a:p>
          <a:p>
            <a:pPr lvl="2"/>
            <a:r>
              <a:rPr lang="en-US" err="1">
                <a:solidFill>
                  <a:srgbClr val="FF0000"/>
                </a:solidFill>
              </a:rPr>
              <a:t>Manchmal</a:t>
            </a:r>
            <a:r>
              <a:rPr lang="en-US">
                <a:solidFill>
                  <a:srgbClr val="FF0000"/>
                </a:solidFill>
              </a:rPr>
              <a:t> </a:t>
            </a:r>
            <a:r>
              <a:rPr lang="en-US" err="1">
                <a:solidFill>
                  <a:srgbClr val="FF0000"/>
                </a:solidFill>
              </a:rPr>
              <a:t>nicht</a:t>
            </a:r>
            <a:r>
              <a:rPr lang="en-US">
                <a:solidFill>
                  <a:srgbClr val="FF0000"/>
                </a:solidFill>
              </a:rPr>
              <a:t> </a:t>
            </a:r>
            <a:r>
              <a:rPr lang="en-US" err="1">
                <a:solidFill>
                  <a:srgbClr val="FF0000"/>
                </a:solidFill>
              </a:rPr>
              <a:t>vermeidbar</a:t>
            </a:r>
            <a:r>
              <a:rPr lang="en-US">
                <a:solidFill>
                  <a:srgbClr val="FF0000"/>
                </a:solidFill>
              </a:rPr>
              <a:t>, </a:t>
            </a:r>
            <a:r>
              <a:rPr lang="en-US" err="1">
                <a:solidFill>
                  <a:srgbClr val="FF0000"/>
                </a:solidFill>
              </a:rPr>
              <a:t>Anzahl</a:t>
            </a:r>
            <a:r>
              <a:rPr lang="en-US">
                <a:solidFill>
                  <a:srgbClr val="FF0000"/>
                </a:solidFill>
              </a:rPr>
              <a:t> der Module </a:t>
            </a:r>
            <a:r>
              <a:rPr lang="en-US" err="1">
                <a:solidFill>
                  <a:srgbClr val="FF0000"/>
                </a:solidFill>
              </a:rPr>
              <a:t>mit</a:t>
            </a:r>
            <a:r>
              <a:rPr lang="en-US">
                <a:solidFill>
                  <a:srgbClr val="FF0000"/>
                </a:solidFill>
              </a:rPr>
              <a:t> </a:t>
            </a:r>
            <a:r>
              <a:rPr lang="en-US" err="1">
                <a:solidFill>
                  <a:srgbClr val="FF0000"/>
                </a:solidFill>
              </a:rPr>
              <a:t>dieser</a:t>
            </a:r>
            <a:r>
              <a:rPr lang="en-US">
                <a:solidFill>
                  <a:srgbClr val="FF0000"/>
                </a:solidFill>
              </a:rPr>
              <a:t> </a:t>
            </a:r>
            <a:r>
              <a:rPr lang="en-US" err="1">
                <a:solidFill>
                  <a:srgbClr val="FF0000"/>
                </a:solidFill>
              </a:rPr>
              <a:t>Kopplung</a:t>
            </a:r>
            <a:r>
              <a:rPr lang="en-US">
                <a:solidFill>
                  <a:srgbClr val="FF0000"/>
                </a:solidFill>
              </a:rPr>
              <a:t> </a:t>
            </a:r>
            <a:r>
              <a:rPr lang="en-US" err="1">
                <a:solidFill>
                  <a:srgbClr val="FF0000"/>
                </a:solidFill>
              </a:rPr>
              <a:t>gering</a:t>
            </a:r>
            <a:r>
              <a:rPr lang="en-US">
                <a:solidFill>
                  <a:srgbClr val="FF0000"/>
                </a:solidFill>
              </a:rPr>
              <a:t> </a:t>
            </a:r>
            <a:r>
              <a:rPr lang="en-US" err="1">
                <a:solidFill>
                  <a:srgbClr val="FF0000"/>
                </a:solidFill>
              </a:rPr>
              <a:t>halten</a:t>
            </a:r>
            <a:endParaRPr lang="en-US">
              <a:solidFill>
                <a:srgbClr val="FF0000"/>
              </a:solidFill>
            </a:endParaRPr>
          </a:p>
          <a:p>
            <a:pPr lvl="1"/>
            <a:r>
              <a:rPr lang="en-US"/>
              <a:t>Control coupling</a:t>
            </a:r>
          </a:p>
          <a:p>
            <a:pPr lvl="2"/>
            <a:r>
              <a:rPr lang="en-US"/>
              <a:t>Moderate </a:t>
            </a:r>
            <a:r>
              <a:rPr lang="en-US" err="1"/>
              <a:t>Kopplung</a:t>
            </a:r>
            <a:endParaRPr lang="en-US"/>
          </a:p>
          <a:p>
            <a:pPr lvl="2"/>
            <a:r>
              <a:rPr lang="en-US"/>
              <a:t>Ein Modul </a:t>
            </a:r>
            <a:r>
              <a:rPr lang="en-US" err="1"/>
              <a:t>nutzt</a:t>
            </a:r>
            <a:r>
              <a:rPr lang="en-US"/>
              <a:t> </a:t>
            </a:r>
            <a:r>
              <a:rPr lang="en-US" err="1"/>
              <a:t>Kontrollmechanismen</a:t>
            </a:r>
            <a:r>
              <a:rPr lang="en-US"/>
              <a:t> </a:t>
            </a:r>
            <a:r>
              <a:rPr lang="en-US" err="1"/>
              <a:t>über</a:t>
            </a:r>
            <a:r>
              <a:rPr lang="en-US"/>
              <a:t> </a:t>
            </a:r>
            <a:r>
              <a:rPr lang="en-US" err="1"/>
              <a:t>andere</a:t>
            </a:r>
            <a:r>
              <a:rPr lang="en-US"/>
              <a:t> Module (Flag)</a:t>
            </a:r>
          </a:p>
          <a:p>
            <a:pPr lvl="2"/>
            <a:r>
              <a:rPr lang="en-US" err="1">
                <a:solidFill>
                  <a:srgbClr val="FF0000"/>
                </a:solidFill>
              </a:rPr>
              <a:t>Manchmal</a:t>
            </a:r>
            <a:r>
              <a:rPr lang="en-US">
                <a:solidFill>
                  <a:srgbClr val="FF0000"/>
                </a:solidFill>
              </a:rPr>
              <a:t> </a:t>
            </a:r>
            <a:r>
              <a:rPr lang="en-US" err="1">
                <a:solidFill>
                  <a:srgbClr val="FF0000"/>
                </a:solidFill>
              </a:rPr>
              <a:t>akzeptierbar</a:t>
            </a:r>
            <a:r>
              <a:rPr lang="en-US">
                <a:solidFill>
                  <a:srgbClr val="FF0000"/>
                </a:solidFill>
              </a:rPr>
              <a:t>, </a:t>
            </a:r>
            <a:r>
              <a:rPr lang="en-US" err="1">
                <a:solidFill>
                  <a:srgbClr val="FF0000"/>
                </a:solidFill>
              </a:rPr>
              <a:t>Anzahl</a:t>
            </a:r>
            <a:r>
              <a:rPr lang="en-US">
                <a:solidFill>
                  <a:srgbClr val="FF0000"/>
                </a:solidFill>
              </a:rPr>
              <a:t> </a:t>
            </a:r>
            <a:r>
              <a:rPr lang="en-US" err="1">
                <a:solidFill>
                  <a:srgbClr val="FF0000"/>
                </a:solidFill>
              </a:rPr>
              <a:t>gering</a:t>
            </a:r>
            <a:r>
              <a:rPr lang="en-US">
                <a:solidFill>
                  <a:srgbClr val="FF0000"/>
                </a:solidFill>
              </a:rPr>
              <a:t> </a:t>
            </a:r>
            <a:r>
              <a:rPr lang="en-US" err="1">
                <a:solidFill>
                  <a:srgbClr val="FF0000"/>
                </a:solidFill>
              </a:rPr>
              <a:t>halten</a:t>
            </a:r>
            <a:endParaRPr lang="en-US">
              <a:solidFill>
                <a:srgbClr val="FF0000"/>
              </a:solidFill>
            </a:endParaRPr>
          </a:p>
          <a:p>
            <a:pPr lvl="1"/>
            <a:r>
              <a:rPr lang="en-US"/>
              <a:t>Stamp coupling (data-structured coupling)</a:t>
            </a:r>
          </a:p>
          <a:p>
            <a:pPr lvl="2"/>
            <a:r>
              <a:rPr lang="en-US" err="1"/>
              <a:t>Wenn</a:t>
            </a:r>
            <a:r>
              <a:rPr lang="en-US"/>
              <a:t> Module </a:t>
            </a:r>
            <a:r>
              <a:rPr lang="en-US" err="1"/>
              <a:t>eine</a:t>
            </a:r>
            <a:r>
              <a:rPr lang="en-US"/>
              <a:t> </a:t>
            </a:r>
            <a:r>
              <a:rPr lang="en-US" err="1"/>
              <a:t>gemeinsame</a:t>
            </a:r>
            <a:r>
              <a:rPr lang="en-US"/>
              <a:t> </a:t>
            </a:r>
            <a:r>
              <a:rPr lang="en-US" err="1"/>
              <a:t>zusammengesetzte</a:t>
            </a:r>
            <a:r>
              <a:rPr lang="en-US"/>
              <a:t> </a:t>
            </a:r>
            <a:r>
              <a:rPr lang="en-US" err="1"/>
              <a:t>Datenstruktur</a:t>
            </a:r>
            <a:r>
              <a:rPr lang="en-US"/>
              <a:t> </a:t>
            </a:r>
            <a:r>
              <a:rPr lang="en-US" err="1"/>
              <a:t>nutzen</a:t>
            </a:r>
            <a:endParaRPr lang="en-US"/>
          </a:p>
          <a:p>
            <a:pPr lvl="2"/>
            <a:r>
              <a:rPr lang="en-US" err="1"/>
              <a:t>Nicht</a:t>
            </a:r>
            <a:r>
              <a:rPr lang="en-US"/>
              <a:t> </a:t>
            </a:r>
            <a:r>
              <a:rPr lang="en-US" err="1"/>
              <a:t>alle</a:t>
            </a:r>
            <a:r>
              <a:rPr lang="en-US"/>
              <a:t> </a:t>
            </a:r>
            <a:r>
              <a:rPr lang="en-US" err="1"/>
              <a:t>Inhalte</a:t>
            </a:r>
            <a:r>
              <a:rPr lang="en-US"/>
              <a:t> </a:t>
            </a:r>
            <a:r>
              <a:rPr lang="en-US" err="1"/>
              <a:t>werden</a:t>
            </a:r>
            <a:r>
              <a:rPr lang="en-US"/>
              <a:t> von </a:t>
            </a:r>
            <a:r>
              <a:rPr lang="en-US" err="1"/>
              <a:t>allen</a:t>
            </a:r>
            <a:r>
              <a:rPr lang="en-US"/>
              <a:t> </a:t>
            </a:r>
            <a:r>
              <a:rPr lang="en-US" err="1"/>
              <a:t>Modulen</a:t>
            </a:r>
            <a:r>
              <a:rPr lang="en-US"/>
              <a:t> </a:t>
            </a:r>
            <a:r>
              <a:rPr lang="en-US" err="1"/>
              <a:t>genutzt</a:t>
            </a:r>
            <a:endParaRPr lang="en-US"/>
          </a:p>
          <a:p>
            <a:pPr lvl="2"/>
            <a:r>
              <a:rPr lang="en-US" err="1">
                <a:solidFill>
                  <a:srgbClr val="FF0000"/>
                </a:solidFill>
              </a:rPr>
              <a:t>akzeptierbar</a:t>
            </a:r>
            <a:endParaRPr lang="en-US">
              <a:solidFill>
                <a:srgbClr val="FF0000"/>
              </a:solidFill>
            </a:endParaRPr>
          </a:p>
        </p:txBody>
      </p:sp>
    </p:spTree>
    <p:extLst>
      <p:ext uri="{BB962C8B-B14F-4D97-AF65-F5344CB8AC3E}">
        <p14:creationId xmlns:p14="http://schemas.microsoft.com/office/powerpoint/2010/main" val="15227259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6a) Lose Kopplung und hohe Kohäsion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138</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Es </a:t>
            </a:r>
            <a:r>
              <a:rPr lang="en-US" err="1"/>
              <a:t>gibt</a:t>
            </a:r>
            <a:r>
              <a:rPr lang="en-US"/>
              <a:t> </a:t>
            </a:r>
            <a:r>
              <a:rPr lang="en-US" err="1"/>
              <a:t>verschiedene</a:t>
            </a:r>
            <a:r>
              <a:rPr lang="en-US"/>
              <a:t> </a:t>
            </a:r>
            <a:r>
              <a:rPr lang="en-US" err="1"/>
              <a:t>Arten</a:t>
            </a:r>
            <a:r>
              <a:rPr lang="en-US"/>
              <a:t> von </a:t>
            </a:r>
            <a:r>
              <a:rPr lang="en-US" err="1"/>
              <a:t>Kopplung</a:t>
            </a:r>
            <a:endParaRPr lang="en-US"/>
          </a:p>
          <a:p>
            <a:pPr lvl="1"/>
            <a:r>
              <a:rPr lang="en-US"/>
              <a:t>Data coupling</a:t>
            </a:r>
          </a:p>
          <a:p>
            <a:pPr lvl="2"/>
            <a:r>
              <a:rPr lang="en-US" err="1"/>
              <a:t>Austausch</a:t>
            </a:r>
            <a:r>
              <a:rPr lang="en-US"/>
              <a:t> von </a:t>
            </a:r>
            <a:r>
              <a:rPr lang="en-US" err="1"/>
              <a:t>Parametern</a:t>
            </a:r>
            <a:endParaRPr lang="en-US"/>
          </a:p>
          <a:p>
            <a:pPr lvl="2"/>
            <a:r>
              <a:rPr lang="en-US" err="1"/>
              <a:t>Alle</a:t>
            </a:r>
            <a:r>
              <a:rPr lang="en-US"/>
              <a:t> </a:t>
            </a:r>
            <a:r>
              <a:rPr lang="en-US" err="1"/>
              <a:t>Datenfelder</a:t>
            </a:r>
            <a:r>
              <a:rPr lang="en-US"/>
              <a:t> </a:t>
            </a:r>
            <a:r>
              <a:rPr lang="en-US" err="1"/>
              <a:t>werden</a:t>
            </a:r>
            <a:r>
              <a:rPr lang="en-US"/>
              <a:t> </a:t>
            </a:r>
            <a:r>
              <a:rPr lang="en-US" err="1"/>
              <a:t>benutzt</a:t>
            </a:r>
            <a:endParaRPr lang="en-US"/>
          </a:p>
          <a:p>
            <a:pPr lvl="2"/>
            <a:r>
              <a:rPr lang="en-US" err="1">
                <a:solidFill>
                  <a:srgbClr val="FF0000"/>
                </a:solidFill>
              </a:rPr>
              <a:t>akzeptierbar</a:t>
            </a:r>
            <a:endParaRPr lang="en-US">
              <a:solidFill>
                <a:srgbClr val="FF0000"/>
              </a:solidFill>
            </a:endParaRPr>
          </a:p>
          <a:p>
            <a:pPr lvl="1"/>
            <a:r>
              <a:rPr lang="en-US"/>
              <a:t>Message coupling</a:t>
            </a:r>
          </a:p>
          <a:p>
            <a:pPr lvl="2"/>
            <a:r>
              <a:rPr lang="en-US"/>
              <a:t>Module </a:t>
            </a:r>
            <a:r>
              <a:rPr lang="en-US" err="1"/>
              <a:t>senden</a:t>
            </a:r>
            <a:r>
              <a:rPr lang="en-US"/>
              <a:t> </a:t>
            </a:r>
            <a:r>
              <a:rPr lang="en-US" err="1"/>
              <a:t>Nachrichten</a:t>
            </a:r>
            <a:r>
              <a:rPr lang="en-US"/>
              <a:t> </a:t>
            </a:r>
            <a:r>
              <a:rPr lang="en-US" err="1"/>
              <a:t>ohne</a:t>
            </a:r>
            <a:r>
              <a:rPr lang="en-US"/>
              <a:t> Parameter</a:t>
            </a:r>
          </a:p>
          <a:p>
            <a:pPr lvl="2"/>
            <a:r>
              <a:rPr lang="en-US"/>
              <a:t>Nur der Name der </a:t>
            </a:r>
            <a:r>
              <a:rPr lang="en-US" err="1"/>
              <a:t>Nachricht</a:t>
            </a:r>
            <a:r>
              <a:rPr lang="en-US"/>
              <a:t> </a:t>
            </a:r>
            <a:r>
              <a:rPr lang="en-US" err="1"/>
              <a:t>oder</a:t>
            </a:r>
            <a:r>
              <a:rPr lang="en-US"/>
              <a:t> der </a:t>
            </a:r>
            <a:r>
              <a:rPr lang="en-US" err="1"/>
              <a:t>aufgerufenen</a:t>
            </a:r>
            <a:r>
              <a:rPr lang="en-US"/>
              <a:t> </a:t>
            </a:r>
            <a:r>
              <a:rPr lang="en-US" err="1"/>
              <a:t>Methode</a:t>
            </a:r>
            <a:r>
              <a:rPr lang="en-US"/>
              <a:t> </a:t>
            </a:r>
            <a:r>
              <a:rPr lang="en-US" err="1"/>
              <a:t>ist</a:t>
            </a:r>
            <a:r>
              <a:rPr lang="en-US"/>
              <a:t> </a:t>
            </a:r>
            <a:r>
              <a:rPr lang="en-US" err="1"/>
              <a:t>bekannt</a:t>
            </a:r>
            <a:endParaRPr lang="en-US"/>
          </a:p>
          <a:p>
            <a:pPr lvl="2"/>
            <a:r>
              <a:rPr lang="en-US" err="1"/>
              <a:t>Niedrigster</a:t>
            </a:r>
            <a:r>
              <a:rPr lang="en-US"/>
              <a:t> Level von </a:t>
            </a:r>
            <a:r>
              <a:rPr lang="en-US" err="1"/>
              <a:t>Kopplung</a:t>
            </a:r>
            <a:endParaRPr lang="en-US"/>
          </a:p>
          <a:p>
            <a:pPr lvl="2"/>
            <a:r>
              <a:rPr lang="en-US" err="1">
                <a:solidFill>
                  <a:srgbClr val="FF0000"/>
                </a:solidFill>
              </a:rPr>
              <a:t>akzeptierbar</a:t>
            </a:r>
            <a:endParaRPr lang="en-US">
              <a:solidFill>
                <a:srgbClr val="FF0000"/>
              </a:solidFill>
            </a:endParaRPr>
          </a:p>
          <a:p>
            <a:pPr lvl="1"/>
            <a:r>
              <a:rPr lang="en-US"/>
              <a:t>No coupling</a:t>
            </a:r>
          </a:p>
          <a:p>
            <a:pPr lvl="2"/>
            <a:r>
              <a:rPr lang="en-US" err="1"/>
              <a:t>Keine</a:t>
            </a:r>
            <a:r>
              <a:rPr lang="en-US"/>
              <a:t> </a:t>
            </a:r>
            <a:r>
              <a:rPr lang="en-US" err="1"/>
              <a:t>Abhängigkeiten</a:t>
            </a:r>
            <a:r>
              <a:rPr lang="en-US"/>
              <a:t> </a:t>
            </a:r>
            <a:r>
              <a:rPr lang="en-US" err="1"/>
              <a:t>zwischen</a:t>
            </a:r>
            <a:r>
              <a:rPr lang="en-US"/>
              <a:t> </a:t>
            </a:r>
            <a:r>
              <a:rPr lang="en-US" err="1"/>
              <a:t>Modulen</a:t>
            </a:r>
            <a:endParaRPr lang="en-US"/>
          </a:p>
          <a:p>
            <a:pPr lvl="2"/>
            <a:r>
              <a:rPr lang="en-US">
                <a:solidFill>
                  <a:srgbClr val="FF0000"/>
                </a:solidFill>
              </a:rPr>
              <a:t>Ideal und </a:t>
            </a:r>
            <a:r>
              <a:rPr lang="en-US" err="1">
                <a:solidFill>
                  <a:srgbClr val="FF0000"/>
                </a:solidFill>
              </a:rPr>
              <a:t>immer</a:t>
            </a:r>
            <a:r>
              <a:rPr lang="en-US">
                <a:solidFill>
                  <a:srgbClr val="FF0000"/>
                </a:solidFill>
              </a:rPr>
              <a:t> </a:t>
            </a:r>
            <a:r>
              <a:rPr lang="en-US" err="1">
                <a:solidFill>
                  <a:srgbClr val="FF0000"/>
                </a:solidFill>
              </a:rPr>
              <a:t>anzustreben</a:t>
            </a:r>
            <a:endParaRPr lang="en-US">
              <a:solidFill>
                <a:srgbClr val="FF0000"/>
              </a:solidFill>
            </a:endParaRPr>
          </a:p>
        </p:txBody>
      </p:sp>
    </p:spTree>
    <p:extLst>
      <p:ext uri="{BB962C8B-B14F-4D97-AF65-F5344CB8AC3E}">
        <p14:creationId xmlns:p14="http://schemas.microsoft.com/office/powerpoint/2010/main" val="6731875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6a) Lose Kopplung und hohe Kohäsion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139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dirty="0"/>
              <a:t>The Law of Demeter (</a:t>
            </a:r>
            <a:r>
              <a:rPr lang="en-US" dirty="0" err="1"/>
              <a:t>LoD</a:t>
            </a:r>
            <a:r>
              <a:rPr lang="en-US" dirty="0"/>
              <a:t>) / principle of least knowledge</a:t>
            </a:r>
          </a:p>
          <a:p>
            <a:pPr lvl="1"/>
            <a:r>
              <a:rPr lang="en-US" dirty="0"/>
              <a:t>Um lose </a:t>
            </a:r>
            <a:r>
              <a:rPr lang="en-US" dirty="0" err="1"/>
              <a:t>Kopplung</a:t>
            </a:r>
            <a:r>
              <a:rPr lang="en-US" dirty="0"/>
              <a:t> </a:t>
            </a:r>
            <a:r>
              <a:rPr lang="en-US" dirty="0" err="1"/>
              <a:t>zu</a:t>
            </a:r>
            <a:r>
              <a:rPr lang="en-US" dirty="0"/>
              <a:t> </a:t>
            </a:r>
            <a:r>
              <a:rPr lang="en-US" dirty="0" err="1"/>
              <a:t>erreichen</a:t>
            </a:r>
            <a:r>
              <a:rPr lang="en-US" dirty="0"/>
              <a:t>, </a:t>
            </a:r>
            <a:r>
              <a:rPr lang="en-US" dirty="0" err="1"/>
              <a:t>kann</a:t>
            </a:r>
            <a:r>
              <a:rPr lang="en-US" dirty="0"/>
              <a:t> man dieses </a:t>
            </a:r>
            <a:r>
              <a:rPr lang="en-US" dirty="0" err="1"/>
              <a:t>Prinzip</a:t>
            </a:r>
            <a:r>
              <a:rPr lang="en-US" dirty="0"/>
              <a:t> </a:t>
            </a:r>
            <a:r>
              <a:rPr lang="en-US" dirty="0" err="1"/>
              <a:t>anwenden</a:t>
            </a:r>
            <a:endParaRPr lang="en-US" dirty="0"/>
          </a:p>
          <a:p>
            <a:pPr lvl="1"/>
            <a:r>
              <a:rPr lang="en-US" dirty="0"/>
              <a:t>Dieses </a:t>
            </a:r>
            <a:r>
              <a:rPr lang="en-US" dirty="0" err="1"/>
              <a:t>Prinzip</a:t>
            </a:r>
            <a:r>
              <a:rPr lang="en-US" dirty="0"/>
              <a:t> </a:t>
            </a:r>
            <a:r>
              <a:rPr lang="en-US" dirty="0" err="1"/>
              <a:t>folgt</a:t>
            </a:r>
            <a:r>
              <a:rPr lang="en-US" dirty="0"/>
              <a:t> dem “only talk to your friends” Idiom</a:t>
            </a:r>
          </a:p>
          <a:p>
            <a:pPr lvl="1"/>
            <a:r>
              <a:rPr lang="en-US" dirty="0" err="1"/>
              <a:t>Limitiert</a:t>
            </a:r>
            <a:r>
              <a:rPr lang="en-US" dirty="0"/>
              <a:t> die </a:t>
            </a:r>
            <a:r>
              <a:rPr lang="en-US" dirty="0" err="1"/>
              <a:t>Kommunikation</a:t>
            </a:r>
            <a:r>
              <a:rPr lang="en-US" dirty="0"/>
              <a:t> </a:t>
            </a:r>
            <a:r>
              <a:rPr lang="en-US" dirty="0" err="1"/>
              <a:t>unter</a:t>
            </a:r>
            <a:r>
              <a:rPr lang="en-US" dirty="0"/>
              <a:t> </a:t>
            </a:r>
            <a:r>
              <a:rPr lang="en-US" dirty="0" err="1"/>
              <a:t>Modulen</a:t>
            </a:r>
            <a:r>
              <a:rPr lang="en-US" dirty="0"/>
              <a:t> (</a:t>
            </a:r>
            <a:r>
              <a:rPr lang="en-US" dirty="0" err="1"/>
              <a:t>nur</a:t>
            </a:r>
            <a:r>
              <a:rPr lang="en-US" dirty="0"/>
              <a:t> die </a:t>
            </a:r>
            <a:r>
              <a:rPr lang="en-US" dirty="0" err="1"/>
              <a:t>Freunde</a:t>
            </a:r>
            <a:r>
              <a:rPr lang="en-US" dirty="0"/>
              <a:t> </a:t>
            </a:r>
            <a:r>
              <a:rPr lang="en-US" dirty="0" err="1"/>
              <a:t>reden</a:t>
            </a:r>
            <a:r>
              <a:rPr lang="en-US" dirty="0"/>
              <a:t> </a:t>
            </a:r>
            <a:r>
              <a:rPr lang="en-US" dirty="0" err="1"/>
              <a:t>miteinander</a:t>
            </a:r>
            <a:r>
              <a:rPr lang="en-US" dirty="0"/>
              <a:t>)</a:t>
            </a:r>
          </a:p>
          <a:p>
            <a:pPr lvl="1"/>
            <a:r>
              <a:rPr lang="en-US" dirty="0" err="1"/>
              <a:t>Idealerweise</a:t>
            </a:r>
            <a:r>
              <a:rPr lang="en-US" dirty="0"/>
              <a:t> </a:t>
            </a:r>
            <a:r>
              <a:rPr lang="en-US" dirty="0" err="1"/>
              <a:t>sollte</a:t>
            </a:r>
            <a:r>
              <a:rPr lang="en-US" dirty="0"/>
              <a:t> </a:t>
            </a:r>
            <a:r>
              <a:rPr lang="en-US" dirty="0" err="1"/>
              <a:t>ein</a:t>
            </a:r>
            <a:r>
              <a:rPr lang="en-US" dirty="0"/>
              <a:t> </a:t>
            </a:r>
            <a:r>
              <a:rPr lang="en-US" dirty="0" err="1"/>
              <a:t>Objekt</a:t>
            </a:r>
            <a:r>
              <a:rPr lang="en-US" dirty="0"/>
              <a:t> in </a:t>
            </a:r>
            <a:r>
              <a:rPr lang="en-US" dirty="0" err="1"/>
              <a:t>einem</a:t>
            </a:r>
            <a:r>
              <a:rPr lang="en-US" dirty="0"/>
              <a:t> Modul </a:t>
            </a:r>
            <a:r>
              <a:rPr lang="en-US" dirty="0" err="1"/>
              <a:t>nur</a:t>
            </a:r>
            <a:r>
              <a:rPr lang="en-US" dirty="0"/>
              <a:t> </a:t>
            </a:r>
            <a:r>
              <a:rPr lang="en-US" dirty="0" err="1"/>
              <a:t>Methoden</a:t>
            </a:r>
            <a:r>
              <a:rPr lang="en-US" dirty="0"/>
              <a:t> von </a:t>
            </a:r>
            <a:r>
              <a:rPr lang="en-US" dirty="0" err="1"/>
              <a:t>sich</a:t>
            </a:r>
            <a:r>
              <a:rPr lang="en-US" dirty="0"/>
              <a:t> </a:t>
            </a:r>
            <a:r>
              <a:rPr lang="en-US" dirty="0" err="1"/>
              <a:t>selbst</a:t>
            </a:r>
            <a:r>
              <a:rPr lang="en-US" dirty="0"/>
              <a:t>, von </a:t>
            </a:r>
            <a:r>
              <a:rPr lang="en-US" dirty="0" err="1"/>
              <a:t>Objekten</a:t>
            </a:r>
            <a:r>
              <a:rPr lang="en-US" dirty="0"/>
              <a:t>, die </a:t>
            </a:r>
            <a:r>
              <a:rPr lang="en-US" dirty="0" err="1"/>
              <a:t>ihm</a:t>
            </a:r>
            <a:r>
              <a:rPr lang="en-US" dirty="0"/>
              <a:t> </a:t>
            </a:r>
            <a:r>
              <a:rPr lang="en-US" dirty="0" err="1"/>
              <a:t>übergeben</a:t>
            </a:r>
            <a:r>
              <a:rPr lang="en-US" dirty="0"/>
              <a:t> </a:t>
            </a:r>
            <a:r>
              <a:rPr lang="en-US" dirty="0" err="1"/>
              <a:t>wurden</a:t>
            </a:r>
            <a:r>
              <a:rPr lang="en-US" dirty="0"/>
              <a:t>, von </a:t>
            </a:r>
            <a:r>
              <a:rPr lang="en-US" dirty="0" err="1"/>
              <a:t>Unterobjekten</a:t>
            </a:r>
            <a:r>
              <a:rPr lang="en-US" dirty="0"/>
              <a:t>, von </a:t>
            </a:r>
            <a:r>
              <a:rPr lang="en-US" dirty="0" err="1"/>
              <a:t>Objekten</a:t>
            </a:r>
            <a:r>
              <a:rPr lang="en-US" dirty="0"/>
              <a:t> die es </a:t>
            </a:r>
            <a:r>
              <a:rPr lang="en-US" dirty="0" err="1"/>
              <a:t>erzeugt</a:t>
            </a:r>
            <a:r>
              <a:rPr lang="en-US" dirty="0"/>
              <a:t> hat </a:t>
            </a:r>
            <a:r>
              <a:rPr lang="en-US" dirty="0" err="1"/>
              <a:t>oder</a:t>
            </a:r>
            <a:r>
              <a:rPr lang="en-US" dirty="0"/>
              <a:t> von </a:t>
            </a:r>
            <a:r>
              <a:rPr lang="en-US" dirty="0" err="1"/>
              <a:t>globalen</a:t>
            </a:r>
            <a:r>
              <a:rPr lang="en-US" dirty="0"/>
              <a:t> </a:t>
            </a:r>
            <a:r>
              <a:rPr lang="en-US" dirty="0" err="1"/>
              <a:t>Objekten</a:t>
            </a:r>
            <a:r>
              <a:rPr lang="en-US" dirty="0"/>
              <a:t> </a:t>
            </a:r>
            <a:r>
              <a:rPr lang="en-US" dirty="0" err="1"/>
              <a:t>aufrufen</a:t>
            </a:r>
            <a:endParaRPr lang="en-US" dirty="0"/>
          </a:p>
          <a:p>
            <a:pPr lvl="1"/>
            <a:r>
              <a:rPr lang="en-US" dirty="0"/>
              <a:t>Ein Modul </a:t>
            </a:r>
            <a:r>
              <a:rPr lang="en-US" dirty="0" err="1"/>
              <a:t>sollte</a:t>
            </a:r>
            <a:r>
              <a:rPr lang="en-US" dirty="0"/>
              <a:t> so </a:t>
            </a:r>
            <a:r>
              <a:rPr lang="en-US" dirty="0" err="1"/>
              <a:t>wenig</a:t>
            </a:r>
            <a:r>
              <a:rPr lang="en-US" dirty="0"/>
              <a:t> </a:t>
            </a:r>
            <a:r>
              <a:rPr lang="en-US" dirty="0" err="1"/>
              <a:t>wie</a:t>
            </a:r>
            <a:r>
              <a:rPr lang="en-US" dirty="0"/>
              <a:t> </a:t>
            </a:r>
            <a:r>
              <a:rPr lang="en-US" dirty="0" err="1"/>
              <a:t>möglich</a:t>
            </a:r>
            <a:r>
              <a:rPr lang="en-US" dirty="0"/>
              <a:t> von </a:t>
            </a:r>
            <a:r>
              <a:rPr lang="en-US" dirty="0" err="1"/>
              <a:t>anderen</a:t>
            </a:r>
            <a:r>
              <a:rPr lang="en-US" dirty="0"/>
              <a:t> </a:t>
            </a:r>
            <a:r>
              <a:rPr lang="en-US" dirty="0" err="1"/>
              <a:t>Modulen</a:t>
            </a:r>
            <a:r>
              <a:rPr lang="en-US" dirty="0"/>
              <a:t> </a:t>
            </a:r>
            <a:r>
              <a:rPr lang="en-US" dirty="0" err="1"/>
              <a:t>wissen</a:t>
            </a:r>
            <a:endParaRPr lang="en-US" dirty="0"/>
          </a:p>
          <a:p>
            <a:pPr lvl="1"/>
            <a:r>
              <a:rPr lang="en-US" dirty="0"/>
              <a:t>Das </a:t>
            </a:r>
            <a:r>
              <a:rPr lang="en-US" dirty="0" err="1"/>
              <a:t>fördert</a:t>
            </a:r>
            <a:r>
              <a:rPr lang="en-US" dirty="0"/>
              <a:t> lose </a:t>
            </a:r>
            <a:r>
              <a:rPr lang="en-US" dirty="0" err="1"/>
              <a:t>Kopplung</a:t>
            </a:r>
            <a:endParaRPr lang="en-US" dirty="0"/>
          </a:p>
          <a:p>
            <a:pPr lvl="1"/>
            <a:r>
              <a:rPr lang="en-US" dirty="0"/>
              <a:t>Information hiding </a:t>
            </a:r>
            <a:r>
              <a:rPr lang="en-US" dirty="0" err="1"/>
              <a:t>hilft</a:t>
            </a:r>
            <a:r>
              <a:rPr lang="en-US" dirty="0"/>
              <a:t> </a:t>
            </a:r>
            <a:r>
              <a:rPr lang="en-US" dirty="0" err="1"/>
              <a:t>dabei</a:t>
            </a:r>
            <a:endParaRPr lang="en-US" dirty="0"/>
          </a:p>
          <a:p>
            <a:pPr lvl="1"/>
            <a:endParaRPr lang="en-US" dirty="0"/>
          </a:p>
          <a:p>
            <a:r>
              <a:rPr lang="en-US" dirty="0">
                <a:solidFill>
                  <a:srgbClr val="FF0000"/>
                </a:solidFill>
              </a:rPr>
              <a:t>Lose </a:t>
            </a:r>
            <a:r>
              <a:rPr lang="en-US" dirty="0" err="1">
                <a:solidFill>
                  <a:srgbClr val="FF0000"/>
                </a:solidFill>
              </a:rPr>
              <a:t>Kopplung</a:t>
            </a:r>
            <a:r>
              <a:rPr lang="en-US" dirty="0">
                <a:solidFill>
                  <a:srgbClr val="FF0000"/>
                </a:solidFill>
              </a:rPr>
              <a:t> </a:t>
            </a:r>
            <a:r>
              <a:rPr lang="en-US" dirty="0" err="1">
                <a:solidFill>
                  <a:srgbClr val="FF0000"/>
                </a:solidFill>
              </a:rPr>
              <a:t>ist</a:t>
            </a:r>
            <a:r>
              <a:rPr lang="en-US" dirty="0">
                <a:solidFill>
                  <a:srgbClr val="FF0000"/>
                </a:solidFill>
              </a:rPr>
              <a:t> </a:t>
            </a:r>
            <a:r>
              <a:rPr lang="en-US" dirty="0" err="1">
                <a:solidFill>
                  <a:srgbClr val="FF0000"/>
                </a:solidFill>
              </a:rPr>
              <a:t>eines</a:t>
            </a:r>
            <a:r>
              <a:rPr lang="en-US" dirty="0">
                <a:solidFill>
                  <a:srgbClr val="FF0000"/>
                </a:solidFill>
              </a:rPr>
              <a:t> der </a:t>
            </a:r>
            <a:r>
              <a:rPr lang="en-US" dirty="0" err="1">
                <a:solidFill>
                  <a:srgbClr val="FF0000"/>
                </a:solidFill>
              </a:rPr>
              <a:t>wichtigsten</a:t>
            </a:r>
            <a:r>
              <a:rPr lang="en-US" dirty="0">
                <a:solidFill>
                  <a:srgbClr val="FF0000"/>
                </a:solidFill>
              </a:rPr>
              <a:t> </a:t>
            </a:r>
            <a:r>
              <a:rPr lang="en-US" dirty="0" err="1">
                <a:solidFill>
                  <a:srgbClr val="FF0000"/>
                </a:solidFill>
              </a:rPr>
              <a:t>Designprinzipien</a:t>
            </a:r>
            <a:endParaRPr lang="en-US" dirty="0">
              <a:solidFill>
                <a:srgbClr val="FF0000"/>
              </a:solidFill>
            </a:endParaRPr>
          </a:p>
        </p:txBody>
      </p:sp>
    </p:spTree>
    <p:extLst>
      <p:ext uri="{BB962C8B-B14F-4D97-AF65-F5344CB8AC3E}">
        <p14:creationId xmlns:p14="http://schemas.microsoft.com/office/powerpoint/2010/main" val="30057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E198-0558-4A31-B1AD-BD181872DE19}"/>
              </a:ext>
            </a:extLst>
          </p:cNvPr>
          <p:cNvSpPr>
            <a:spLocks noGrp="1"/>
          </p:cNvSpPr>
          <p:nvPr>
            <p:ph type="title"/>
          </p:nvPr>
        </p:nvSpPr>
        <p:spPr/>
        <p:txBody>
          <a:bodyPr/>
          <a:lstStyle/>
          <a:p>
            <a:r>
              <a:rPr lang="de-DE"/>
              <a:t>1b) Warum ist Softwarearchitektur so wichtig ?</a:t>
            </a:r>
          </a:p>
        </p:txBody>
      </p:sp>
      <p:sp>
        <p:nvSpPr>
          <p:cNvPr id="3" name="Slide Number Placeholder 2">
            <a:extLst>
              <a:ext uri="{FF2B5EF4-FFF2-40B4-BE49-F238E27FC236}">
                <a16:creationId xmlns:a16="http://schemas.microsoft.com/office/drawing/2014/main" id="{7EEBC868-EDE8-4BCD-AB87-2033D1BB0882}"/>
              </a:ext>
            </a:extLst>
          </p:cNvPr>
          <p:cNvSpPr>
            <a:spLocks noGrp="1"/>
          </p:cNvSpPr>
          <p:nvPr>
            <p:ph type="sldNum" sz="quarter" idx="4"/>
          </p:nvPr>
        </p:nvSpPr>
        <p:spPr/>
        <p:txBody>
          <a:bodyPr/>
          <a:lstStyle/>
          <a:p>
            <a:fld id="{82EA1D04-CA53-4DE3-84A8-2B63E41036C9}" type="slidenum">
              <a:rPr lang="de-DE" smtClean="0"/>
              <a:pPr/>
              <a:t>14</a:t>
            </a:fld>
            <a:endParaRPr lang="de-DE"/>
          </a:p>
        </p:txBody>
      </p:sp>
      <p:pic>
        <p:nvPicPr>
          <p:cNvPr id="7" name="Picture 6">
            <a:extLst>
              <a:ext uri="{FF2B5EF4-FFF2-40B4-BE49-F238E27FC236}">
                <a16:creationId xmlns:a16="http://schemas.microsoft.com/office/drawing/2014/main" id="{6B96938F-98BC-4D2A-B607-91489CDCBBD0}"/>
              </a:ext>
            </a:extLst>
          </p:cNvPr>
          <p:cNvPicPr>
            <a:picLocks noChangeAspect="1"/>
          </p:cNvPicPr>
          <p:nvPr/>
        </p:nvPicPr>
        <p:blipFill>
          <a:blip r:embed="rId2"/>
          <a:stretch>
            <a:fillRect/>
          </a:stretch>
        </p:blipFill>
        <p:spPr>
          <a:xfrm>
            <a:off x="0" y="2188471"/>
            <a:ext cx="6402486" cy="3784400"/>
          </a:xfrm>
          <a:prstGeom prst="rect">
            <a:avLst/>
          </a:prstGeom>
        </p:spPr>
      </p:pic>
      <p:sp>
        <p:nvSpPr>
          <p:cNvPr id="8" name="Arrow: Down 7">
            <a:extLst>
              <a:ext uri="{FF2B5EF4-FFF2-40B4-BE49-F238E27FC236}">
                <a16:creationId xmlns:a16="http://schemas.microsoft.com/office/drawing/2014/main" id="{73C2B903-3E7B-4530-8153-B471E491F73F}"/>
              </a:ext>
            </a:extLst>
          </p:cNvPr>
          <p:cNvSpPr/>
          <p:nvPr/>
        </p:nvSpPr>
        <p:spPr>
          <a:xfrm rot="10800000">
            <a:off x="4168328" y="5680953"/>
            <a:ext cx="384217" cy="909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Picture 8">
            <a:extLst>
              <a:ext uri="{FF2B5EF4-FFF2-40B4-BE49-F238E27FC236}">
                <a16:creationId xmlns:a16="http://schemas.microsoft.com/office/drawing/2014/main" id="{360A7B05-2BCB-47CA-BDB1-6C9A7980E363}"/>
              </a:ext>
            </a:extLst>
          </p:cNvPr>
          <p:cNvPicPr>
            <a:picLocks noChangeAspect="1"/>
          </p:cNvPicPr>
          <p:nvPr/>
        </p:nvPicPr>
        <p:blipFill>
          <a:blip r:embed="rId3"/>
          <a:stretch>
            <a:fillRect/>
          </a:stretch>
        </p:blipFill>
        <p:spPr>
          <a:xfrm>
            <a:off x="6402486" y="2188471"/>
            <a:ext cx="5787927" cy="3629601"/>
          </a:xfrm>
          <a:prstGeom prst="rect">
            <a:avLst/>
          </a:prstGeom>
        </p:spPr>
      </p:pic>
      <p:pic>
        <p:nvPicPr>
          <p:cNvPr id="10" name="Picture 9">
            <a:extLst>
              <a:ext uri="{FF2B5EF4-FFF2-40B4-BE49-F238E27FC236}">
                <a16:creationId xmlns:a16="http://schemas.microsoft.com/office/drawing/2014/main" id="{B4C36A6B-F88D-40B1-9F18-2FB34640C7A5}"/>
              </a:ext>
            </a:extLst>
          </p:cNvPr>
          <p:cNvPicPr>
            <a:picLocks noChangeAspect="1"/>
          </p:cNvPicPr>
          <p:nvPr/>
        </p:nvPicPr>
        <p:blipFill>
          <a:blip r:embed="rId4"/>
          <a:stretch>
            <a:fillRect/>
          </a:stretch>
        </p:blipFill>
        <p:spPr>
          <a:xfrm>
            <a:off x="10063924" y="4036979"/>
            <a:ext cx="1781346" cy="560834"/>
          </a:xfrm>
          <a:prstGeom prst="rect">
            <a:avLst/>
          </a:prstGeom>
        </p:spPr>
      </p:pic>
      <p:sp>
        <p:nvSpPr>
          <p:cNvPr id="11" name="TextBox 10">
            <a:extLst>
              <a:ext uri="{FF2B5EF4-FFF2-40B4-BE49-F238E27FC236}">
                <a16:creationId xmlns:a16="http://schemas.microsoft.com/office/drawing/2014/main" id="{625B167D-CA13-463D-AFEA-56E5F06E105B}"/>
              </a:ext>
            </a:extLst>
          </p:cNvPr>
          <p:cNvSpPr txBox="1"/>
          <p:nvPr/>
        </p:nvSpPr>
        <p:spPr>
          <a:xfrm>
            <a:off x="4474723" y="6135676"/>
            <a:ext cx="2172390" cy="369332"/>
          </a:xfrm>
          <a:prstGeom prst="rect">
            <a:avLst/>
          </a:prstGeom>
          <a:noFill/>
        </p:spPr>
        <p:txBody>
          <a:bodyPr wrap="none" rtlCol="0">
            <a:spAutoFit/>
          </a:bodyPr>
          <a:lstStyle/>
          <a:p>
            <a:r>
              <a:rPr lang="de-DE"/>
              <a:t>Softwarearchitektur</a:t>
            </a:r>
          </a:p>
        </p:txBody>
      </p:sp>
    </p:spTree>
    <p:extLst>
      <p:ext uri="{BB962C8B-B14F-4D97-AF65-F5344CB8AC3E}">
        <p14:creationId xmlns:p14="http://schemas.microsoft.com/office/powerpoint/2010/main" val="4255007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6a) Lose Kopplung und hohe Kohäsion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140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dirty="0" err="1"/>
              <a:t>Hohe</a:t>
            </a:r>
            <a:r>
              <a:rPr lang="en-US" dirty="0"/>
              <a:t> </a:t>
            </a:r>
            <a:r>
              <a:rPr lang="en-US" dirty="0" err="1"/>
              <a:t>Kohäsion</a:t>
            </a:r>
            <a:r>
              <a:rPr lang="en-US" dirty="0"/>
              <a:t> (High cohesion)</a:t>
            </a:r>
          </a:p>
          <a:p>
            <a:pPr lvl="1"/>
            <a:r>
              <a:rPr lang="en-US" dirty="0" err="1"/>
              <a:t>Ist</a:t>
            </a:r>
            <a:r>
              <a:rPr lang="en-US" dirty="0"/>
              <a:t> </a:t>
            </a:r>
            <a:r>
              <a:rPr lang="en-US" dirty="0" err="1"/>
              <a:t>ein</a:t>
            </a:r>
            <a:r>
              <a:rPr lang="en-US" dirty="0"/>
              <a:t> </a:t>
            </a:r>
            <a:r>
              <a:rPr lang="en-US" dirty="0" err="1"/>
              <a:t>Maß</a:t>
            </a:r>
            <a:r>
              <a:rPr lang="en-US" dirty="0"/>
              <a:t> </a:t>
            </a:r>
            <a:r>
              <a:rPr lang="en-US" dirty="0" err="1"/>
              <a:t>für</a:t>
            </a:r>
            <a:r>
              <a:rPr lang="en-US" dirty="0"/>
              <a:t> den </a:t>
            </a:r>
            <a:r>
              <a:rPr lang="en-US" dirty="0" err="1"/>
              <a:t>Zusammenhalt</a:t>
            </a:r>
            <a:r>
              <a:rPr lang="en-US" dirty="0"/>
              <a:t> von </a:t>
            </a:r>
            <a:r>
              <a:rPr lang="en-US" dirty="0" err="1"/>
              <a:t>Elementen</a:t>
            </a:r>
            <a:r>
              <a:rPr lang="en-US" dirty="0"/>
              <a:t> </a:t>
            </a:r>
            <a:r>
              <a:rPr lang="en-US" dirty="0" err="1"/>
              <a:t>innerhalb</a:t>
            </a:r>
            <a:r>
              <a:rPr lang="en-US" dirty="0"/>
              <a:t> </a:t>
            </a:r>
            <a:r>
              <a:rPr lang="en-US" dirty="0" err="1"/>
              <a:t>eines</a:t>
            </a:r>
            <a:r>
              <a:rPr lang="en-US" dirty="0"/>
              <a:t> </a:t>
            </a:r>
            <a:r>
              <a:rPr lang="en-US" dirty="0" err="1"/>
              <a:t>Moduls</a:t>
            </a:r>
            <a:endParaRPr lang="en-US" dirty="0"/>
          </a:p>
          <a:p>
            <a:pPr lvl="1"/>
            <a:r>
              <a:rPr lang="en-US" dirty="0" err="1"/>
              <a:t>Kohesion</a:t>
            </a:r>
            <a:r>
              <a:rPr lang="en-US" dirty="0"/>
              <a:t> </a:t>
            </a:r>
            <a:r>
              <a:rPr lang="en-US" dirty="0" err="1"/>
              <a:t>ist</a:t>
            </a:r>
            <a:r>
              <a:rPr lang="en-US" dirty="0"/>
              <a:t> </a:t>
            </a:r>
            <a:r>
              <a:rPr lang="en-US" dirty="0" err="1"/>
              <a:t>ein</a:t>
            </a:r>
            <a:r>
              <a:rPr lang="en-US" dirty="0"/>
              <a:t> </a:t>
            </a:r>
            <a:r>
              <a:rPr lang="en-US" dirty="0" err="1"/>
              <a:t>qualitatives</a:t>
            </a:r>
            <a:r>
              <a:rPr lang="en-US" dirty="0"/>
              <a:t> </a:t>
            </a:r>
            <a:r>
              <a:rPr lang="en-US" dirty="0" err="1"/>
              <a:t>Maß</a:t>
            </a:r>
            <a:r>
              <a:rPr lang="en-US" dirty="0"/>
              <a:t> an </a:t>
            </a:r>
            <a:r>
              <a:rPr lang="en-US" dirty="0" err="1"/>
              <a:t>Konsistenz</a:t>
            </a:r>
            <a:r>
              <a:rPr lang="en-US" dirty="0"/>
              <a:t> </a:t>
            </a:r>
            <a:r>
              <a:rPr lang="en-US" dirty="0" err="1"/>
              <a:t>innerhalb</a:t>
            </a:r>
            <a:r>
              <a:rPr lang="en-US" dirty="0"/>
              <a:t> </a:t>
            </a:r>
            <a:r>
              <a:rPr lang="en-US" dirty="0" err="1"/>
              <a:t>eines</a:t>
            </a:r>
            <a:r>
              <a:rPr lang="en-US" dirty="0"/>
              <a:t> </a:t>
            </a:r>
            <a:r>
              <a:rPr lang="en-US" dirty="0" err="1"/>
              <a:t>Moduls</a:t>
            </a:r>
            <a:endParaRPr lang="en-US" dirty="0"/>
          </a:p>
          <a:p>
            <a:pPr lvl="1"/>
            <a:r>
              <a:rPr lang="en-US" dirty="0"/>
              <a:t>Je </a:t>
            </a:r>
            <a:r>
              <a:rPr lang="en-US" dirty="0" err="1"/>
              <a:t>höher</a:t>
            </a:r>
            <a:r>
              <a:rPr lang="en-US" dirty="0"/>
              <a:t> das </a:t>
            </a:r>
            <a:r>
              <a:rPr lang="en-US" dirty="0" err="1"/>
              <a:t>Maß</a:t>
            </a:r>
            <a:r>
              <a:rPr lang="en-US" dirty="0"/>
              <a:t> der </a:t>
            </a:r>
            <a:r>
              <a:rPr lang="en-US" dirty="0" err="1"/>
              <a:t>Kohäsion</a:t>
            </a:r>
            <a:r>
              <a:rPr lang="en-US" dirty="0"/>
              <a:t>, je </a:t>
            </a:r>
            <a:r>
              <a:rPr lang="en-US" dirty="0" err="1"/>
              <a:t>besser</a:t>
            </a:r>
            <a:endParaRPr lang="en-US" dirty="0"/>
          </a:p>
          <a:p>
            <a:pPr lvl="1"/>
            <a:r>
              <a:rPr lang="en-US" dirty="0" err="1"/>
              <a:t>Softwaremodule</a:t>
            </a:r>
            <a:r>
              <a:rPr lang="en-US" dirty="0"/>
              <a:t> </a:t>
            </a:r>
            <a:r>
              <a:rPr lang="en-US" dirty="0" err="1"/>
              <a:t>mit</a:t>
            </a:r>
            <a:r>
              <a:rPr lang="en-US" dirty="0"/>
              <a:t> </a:t>
            </a:r>
            <a:r>
              <a:rPr lang="en-US" dirty="0" err="1"/>
              <a:t>geringer</a:t>
            </a:r>
            <a:r>
              <a:rPr lang="en-US" dirty="0"/>
              <a:t> </a:t>
            </a:r>
            <a:r>
              <a:rPr lang="en-US" dirty="0" err="1"/>
              <a:t>Kohäsion</a:t>
            </a:r>
            <a:r>
              <a:rPr lang="en-US" dirty="0"/>
              <a:t> </a:t>
            </a:r>
            <a:r>
              <a:rPr lang="en-US" dirty="0" err="1"/>
              <a:t>sind</a:t>
            </a:r>
            <a:r>
              <a:rPr lang="en-US" dirty="0"/>
              <a:t> </a:t>
            </a:r>
            <a:r>
              <a:rPr lang="en-US" dirty="0" err="1"/>
              <a:t>schwerer</a:t>
            </a:r>
            <a:r>
              <a:rPr lang="en-US" dirty="0"/>
              <a:t> </a:t>
            </a:r>
            <a:r>
              <a:rPr lang="en-US" dirty="0" err="1"/>
              <a:t>wartbar</a:t>
            </a:r>
            <a:endParaRPr lang="en-US" dirty="0"/>
          </a:p>
          <a:p>
            <a:pPr lvl="2"/>
            <a:r>
              <a:rPr lang="en-US" dirty="0" err="1"/>
              <a:t>Änderungen</a:t>
            </a:r>
            <a:r>
              <a:rPr lang="en-US" dirty="0"/>
              <a:t> in </a:t>
            </a:r>
            <a:r>
              <a:rPr lang="en-US" dirty="0" err="1"/>
              <a:t>Teilbereichen</a:t>
            </a:r>
            <a:r>
              <a:rPr lang="en-US" dirty="0"/>
              <a:t> </a:t>
            </a:r>
            <a:r>
              <a:rPr lang="en-US" dirty="0" err="1"/>
              <a:t>führen</a:t>
            </a:r>
            <a:r>
              <a:rPr lang="en-US" dirty="0"/>
              <a:t> oft </a:t>
            </a:r>
            <a:r>
              <a:rPr lang="en-US" dirty="0" err="1"/>
              <a:t>zu</a:t>
            </a:r>
            <a:r>
              <a:rPr lang="en-US" dirty="0"/>
              <a:t> </a:t>
            </a:r>
            <a:r>
              <a:rPr lang="en-US" dirty="0" err="1"/>
              <a:t>Änderungen</a:t>
            </a:r>
            <a:r>
              <a:rPr lang="en-US" dirty="0"/>
              <a:t> in </a:t>
            </a:r>
            <a:r>
              <a:rPr lang="en-US" dirty="0" err="1"/>
              <a:t>anderen</a:t>
            </a:r>
            <a:r>
              <a:rPr lang="en-US" dirty="0"/>
              <a:t> </a:t>
            </a:r>
            <a:r>
              <a:rPr lang="en-US" dirty="0" err="1"/>
              <a:t>Bereichen</a:t>
            </a:r>
            <a:endParaRPr lang="en-US" dirty="0"/>
          </a:p>
          <a:p>
            <a:pPr lvl="2"/>
            <a:r>
              <a:rPr lang="en-US" dirty="0"/>
              <a:t>Sie </a:t>
            </a:r>
            <a:r>
              <a:rPr lang="en-US" dirty="0" err="1"/>
              <a:t>sind</a:t>
            </a:r>
            <a:r>
              <a:rPr lang="en-US" dirty="0"/>
              <a:t> </a:t>
            </a:r>
            <a:r>
              <a:rPr lang="en-US" dirty="0" err="1"/>
              <a:t>meistens</a:t>
            </a:r>
            <a:r>
              <a:rPr lang="en-US" dirty="0"/>
              <a:t> </a:t>
            </a:r>
            <a:r>
              <a:rPr lang="en-US" dirty="0" err="1"/>
              <a:t>schwerer</a:t>
            </a:r>
            <a:r>
              <a:rPr lang="en-US" dirty="0"/>
              <a:t> </a:t>
            </a:r>
            <a:r>
              <a:rPr lang="en-US" dirty="0" err="1"/>
              <a:t>verständlich</a:t>
            </a:r>
            <a:r>
              <a:rPr lang="en-US" dirty="0"/>
              <a:t> und </a:t>
            </a:r>
            <a:r>
              <a:rPr lang="en-US" dirty="0" err="1"/>
              <a:t>deshalb</a:t>
            </a:r>
            <a:r>
              <a:rPr lang="en-US" dirty="0"/>
              <a:t> </a:t>
            </a:r>
            <a:r>
              <a:rPr lang="en-US" dirty="0" err="1"/>
              <a:t>schwerer</a:t>
            </a:r>
            <a:r>
              <a:rPr lang="en-US" dirty="0"/>
              <a:t> </a:t>
            </a:r>
            <a:r>
              <a:rPr lang="en-US" dirty="0" err="1"/>
              <a:t>änderbar</a:t>
            </a:r>
            <a:r>
              <a:rPr lang="en-US" dirty="0"/>
              <a:t>/</a:t>
            </a:r>
            <a:r>
              <a:rPr lang="en-US" dirty="0" err="1"/>
              <a:t>wartbar</a:t>
            </a:r>
            <a:endParaRPr lang="en-US" dirty="0"/>
          </a:p>
          <a:p>
            <a:pPr lvl="1"/>
            <a:r>
              <a:rPr lang="en-US" dirty="0" err="1"/>
              <a:t>Softwaremodule</a:t>
            </a:r>
            <a:r>
              <a:rPr lang="en-US" dirty="0"/>
              <a:t> </a:t>
            </a:r>
            <a:r>
              <a:rPr lang="en-US" dirty="0" err="1"/>
              <a:t>mit</a:t>
            </a:r>
            <a:r>
              <a:rPr lang="en-US" dirty="0"/>
              <a:t> </a:t>
            </a:r>
            <a:r>
              <a:rPr lang="en-US" dirty="0" err="1"/>
              <a:t>geringer</a:t>
            </a:r>
            <a:r>
              <a:rPr lang="en-US" dirty="0"/>
              <a:t> </a:t>
            </a:r>
            <a:r>
              <a:rPr lang="en-US" dirty="0" err="1"/>
              <a:t>Kohäsion</a:t>
            </a:r>
            <a:r>
              <a:rPr lang="en-US" dirty="0"/>
              <a:t> </a:t>
            </a:r>
            <a:r>
              <a:rPr lang="en-US" dirty="0" err="1"/>
              <a:t>sind</a:t>
            </a:r>
            <a:r>
              <a:rPr lang="en-US" dirty="0"/>
              <a:t> </a:t>
            </a:r>
            <a:r>
              <a:rPr lang="en-US" dirty="0" err="1"/>
              <a:t>schlechter</a:t>
            </a:r>
            <a:r>
              <a:rPr lang="en-US" dirty="0"/>
              <a:t> </a:t>
            </a:r>
            <a:r>
              <a:rPr lang="en-US" dirty="0" err="1"/>
              <a:t>wiederverwendbar</a:t>
            </a:r>
            <a:endParaRPr lang="en-US" dirty="0"/>
          </a:p>
          <a:p>
            <a:pPr lvl="1"/>
            <a:r>
              <a:rPr lang="en-US" dirty="0" err="1"/>
              <a:t>Softwaremodule</a:t>
            </a:r>
            <a:r>
              <a:rPr lang="en-US" dirty="0"/>
              <a:t> </a:t>
            </a:r>
            <a:r>
              <a:rPr lang="en-US" dirty="0" err="1"/>
              <a:t>mit</a:t>
            </a:r>
            <a:r>
              <a:rPr lang="en-US" dirty="0"/>
              <a:t> </a:t>
            </a:r>
            <a:r>
              <a:rPr lang="en-US" dirty="0" err="1"/>
              <a:t>hoher</a:t>
            </a:r>
            <a:r>
              <a:rPr lang="en-US" dirty="0"/>
              <a:t> </a:t>
            </a:r>
            <a:r>
              <a:rPr lang="en-US" dirty="0" err="1"/>
              <a:t>Kohäsion</a:t>
            </a:r>
            <a:r>
              <a:rPr lang="en-US" dirty="0"/>
              <a:t> </a:t>
            </a:r>
            <a:r>
              <a:rPr lang="en-US" dirty="0" err="1"/>
              <a:t>wirken</a:t>
            </a:r>
            <a:r>
              <a:rPr lang="en-US" dirty="0"/>
              <a:t> </a:t>
            </a:r>
            <a:r>
              <a:rPr lang="en-US" dirty="0" err="1"/>
              <a:t>wie</a:t>
            </a:r>
            <a:r>
              <a:rPr lang="en-US" dirty="0"/>
              <a:t> </a:t>
            </a:r>
            <a:r>
              <a:rPr lang="en-US" dirty="0" err="1"/>
              <a:t>eine</a:t>
            </a:r>
            <a:r>
              <a:rPr lang="en-US" dirty="0"/>
              <a:t> </a:t>
            </a:r>
            <a:r>
              <a:rPr lang="en-US" dirty="0" err="1"/>
              <a:t>zusammengehörige</a:t>
            </a:r>
            <a:r>
              <a:rPr lang="en-US" dirty="0"/>
              <a:t> Einheit</a:t>
            </a:r>
          </a:p>
        </p:txBody>
      </p:sp>
    </p:spTree>
    <p:extLst>
      <p:ext uri="{BB962C8B-B14F-4D97-AF65-F5344CB8AC3E}">
        <p14:creationId xmlns:p14="http://schemas.microsoft.com/office/powerpoint/2010/main" val="41841059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6a) Lose Kopplung und hohe Kohäsion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141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8"/>
            <a:ext cx="11752359" cy="4821080"/>
          </a:xfrm>
        </p:spPr>
        <p:txBody>
          <a:bodyPr/>
          <a:lstStyle/>
          <a:p>
            <a:r>
              <a:rPr lang="en-US"/>
              <a:t>Die </a:t>
            </a:r>
            <a:r>
              <a:rPr lang="en-US" err="1"/>
              <a:t>Formen</a:t>
            </a:r>
            <a:r>
              <a:rPr lang="en-US"/>
              <a:t> der </a:t>
            </a:r>
            <a:r>
              <a:rPr lang="en-US" err="1"/>
              <a:t>Kohäsion</a:t>
            </a:r>
            <a:endParaRPr lang="en-US"/>
          </a:p>
          <a:p>
            <a:pPr lvl="1"/>
            <a:r>
              <a:rPr lang="en-US"/>
              <a:t>Coincidental cohesion</a:t>
            </a:r>
          </a:p>
          <a:p>
            <a:pPr lvl="2"/>
            <a:r>
              <a:rPr lang="en-US" err="1"/>
              <a:t>Elemente</a:t>
            </a:r>
            <a:r>
              <a:rPr lang="en-US"/>
              <a:t> in </a:t>
            </a:r>
            <a:r>
              <a:rPr lang="en-US" err="1"/>
              <a:t>einem</a:t>
            </a:r>
            <a:r>
              <a:rPr lang="en-US"/>
              <a:t> Module </a:t>
            </a:r>
            <a:r>
              <a:rPr lang="en-US" err="1"/>
              <a:t>sind</a:t>
            </a:r>
            <a:r>
              <a:rPr lang="en-US"/>
              <a:t> </a:t>
            </a:r>
            <a:r>
              <a:rPr lang="en-US" err="1"/>
              <a:t>willkürlich</a:t>
            </a:r>
            <a:r>
              <a:rPr lang="en-US"/>
              <a:t> </a:t>
            </a:r>
            <a:r>
              <a:rPr lang="en-US" err="1"/>
              <a:t>gruppiert</a:t>
            </a:r>
            <a:endParaRPr lang="en-US"/>
          </a:p>
          <a:p>
            <a:pPr lvl="2"/>
            <a:r>
              <a:rPr lang="en-US"/>
              <a:t>Es </a:t>
            </a:r>
            <a:r>
              <a:rPr lang="en-US" err="1"/>
              <a:t>gibt</a:t>
            </a:r>
            <a:r>
              <a:rPr lang="en-US"/>
              <a:t> </a:t>
            </a:r>
            <a:r>
              <a:rPr lang="en-US" err="1"/>
              <a:t>keine</a:t>
            </a:r>
            <a:r>
              <a:rPr lang="en-US"/>
              <a:t> </a:t>
            </a:r>
            <a:r>
              <a:rPr lang="en-US" err="1"/>
              <a:t>Beziehungen</a:t>
            </a:r>
            <a:r>
              <a:rPr lang="en-US"/>
              <a:t> </a:t>
            </a:r>
            <a:r>
              <a:rPr lang="en-US" err="1"/>
              <a:t>oder</a:t>
            </a:r>
            <a:r>
              <a:rPr lang="en-US"/>
              <a:t> </a:t>
            </a:r>
            <a:r>
              <a:rPr lang="en-US" err="1"/>
              <a:t>Gemeinsamkeiten</a:t>
            </a:r>
            <a:endParaRPr lang="en-US"/>
          </a:p>
          <a:p>
            <a:pPr lvl="2"/>
            <a:r>
              <a:rPr lang="en-US" err="1"/>
              <a:t>Sieht</a:t>
            </a:r>
            <a:r>
              <a:rPr lang="en-US"/>
              <a:t> man </a:t>
            </a:r>
            <a:r>
              <a:rPr lang="en-US" err="1"/>
              <a:t>manchmal</a:t>
            </a:r>
            <a:r>
              <a:rPr lang="en-US"/>
              <a:t> in Utilities </a:t>
            </a:r>
            <a:r>
              <a:rPr lang="en-US" err="1"/>
              <a:t>oder</a:t>
            </a:r>
            <a:r>
              <a:rPr lang="en-US"/>
              <a:t> Helper Klassen</a:t>
            </a:r>
          </a:p>
          <a:p>
            <a:pPr lvl="2"/>
            <a:r>
              <a:rPr lang="en-US" err="1"/>
              <a:t>Ist</a:t>
            </a:r>
            <a:r>
              <a:rPr lang="en-US"/>
              <a:t> die </a:t>
            </a:r>
            <a:r>
              <a:rPr lang="en-US" err="1"/>
              <a:t>niedrigste</a:t>
            </a:r>
            <a:r>
              <a:rPr lang="en-US"/>
              <a:t> Form der </a:t>
            </a:r>
            <a:r>
              <a:rPr lang="en-US" err="1"/>
              <a:t>Kohäsion</a:t>
            </a:r>
            <a:r>
              <a:rPr lang="en-US"/>
              <a:t> und </a:t>
            </a:r>
            <a:r>
              <a:rPr lang="en-US" err="1"/>
              <a:t>sollte</a:t>
            </a:r>
            <a:r>
              <a:rPr lang="en-US"/>
              <a:t> </a:t>
            </a:r>
            <a:r>
              <a:rPr lang="en-US" err="1"/>
              <a:t>unbedingt</a:t>
            </a:r>
            <a:r>
              <a:rPr lang="en-US"/>
              <a:t> </a:t>
            </a:r>
            <a:r>
              <a:rPr lang="en-US" err="1"/>
              <a:t>vermieden</a:t>
            </a:r>
            <a:r>
              <a:rPr lang="en-US"/>
              <a:t> </a:t>
            </a:r>
            <a:r>
              <a:rPr lang="en-US" err="1"/>
              <a:t>werden</a:t>
            </a:r>
            <a:endParaRPr lang="en-US"/>
          </a:p>
          <a:p>
            <a:pPr lvl="2"/>
            <a:r>
              <a:rPr lang="en-US"/>
              <a:t>Module </a:t>
            </a:r>
            <a:r>
              <a:rPr lang="en-US" err="1"/>
              <a:t>mit</a:t>
            </a:r>
            <a:r>
              <a:rPr lang="en-US"/>
              <a:t> </a:t>
            </a:r>
            <a:r>
              <a:rPr lang="en-US" err="1"/>
              <a:t>dieser</a:t>
            </a:r>
            <a:r>
              <a:rPr lang="en-US"/>
              <a:t> </a:t>
            </a:r>
            <a:r>
              <a:rPr lang="en-US" err="1"/>
              <a:t>Kohäsion</a:t>
            </a:r>
            <a:r>
              <a:rPr lang="en-US"/>
              <a:t> </a:t>
            </a:r>
            <a:r>
              <a:rPr lang="en-US" err="1"/>
              <a:t>sollten</a:t>
            </a:r>
            <a:r>
              <a:rPr lang="en-US"/>
              <a:t> neu </a:t>
            </a:r>
            <a:r>
              <a:rPr lang="en-US" err="1"/>
              <a:t>entwickelt</a:t>
            </a:r>
            <a:r>
              <a:rPr lang="en-US"/>
              <a:t> </a:t>
            </a:r>
            <a:r>
              <a:rPr lang="en-US" err="1"/>
              <a:t>werden</a:t>
            </a:r>
            <a:r>
              <a:rPr lang="en-US"/>
              <a:t> (</a:t>
            </a:r>
            <a:r>
              <a:rPr lang="en-US" err="1"/>
              <a:t>Trennung</a:t>
            </a:r>
            <a:r>
              <a:rPr lang="en-US"/>
              <a:t>)</a:t>
            </a:r>
          </a:p>
          <a:p>
            <a:pPr lvl="1"/>
            <a:r>
              <a:rPr lang="en-US"/>
              <a:t>Logical cohesion</a:t>
            </a:r>
          </a:p>
          <a:p>
            <a:pPr lvl="2"/>
            <a:r>
              <a:rPr lang="en-US" err="1"/>
              <a:t>Elemente</a:t>
            </a:r>
            <a:r>
              <a:rPr lang="en-US"/>
              <a:t> in </a:t>
            </a:r>
            <a:r>
              <a:rPr lang="en-US" err="1"/>
              <a:t>einem</a:t>
            </a:r>
            <a:r>
              <a:rPr lang="en-US"/>
              <a:t> Module </a:t>
            </a:r>
            <a:r>
              <a:rPr lang="en-US" err="1"/>
              <a:t>sind</a:t>
            </a:r>
            <a:r>
              <a:rPr lang="en-US"/>
              <a:t> </a:t>
            </a:r>
            <a:r>
              <a:rPr lang="en-US" err="1"/>
              <a:t>nach</a:t>
            </a:r>
            <a:r>
              <a:rPr lang="en-US"/>
              <a:t> </a:t>
            </a:r>
            <a:r>
              <a:rPr lang="en-US" err="1"/>
              <a:t>einer</a:t>
            </a:r>
            <a:r>
              <a:rPr lang="en-US"/>
              <a:t> </a:t>
            </a:r>
            <a:r>
              <a:rPr lang="en-US" err="1"/>
              <a:t>logischen</a:t>
            </a:r>
            <a:r>
              <a:rPr lang="en-US"/>
              <a:t> </a:t>
            </a:r>
            <a:r>
              <a:rPr lang="en-US" err="1"/>
              <a:t>Beziehung</a:t>
            </a:r>
            <a:r>
              <a:rPr lang="en-US"/>
              <a:t> </a:t>
            </a:r>
            <a:r>
              <a:rPr lang="en-US" err="1"/>
              <a:t>gruppiert</a:t>
            </a:r>
            <a:endParaRPr lang="en-US"/>
          </a:p>
          <a:p>
            <a:pPr lvl="2"/>
            <a:r>
              <a:rPr lang="en-US" err="1"/>
              <a:t>Beispiel</a:t>
            </a:r>
            <a:r>
              <a:rPr lang="en-US"/>
              <a:t> : </a:t>
            </a:r>
            <a:r>
              <a:rPr lang="en-US" err="1"/>
              <a:t>ein</a:t>
            </a:r>
            <a:r>
              <a:rPr lang="en-US"/>
              <a:t> Modul, das </a:t>
            </a:r>
            <a:r>
              <a:rPr lang="en-US" err="1"/>
              <a:t>alle</a:t>
            </a:r>
            <a:r>
              <a:rPr lang="en-US"/>
              <a:t> </a:t>
            </a:r>
            <a:r>
              <a:rPr lang="en-US" err="1"/>
              <a:t>möglichen</a:t>
            </a:r>
            <a:r>
              <a:rPr lang="en-US"/>
              <a:t> IO </a:t>
            </a:r>
            <a:r>
              <a:rPr lang="en-US" err="1"/>
              <a:t>Operationen</a:t>
            </a:r>
            <a:r>
              <a:rPr lang="en-US"/>
              <a:t> </a:t>
            </a:r>
            <a:r>
              <a:rPr lang="en-US" err="1"/>
              <a:t>behandelt</a:t>
            </a:r>
            <a:r>
              <a:rPr lang="en-US"/>
              <a:t> (</a:t>
            </a:r>
            <a:r>
              <a:rPr lang="en-US" err="1"/>
              <a:t>Seriell</a:t>
            </a:r>
            <a:r>
              <a:rPr lang="en-US"/>
              <a:t>, TCP/IP, …)</a:t>
            </a:r>
          </a:p>
          <a:p>
            <a:pPr lvl="3"/>
            <a:r>
              <a:rPr lang="en-US"/>
              <a:t>Es </a:t>
            </a:r>
            <a:r>
              <a:rPr lang="en-US" err="1"/>
              <a:t>könnte</a:t>
            </a:r>
            <a:r>
              <a:rPr lang="en-US"/>
              <a:t> </a:t>
            </a:r>
            <a:r>
              <a:rPr lang="en-US" err="1"/>
              <a:t>besser</a:t>
            </a:r>
            <a:r>
              <a:rPr lang="en-US"/>
              <a:t> sein und </a:t>
            </a:r>
            <a:r>
              <a:rPr lang="en-US" err="1"/>
              <a:t>würde</a:t>
            </a:r>
            <a:r>
              <a:rPr lang="en-US"/>
              <a:t> die </a:t>
            </a:r>
            <a:r>
              <a:rPr lang="en-US" err="1"/>
              <a:t>Kohäsion</a:t>
            </a:r>
            <a:r>
              <a:rPr lang="en-US"/>
              <a:t> </a:t>
            </a:r>
            <a:r>
              <a:rPr lang="en-US" err="1"/>
              <a:t>verbessern</a:t>
            </a:r>
            <a:r>
              <a:rPr lang="en-US"/>
              <a:t>, </a:t>
            </a:r>
            <a:r>
              <a:rPr lang="en-US" err="1"/>
              <a:t>wenn</a:t>
            </a:r>
            <a:r>
              <a:rPr lang="en-US"/>
              <a:t> es </a:t>
            </a:r>
            <a:r>
              <a:rPr lang="en-US" err="1"/>
              <a:t>eigene</a:t>
            </a:r>
            <a:r>
              <a:rPr lang="en-US"/>
              <a:t> Module</a:t>
            </a:r>
            <a:br>
              <a:rPr lang="en-US"/>
            </a:br>
            <a:r>
              <a:rPr lang="en-US"/>
              <a:t>pro IO Operation </a:t>
            </a:r>
            <a:r>
              <a:rPr lang="en-US" err="1"/>
              <a:t>geben</a:t>
            </a:r>
            <a:r>
              <a:rPr lang="en-US"/>
              <a:t> </a:t>
            </a:r>
            <a:r>
              <a:rPr lang="en-US" err="1"/>
              <a:t>würde</a:t>
            </a:r>
            <a:endParaRPr lang="en-US"/>
          </a:p>
          <a:p>
            <a:pPr lvl="2"/>
            <a:r>
              <a:rPr lang="en-US" err="1"/>
              <a:t>Kohäsion</a:t>
            </a:r>
            <a:r>
              <a:rPr lang="en-US"/>
              <a:t> </a:t>
            </a:r>
            <a:r>
              <a:rPr lang="en-US" err="1"/>
              <a:t>ist</a:t>
            </a:r>
            <a:r>
              <a:rPr lang="en-US"/>
              <a:t> </a:t>
            </a:r>
            <a:r>
              <a:rPr lang="en-US" err="1"/>
              <a:t>niedrig</a:t>
            </a:r>
            <a:r>
              <a:rPr lang="en-US"/>
              <a:t> und </a:t>
            </a:r>
            <a:r>
              <a:rPr lang="en-US" err="1"/>
              <a:t>sollte</a:t>
            </a:r>
            <a:r>
              <a:rPr lang="en-US"/>
              <a:t> </a:t>
            </a:r>
            <a:r>
              <a:rPr lang="en-US" err="1"/>
              <a:t>verbessert</a:t>
            </a:r>
            <a:r>
              <a:rPr lang="en-US"/>
              <a:t> </a:t>
            </a:r>
            <a:r>
              <a:rPr lang="en-US" err="1"/>
              <a:t>werden</a:t>
            </a:r>
            <a:endParaRPr lang="en-US"/>
          </a:p>
        </p:txBody>
      </p:sp>
    </p:spTree>
    <p:extLst>
      <p:ext uri="{BB962C8B-B14F-4D97-AF65-F5344CB8AC3E}">
        <p14:creationId xmlns:p14="http://schemas.microsoft.com/office/powerpoint/2010/main" val="18790736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6a) Lose Kopplung und hohe Kohäsion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142</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925948"/>
            <a:ext cx="11752359" cy="4821080"/>
          </a:xfrm>
        </p:spPr>
        <p:txBody>
          <a:bodyPr/>
          <a:lstStyle/>
          <a:p>
            <a:r>
              <a:rPr lang="en-US"/>
              <a:t>Die </a:t>
            </a:r>
            <a:r>
              <a:rPr lang="en-US" err="1"/>
              <a:t>Formen</a:t>
            </a:r>
            <a:r>
              <a:rPr lang="en-US"/>
              <a:t> der </a:t>
            </a:r>
            <a:r>
              <a:rPr lang="en-US" err="1"/>
              <a:t>Kohäsion</a:t>
            </a:r>
            <a:endParaRPr lang="en-US"/>
          </a:p>
          <a:p>
            <a:pPr lvl="1"/>
            <a:r>
              <a:rPr lang="en-US"/>
              <a:t>Temporal cohesion</a:t>
            </a:r>
          </a:p>
          <a:p>
            <a:pPr lvl="2"/>
            <a:r>
              <a:rPr lang="en-US" err="1"/>
              <a:t>Elemente</a:t>
            </a:r>
            <a:r>
              <a:rPr lang="en-US"/>
              <a:t> </a:t>
            </a:r>
            <a:r>
              <a:rPr lang="en-US" err="1"/>
              <a:t>innerhalb</a:t>
            </a:r>
            <a:r>
              <a:rPr lang="en-US"/>
              <a:t> </a:t>
            </a:r>
            <a:r>
              <a:rPr lang="en-US" err="1"/>
              <a:t>eines</a:t>
            </a:r>
            <a:r>
              <a:rPr lang="en-US"/>
              <a:t> </a:t>
            </a:r>
            <a:r>
              <a:rPr lang="en-US" err="1"/>
              <a:t>Moduls</a:t>
            </a:r>
            <a:r>
              <a:rPr lang="en-US"/>
              <a:t> </a:t>
            </a:r>
            <a:r>
              <a:rPr lang="en-US" err="1"/>
              <a:t>sind</a:t>
            </a:r>
            <a:r>
              <a:rPr lang="en-US"/>
              <a:t> </a:t>
            </a:r>
            <a:r>
              <a:rPr lang="en-US" err="1"/>
              <a:t>nach</a:t>
            </a:r>
            <a:r>
              <a:rPr lang="en-US"/>
              <a:t> </a:t>
            </a:r>
            <a:r>
              <a:rPr lang="en-US" err="1"/>
              <a:t>zeitlicher</a:t>
            </a:r>
            <a:r>
              <a:rPr lang="en-US"/>
              <a:t> </a:t>
            </a:r>
            <a:r>
              <a:rPr lang="en-US" err="1"/>
              <a:t>Zusammengehörigkeit</a:t>
            </a:r>
            <a:r>
              <a:rPr lang="en-US"/>
              <a:t> </a:t>
            </a:r>
            <a:r>
              <a:rPr lang="en-US" err="1"/>
              <a:t>gruppiert</a:t>
            </a:r>
            <a:endParaRPr lang="en-US"/>
          </a:p>
          <a:p>
            <a:pPr lvl="3"/>
            <a:r>
              <a:rPr lang="en-US" err="1"/>
              <a:t>Zusammengehörigkeit</a:t>
            </a:r>
            <a:r>
              <a:rPr lang="en-US"/>
              <a:t> </a:t>
            </a:r>
            <a:r>
              <a:rPr lang="en-US" err="1"/>
              <a:t>bei</a:t>
            </a:r>
            <a:r>
              <a:rPr lang="en-US"/>
              <a:t> </a:t>
            </a:r>
            <a:r>
              <a:rPr lang="en-US" err="1"/>
              <a:t>einer</a:t>
            </a:r>
            <a:r>
              <a:rPr lang="en-US"/>
              <a:t> </a:t>
            </a:r>
            <a:r>
              <a:rPr lang="en-US" err="1"/>
              <a:t>Abarbeitung</a:t>
            </a:r>
            <a:endParaRPr lang="en-US"/>
          </a:p>
          <a:p>
            <a:pPr lvl="3"/>
            <a:r>
              <a:rPr lang="en-US" err="1"/>
              <a:t>Gleichzeitigkeit</a:t>
            </a:r>
            <a:r>
              <a:rPr lang="en-US"/>
              <a:t> der </a:t>
            </a:r>
            <a:r>
              <a:rPr lang="en-US" err="1"/>
              <a:t>Ausführung</a:t>
            </a:r>
            <a:endParaRPr lang="en-US"/>
          </a:p>
          <a:p>
            <a:pPr lvl="2"/>
            <a:r>
              <a:rPr lang="en-US" err="1"/>
              <a:t>Beispiel</a:t>
            </a:r>
            <a:r>
              <a:rPr lang="en-US"/>
              <a:t> : </a:t>
            </a:r>
            <a:r>
              <a:rPr lang="en-US" err="1"/>
              <a:t>Elemente</a:t>
            </a:r>
            <a:r>
              <a:rPr lang="en-US"/>
              <a:t> </a:t>
            </a:r>
            <a:r>
              <a:rPr lang="en-US" err="1"/>
              <a:t>gruppiert</a:t>
            </a:r>
            <a:r>
              <a:rPr lang="en-US"/>
              <a:t> </a:t>
            </a:r>
            <a:r>
              <a:rPr lang="en-US" err="1"/>
              <a:t>nach</a:t>
            </a:r>
            <a:r>
              <a:rPr lang="en-US"/>
              <a:t> System Startup/Shutdown</a:t>
            </a:r>
          </a:p>
          <a:p>
            <a:pPr lvl="2"/>
            <a:r>
              <a:rPr lang="en-US" err="1"/>
              <a:t>Elemente</a:t>
            </a:r>
            <a:r>
              <a:rPr lang="en-US"/>
              <a:t> </a:t>
            </a:r>
            <a:r>
              <a:rPr lang="en-US" err="1"/>
              <a:t>sollten</a:t>
            </a:r>
            <a:r>
              <a:rPr lang="en-US"/>
              <a:t> in </a:t>
            </a:r>
            <a:r>
              <a:rPr lang="en-US" err="1"/>
              <a:t>verschiedene</a:t>
            </a:r>
            <a:r>
              <a:rPr lang="en-US"/>
              <a:t> Module </a:t>
            </a:r>
            <a:r>
              <a:rPr lang="en-US" err="1"/>
              <a:t>aufgetrennt</a:t>
            </a:r>
            <a:r>
              <a:rPr lang="en-US"/>
              <a:t> werden (</a:t>
            </a:r>
            <a:r>
              <a:rPr lang="en-US" err="1"/>
              <a:t>mit</a:t>
            </a:r>
            <a:r>
              <a:rPr lang="en-US"/>
              <a:t> </a:t>
            </a:r>
            <a:r>
              <a:rPr lang="en-US" err="1"/>
              <a:t>jeweils</a:t>
            </a:r>
            <a:r>
              <a:rPr lang="en-US"/>
              <a:t> </a:t>
            </a:r>
            <a:r>
              <a:rPr lang="en-US" err="1"/>
              <a:t>eigenen</a:t>
            </a:r>
            <a:r>
              <a:rPr lang="en-US"/>
              <a:t> </a:t>
            </a:r>
            <a:r>
              <a:rPr lang="en-US" err="1"/>
              <a:t>Zweck</a:t>
            </a:r>
            <a:r>
              <a:rPr lang="en-US"/>
              <a:t>)</a:t>
            </a:r>
          </a:p>
          <a:p>
            <a:pPr lvl="1"/>
            <a:r>
              <a:rPr lang="en-US"/>
              <a:t>Procedural cohesion</a:t>
            </a:r>
          </a:p>
          <a:p>
            <a:pPr lvl="2"/>
            <a:r>
              <a:rPr lang="en-US" err="1"/>
              <a:t>Elemente</a:t>
            </a:r>
            <a:r>
              <a:rPr lang="en-US"/>
              <a:t> </a:t>
            </a:r>
            <a:r>
              <a:rPr lang="en-US" err="1"/>
              <a:t>innerhalb</a:t>
            </a:r>
            <a:r>
              <a:rPr lang="en-US"/>
              <a:t> </a:t>
            </a:r>
            <a:r>
              <a:rPr lang="en-US" err="1"/>
              <a:t>eines</a:t>
            </a:r>
            <a:r>
              <a:rPr lang="en-US"/>
              <a:t> </a:t>
            </a:r>
            <a:r>
              <a:rPr lang="en-US" err="1"/>
              <a:t>Moduls</a:t>
            </a:r>
            <a:r>
              <a:rPr lang="en-US"/>
              <a:t> </a:t>
            </a:r>
            <a:r>
              <a:rPr lang="en-US" err="1"/>
              <a:t>sind</a:t>
            </a:r>
            <a:r>
              <a:rPr lang="en-US"/>
              <a:t> </a:t>
            </a:r>
            <a:r>
              <a:rPr lang="en-US" err="1"/>
              <a:t>nach</a:t>
            </a:r>
            <a:r>
              <a:rPr lang="en-US"/>
              <a:t> </a:t>
            </a:r>
            <a:r>
              <a:rPr lang="en-US" err="1"/>
              <a:t>einer</a:t>
            </a:r>
            <a:r>
              <a:rPr lang="en-US"/>
              <a:t> </a:t>
            </a:r>
            <a:r>
              <a:rPr lang="en-US" err="1"/>
              <a:t>bestimmten</a:t>
            </a:r>
            <a:r>
              <a:rPr lang="en-US"/>
              <a:t> </a:t>
            </a:r>
            <a:r>
              <a:rPr lang="en-US" err="1"/>
              <a:t>Verarbeitungssequenz</a:t>
            </a:r>
            <a:r>
              <a:rPr lang="en-US"/>
              <a:t> </a:t>
            </a:r>
            <a:r>
              <a:rPr lang="en-US" err="1"/>
              <a:t>gruppiert</a:t>
            </a:r>
            <a:endParaRPr lang="en-US"/>
          </a:p>
          <a:p>
            <a:pPr lvl="2"/>
            <a:r>
              <a:rPr lang="en-US" err="1"/>
              <a:t>Beispiel</a:t>
            </a:r>
            <a:r>
              <a:rPr lang="en-US"/>
              <a:t> : </a:t>
            </a:r>
            <a:r>
              <a:rPr lang="en-US" err="1"/>
              <a:t>Zahlungsverarbeitung</a:t>
            </a:r>
            <a:r>
              <a:rPr lang="en-US"/>
              <a:t> </a:t>
            </a:r>
            <a:r>
              <a:rPr lang="en-US" err="1"/>
              <a:t>nach</a:t>
            </a:r>
            <a:r>
              <a:rPr lang="en-US"/>
              <a:t> </a:t>
            </a:r>
            <a:r>
              <a:rPr lang="en-US" err="1"/>
              <a:t>einer</a:t>
            </a:r>
            <a:r>
              <a:rPr lang="en-US"/>
              <a:t> </a:t>
            </a:r>
            <a:r>
              <a:rPr lang="en-US" err="1"/>
              <a:t>Bestellung</a:t>
            </a:r>
            <a:endParaRPr lang="en-US"/>
          </a:p>
          <a:p>
            <a:pPr lvl="3"/>
            <a:r>
              <a:rPr lang="en-US" err="1"/>
              <a:t>Erfassen</a:t>
            </a:r>
            <a:r>
              <a:rPr lang="en-US"/>
              <a:t> der </a:t>
            </a:r>
            <a:r>
              <a:rPr lang="en-US" err="1"/>
              <a:t>Kontoinformationen</a:t>
            </a:r>
            <a:r>
              <a:rPr lang="en-US"/>
              <a:t> </a:t>
            </a:r>
            <a:r>
              <a:rPr lang="en-US">
                <a:sym typeface="Wingdings" panose="05000000000000000000" pitchFamily="2" charset="2"/>
              </a:rPr>
              <a:t> </a:t>
            </a:r>
            <a:r>
              <a:rPr lang="en-US" err="1">
                <a:sym typeface="Wingdings" panose="05000000000000000000" pitchFamily="2" charset="2"/>
              </a:rPr>
              <a:t>Validierung</a:t>
            </a:r>
            <a:r>
              <a:rPr lang="en-US">
                <a:sym typeface="Wingdings" panose="05000000000000000000" pitchFamily="2" charset="2"/>
              </a:rPr>
              <a:t> der </a:t>
            </a:r>
            <a:r>
              <a:rPr lang="en-US" err="1">
                <a:sym typeface="Wingdings" panose="05000000000000000000" pitchFamily="2" charset="2"/>
              </a:rPr>
              <a:t>Zahlungsmethode</a:t>
            </a:r>
            <a:r>
              <a:rPr lang="en-US">
                <a:sym typeface="Wingdings" panose="05000000000000000000" pitchFamily="2" charset="2"/>
              </a:rPr>
              <a:t>  </a:t>
            </a:r>
            <a:r>
              <a:rPr lang="en-US" err="1">
                <a:sym typeface="Wingdings" panose="05000000000000000000" pitchFamily="2" charset="2"/>
              </a:rPr>
              <a:t>Konto</a:t>
            </a:r>
            <a:r>
              <a:rPr lang="en-US">
                <a:sym typeface="Wingdings" panose="05000000000000000000" pitchFamily="2" charset="2"/>
              </a:rPr>
              <a:t> </a:t>
            </a:r>
            <a:r>
              <a:rPr lang="en-US" err="1">
                <a:sym typeface="Wingdings" panose="05000000000000000000" pitchFamily="2" charset="2"/>
              </a:rPr>
              <a:t>gedeckt</a:t>
            </a:r>
            <a:r>
              <a:rPr lang="en-US">
                <a:sym typeface="Wingdings" panose="05000000000000000000" pitchFamily="2" charset="2"/>
              </a:rPr>
              <a:t>  </a:t>
            </a:r>
            <a:r>
              <a:rPr lang="en-US" err="1">
                <a:sym typeface="Wingdings" panose="05000000000000000000" pitchFamily="2" charset="2"/>
              </a:rPr>
              <a:t>Speichern</a:t>
            </a:r>
            <a:r>
              <a:rPr lang="en-US">
                <a:sym typeface="Wingdings" panose="05000000000000000000" pitchFamily="2" charset="2"/>
              </a:rPr>
              <a:t> des </a:t>
            </a:r>
            <a:r>
              <a:rPr lang="en-US" err="1">
                <a:sym typeface="Wingdings" panose="05000000000000000000" pitchFamily="2" charset="2"/>
              </a:rPr>
              <a:t>Auftrags</a:t>
            </a:r>
            <a:r>
              <a:rPr lang="en-US">
                <a:sym typeface="Wingdings" panose="05000000000000000000" pitchFamily="2" charset="2"/>
              </a:rPr>
              <a:t>  </a:t>
            </a:r>
            <a:r>
              <a:rPr lang="en-US" err="1">
                <a:sym typeface="Wingdings" panose="05000000000000000000" pitchFamily="2" charset="2"/>
              </a:rPr>
              <a:t>Prüfen</a:t>
            </a:r>
            <a:r>
              <a:rPr lang="en-US">
                <a:sym typeface="Wingdings" panose="05000000000000000000" pitchFamily="2" charset="2"/>
              </a:rPr>
              <a:t> der </a:t>
            </a:r>
            <a:r>
              <a:rPr lang="en-US" err="1">
                <a:sym typeface="Wingdings" panose="05000000000000000000" pitchFamily="2" charset="2"/>
              </a:rPr>
              <a:t>Läger</a:t>
            </a:r>
            <a:r>
              <a:rPr lang="en-US">
                <a:sym typeface="Wingdings" panose="05000000000000000000" pitchFamily="2" charset="2"/>
              </a:rPr>
              <a:t>  …</a:t>
            </a:r>
          </a:p>
          <a:p>
            <a:pPr lvl="2"/>
            <a:r>
              <a:rPr lang="en-US">
                <a:sym typeface="Wingdings" panose="05000000000000000000" pitchFamily="2" charset="2"/>
              </a:rPr>
              <a:t>Die </a:t>
            </a:r>
            <a:r>
              <a:rPr lang="en-US" err="1">
                <a:sym typeface="Wingdings" panose="05000000000000000000" pitchFamily="2" charset="2"/>
              </a:rPr>
              <a:t>einzelnen</a:t>
            </a:r>
            <a:r>
              <a:rPr lang="en-US">
                <a:sym typeface="Wingdings" panose="05000000000000000000" pitchFamily="2" charset="2"/>
              </a:rPr>
              <a:t> </a:t>
            </a:r>
            <a:r>
              <a:rPr lang="en-US" err="1">
                <a:sym typeface="Wingdings" panose="05000000000000000000" pitchFamily="2" charset="2"/>
              </a:rPr>
              <a:t>Punkte</a:t>
            </a:r>
            <a:r>
              <a:rPr lang="en-US">
                <a:sym typeface="Wingdings" panose="05000000000000000000" pitchFamily="2" charset="2"/>
              </a:rPr>
              <a:t> </a:t>
            </a:r>
            <a:r>
              <a:rPr lang="en-US" err="1">
                <a:sym typeface="Wingdings" panose="05000000000000000000" pitchFamily="2" charset="2"/>
              </a:rPr>
              <a:t>gehören</a:t>
            </a:r>
            <a:r>
              <a:rPr lang="en-US">
                <a:sym typeface="Wingdings" panose="05000000000000000000" pitchFamily="2" charset="2"/>
              </a:rPr>
              <a:t> in der </a:t>
            </a:r>
            <a:r>
              <a:rPr lang="en-US" err="1">
                <a:sym typeface="Wingdings" panose="05000000000000000000" pitchFamily="2" charset="2"/>
              </a:rPr>
              <a:t>Reihenfolge</a:t>
            </a:r>
            <a:r>
              <a:rPr lang="en-US">
                <a:sym typeface="Wingdings" panose="05000000000000000000" pitchFamily="2" charset="2"/>
              </a:rPr>
              <a:t> </a:t>
            </a:r>
            <a:r>
              <a:rPr lang="en-US" err="1">
                <a:sym typeface="Wingdings" panose="05000000000000000000" pitchFamily="2" charset="2"/>
              </a:rPr>
              <a:t>zusammen</a:t>
            </a:r>
            <a:r>
              <a:rPr lang="en-US">
                <a:sym typeface="Wingdings" panose="05000000000000000000" pitchFamily="2" charset="2"/>
              </a:rPr>
              <a:t>, </a:t>
            </a:r>
            <a:r>
              <a:rPr lang="en-US" err="1">
                <a:sym typeface="Wingdings" panose="05000000000000000000" pitchFamily="2" charset="2"/>
              </a:rPr>
              <a:t>aber</a:t>
            </a:r>
            <a:r>
              <a:rPr lang="en-US">
                <a:sym typeface="Wingdings" panose="05000000000000000000" pitchFamily="2" charset="2"/>
              </a:rPr>
              <a:t> </a:t>
            </a:r>
            <a:r>
              <a:rPr lang="en-US" err="1">
                <a:sym typeface="Wingdings" panose="05000000000000000000" pitchFamily="2" charset="2"/>
              </a:rPr>
              <a:t>nicht</a:t>
            </a:r>
            <a:r>
              <a:rPr lang="en-US">
                <a:sym typeface="Wingdings" panose="05000000000000000000" pitchFamily="2" charset="2"/>
              </a:rPr>
              <a:t> </a:t>
            </a:r>
            <a:r>
              <a:rPr lang="en-US" err="1">
                <a:sym typeface="Wingdings" panose="05000000000000000000" pitchFamily="2" charset="2"/>
              </a:rPr>
              <a:t>logisch</a:t>
            </a:r>
            <a:endParaRPr lang="en-US">
              <a:sym typeface="Wingdings" panose="05000000000000000000" pitchFamily="2" charset="2"/>
            </a:endParaRPr>
          </a:p>
          <a:p>
            <a:pPr lvl="2"/>
            <a:r>
              <a:rPr lang="en-US">
                <a:sym typeface="Wingdings" panose="05000000000000000000" pitchFamily="2" charset="2"/>
              </a:rPr>
              <a:t>Moderate </a:t>
            </a:r>
            <a:r>
              <a:rPr lang="en-US" err="1">
                <a:sym typeface="Wingdings" panose="05000000000000000000" pitchFamily="2" charset="2"/>
              </a:rPr>
              <a:t>Kohäsion</a:t>
            </a:r>
            <a:r>
              <a:rPr lang="en-US">
                <a:sym typeface="Wingdings" panose="05000000000000000000" pitchFamily="2" charset="2"/>
              </a:rPr>
              <a:t> – </a:t>
            </a:r>
            <a:r>
              <a:rPr lang="en-US" err="1">
                <a:sym typeface="Wingdings" panose="05000000000000000000" pitchFamily="2" charset="2"/>
              </a:rPr>
              <a:t>kann</a:t>
            </a:r>
            <a:r>
              <a:rPr lang="en-US">
                <a:sym typeface="Wingdings" panose="05000000000000000000" pitchFamily="2" charset="2"/>
              </a:rPr>
              <a:t> </a:t>
            </a:r>
            <a:r>
              <a:rPr lang="en-US" err="1">
                <a:sym typeface="Wingdings" panose="05000000000000000000" pitchFamily="2" charset="2"/>
              </a:rPr>
              <a:t>akzeptiert</a:t>
            </a:r>
            <a:r>
              <a:rPr lang="en-US">
                <a:sym typeface="Wingdings" panose="05000000000000000000" pitchFamily="2" charset="2"/>
              </a:rPr>
              <a:t> </a:t>
            </a:r>
            <a:r>
              <a:rPr lang="en-US" err="1">
                <a:sym typeface="Wingdings" panose="05000000000000000000" pitchFamily="2" charset="2"/>
              </a:rPr>
              <a:t>werden</a:t>
            </a:r>
            <a:endParaRPr lang="en-US"/>
          </a:p>
        </p:txBody>
      </p:sp>
    </p:spTree>
    <p:extLst>
      <p:ext uri="{BB962C8B-B14F-4D97-AF65-F5344CB8AC3E}">
        <p14:creationId xmlns:p14="http://schemas.microsoft.com/office/powerpoint/2010/main" val="31500898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6a) Lose Kopplung und hohe Kohäsion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143</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52084"/>
            <a:ext cx="11752359" cy="4821080"/>
          </a:xfrm>
        </p:spPr>
        <p:txBody>
          <a:bodyPr/>
          <a:lstStyle/>
          <a:p>
            <a:r>
              <a:rPr lang="en-US"/>
              <a:t>Die </a:t>
            </a:r>
            <a:r>
              <a:rPr lang="en-US" err="1"/>
              <a:t>Formen</a:t>
            </a:r>
            <a:r>
              <a:rPr lang="en-US"/>
              <a:t> der </a:t>
            </a:r>
            <a:r>
              <a:rPr lang="en-US" err="1"/>
              <a:t>Kohäsion</a:t>
            </a:r>
            <a:endParaRPr lang="en-US"/>
          </a:p>
          <a:p>
            <a:pPr lvl="1"/>
            <a:r>
              <a:rPr lang="en-US"/>
              <a:t>Communicational cohesion</a:t>
            </a:r>
          </a:p>
          <a:p>
            <a:pPr lvl="2"/>
            <a:r>
              <a:rPr lang="en-US" err="1"/>
              <a:t>Elemente</a:t>
            </a:r>
            <a:r>
              <a:rPr lang="en-US"/>
              <a:t> </a:t>
            </a:r>
            <a:r>
              <a:rPr lang="en-US" err="1"/>
              <a:t>sind</a:t>
            </a:r>
            <a:r>
              <a:rPr lang="en-US"/>
              <a:t> </a:t>
            </a:r>
            <a:r>
              <a:rPr lang="en-US" err="1"/>
              <a:t>nach</a:t>
            </a:r>
            <a:r>
              <a:rPr lang="en-US"/>
              <a:t> </a:t>
            </a:r>
            <a:r>
              <a:rPr lang="en-US" err="1"/>
              <a:t>gemeinsamen</a:t>
            </a:r>
            <a:r>
              <a:rPr lang="en-US"/>
              <a:t> Inputs und/</a:t>
            </a:r>
            <a:r>
              <a:rPr lang="en-US" err="1"/>
              <a:t>oder</a:t>
            </a:r>
            <a:r>
              <a:rPr lang="en-US"/>
              <a:t> Outputs </a:t>
            </a:r>
            <a:r>
              <a:rPr lang="en-US" err="1"/>
              <a:t>gruppiert</a:t>
            </a:r>
            <a:r>
              <a:rPr lang="en-US"/>
              <a:t> (</a:t>
            </a:r>
            <a:r>
              <a:rPr lang="en-US" err="1"/>
              <a:t>z.B</a:t>
            </a:r>
            <a:r>
              <a:rPr lang="en-US"/>
              <a:t>. </a:t>
            </a:r>
            <a:r>
              <a:rPr lang="en-US" err="1"/>
              <a:t>verändern</a:t>
            </a:r>
            <a:r>
              <a:rPr lang="en-US"/>
              <a:t> die </a:t>
            </a:r>
            <a:r>
              <a:rPr lang="en-US" err="1"/>
              <a:t>gleiche</a:t>
            </a:r>
            <a:r>
              <a:rPr lang="en-US"/>
              <a:t> </a:t>
            </a:r>
            <a:r>
              <a:rPr lang="en-US" err="1"/>
              <a:t>Datenstruktur</a:t>
            </a:r>
            <a:r>
              <a:rPr lang="en-US"/>
              <a:t>)</a:t>
            </a:r>
          </a:p>
          <a:p>
            <a:pPr lvl="2"/>
            <a:r>
              <a:rPr lang="en-US" err="1"/>
              <a:t>Beispiel</a:t>
            </a:r>
            <a:r>
              <a:rPr lang="en-US"/>
              <a:t> : </a:t>
            </a:r>
            <a:r>
              <a:rPr lang="en-US" err="1"/>
              <a:t>Datenstruktur</a:t>
            </a:r>
            <a:r>
              <a:rPr lang="en-US"/>
              <a:t>, die </a:t>
            </a:r>
            <a:r>
              <a:rPr lang="en-US" err="1"/>
              <a:t>einen</a:t>
            </a:r>
            <a:r>
              <a:rPr lang="en-US"/>
              <a:t> Shopping Cart </a:t>
            </a:r>
            <a:r>
              <a:rPr lang="en-US" err="1"/>
              <a:t>eines</a:t>
            </a:r>
            <a:r>
              <a:rPr lang="en-US"/>
              <a:t> </a:t>
            </a:r>
            <a:r>
              <a:rPr lang="en-US" err="1"/>
              <a:t>Kunden</a:t>
            </a:r>
            <a:r>
              <a:rPr lang="en-US"/>
              <a:t> </a:t>
            </a:r>
            <a:r>
              <a:rPr lang="en-US" err="1"/>
              <a:t>darstellt</a:t>
            </a:r>
            <a:r>
              <a:rPr lang="en-US"/>
              <a:t> und </a:t>
            </a:r>
            <a:r>
              <a:rPr lang="en-US" err="1"/>
              <a:t>alle</a:t>
            </a:r>
            <a:r>
              <a:rPr lang="en-US"/>
              <a:t> </a:t>
            </a:r>
            <a:r>
              <a:rPr lang="en-US" err="1"/>
              <a:t>Elemente</a:t>
            </a:r>
            <a:r>
              <a:rPr lang="en-US"/>
              <a:t>, die </a:t>
            </a:r>
            <a:r>
              <a:rPr lang="en-US" err="1"/>
              <a:t>ihn</a:t>
            </a:r>
            <a:r>
              <a:rPr lang="en-US"/>
              <a:t> </a:t>
            </a:r>
            <a:r>
              <a:rPr lang="en-US" err="1"/>
              <a:t>lesen</a:t>
            </a:r>
            <a:r>
              <a:rPr lang="en-US"/>
              <a:t> </a:t>
            </a:r>
            <a:r>
              <a:rPr lang="en-US" err="1"/>
              <a:t>oder</a:t>
            </a:r>
            <a:r>
              <a:rPr lang="en-US"/>
              <a:t> </a:t>
            </a:r>
            <a:r>
              <a:rPr lang="en-US" err="1"/>
              <a:t>verändern</a:t>
            </a:r>
            <a:r>
              <a:rPr lang="en-US"/>
              <a:t> </a:t>
            </a:r>
            <a:r>
              <a:rPr lang="en-US" err="1"/>
              <a:t>sind</a:t>
            </a:r>
            <a:r>
              <a:rPr lang="en-US"/>
              <a:t> </a:t>
            </a:r>
            <a:r>
              <a:rPr lang="en-US" err="1"/>
              <a:t>zusammen</a:t>
            </a:r>
            <a:r>
              <a:rPr lang="en-US"/>
              <a:t> in </a:t>
            </a:r>
            <a:r>
              <a:rPr lang="en-US" err="1"/>
              <a:t>einem</a:t>
            </a:r>
            <a:r>
              <a:rPr lang="en-US"/>
              <a:t> Modul </a:t>
            </a:r>
            <a:r>
              <a:rPr lang="en-US" err="1"/>
              <a:t>gruppiert</a:t>
            </a:r>
            <a:endParaRPr lang="en-US"/>
          </a:p>
          <a:p>
            <a:pPr lvl="2"/>
            <a:r>
              <a:rPr lang="en-US"/>
              <a:t>Moderate </a:t>
            </a:r>
            <a:r>
              <a:rPr lang="en-US" err="1"/>
              <a:t>Kohäsion</a:t>
            </a:r>
            <a:r>
              <a:rPr lang="en-US"/>
              <a:t> – </a:t>
            </a:r>
            <a:r>
              <a:rPr lang="en-US" err="1"/>
              <a:t>akzeptierbar</a:t>
            </a:r>
            <a:endParaRPr lang="en-US"/>
          </a:p>
          <a:p>
            <a:pPr lvl="1"/>
            <a:r>
              <a:rPr lang="en-US"/>
              <a:t>Sequential cohesion</a:t>
            </a:r>
          </a:p>
          <a:p>
            <a:pPr lvl="2"/>
            <a:r>
              <a:rPr lang="en-US" err="1"/>
              <a:t>Elemente</a:t>
            </a:r>
            <a:r>
              <a:rPr lang="en-US"/>
              <a:t> </a:t>
            </a:r>
            <a:r>
              <a:rPr lang="en-US" err="1"/>
              <a:t>sind</a:t>
            </a:r>
            <a:r>
              <a:rPr lang="en-US"/>
              <a:t> in </a:t>
            </a:r>
            <a:r>
              <a:rPr lang="en-US" err="1"/>
              <a:t>einem</a:t>
            </a:r>
            <a:r>
              <a:rPr lang="en-US"/>
              <a:t> Modul </a:t>
            </a:r>
            <a:r>
              <a:rPr lang="en-US" err="1"/>
              <a:t>gruppiert</a:t>
            </a:r>
            <a:r>
              <a:rPr lang="en-US"/>
              <a:t>, da der Output des </a:t>
            </a:r>
            <a:r>
              <a:rPr lang="en-US" err="1"/>
              <a:t>einen</a:t>
            </a:r>
            <a:r>
              <a:rPr lang="en-US"/>
              <a:t> Elements </a:t>
            </a:r>
            <a:r>
              <a:rPr lang="en-US" err="1"/>
              <a:t>als</a:t>
            </a:r>
            <a:r>
              <a:rPr lang="en-US"/>
              <a:t> Input </a:t>
            </a:r>
            <a:r>
              <a:rPr lang="en-US" err="1"/>
              <a:t>für</a:t>
            </a:r>
            <a:r>
              <a:rPr lang="en-US"/>
              <a:t> das </a:t>
            </a:r>
            <a:r>
              <a:rPr lang="en-US" err="1"/>
              <a:t>nächste</a:t>
            </a:r>
            <a:r>
              <a:rPr lang="en-US"/>
              <a:t> Element </a:t>
            </a:r>
            <a:r>
              <a:rPr lang="en-US" err="1"/>
              <a:t>dient</a:t>
            </a:r>
            <a:endParaRPr lang="en-US"/>
          </a:p>
          <a:p>
            <a:pPr lvl="2"/>
            <a:r>
              <a:rPr lang="en-US" err="1"/>
              <a:t>Findet</a:t>
            </a:r>
            <a:r>
              <a:rPr lang="en-US"/>
              <a:t> man oft </a:t>
            </a:r>
            <a:r>
              <a:rPr lang="en-US" err="1"/>
              <a:t>bei</a:t>
            </a:r>
            <a:r>
              <a:rPr lang="en-US"/>
              <a:t> </a:t>
            </a:r>
            <a:r>
              <a:rPr lang="en-US" err="1"/>
              <a:t>Formatierungs</a:t>
            </a:r>
            <a:r>
              <a:rPr lang="en-US"/>
              <a:t>- </a:t>
            </a:r>
            <a:r>
              <a:rPr lang="en-US" err="1"/>
              <a:t>oder</a:t>
            </a:r>
            <a:r>
              <a:rPr lang="en-US"/>
              <a:t> </a:t>
            </a:r>
            <a:r>
              <a:rPr lang="en-US" err="1"/>
              <a:t>Validierungsroutinen</a:t>
            </a:r>
            <a:endParaRPr lang="en-US"/>
          </a:p>
          <a:p>
            <a:pPr lvl="2"/>
            <a:r>
              <a:rPr lang="en-US"/>
              <a:t>Moderate </a:t>
            </a:r>
            <a:r>
              <a:rPr lang="en-US" err="1"/>
              <a:t>Kohäsion</a:t>
            </a:r>
            <a:r>
              <a:rPr lang="en-US"/>
              <a:t> - </a:t>
            </a:r>
            <a:r>
              <a:rPr lang="en-US" err="1"/>
              <a:t>akzeptierbar</a:t>
            </a:r>
            <a:endParaRPr lang="en-US"/>
          </a:p>
        </p:txBody>
      </p:sp>
    </p:spTree>
    <p:extLst>
      <p:ext uri="{BB962C8B-B14F-4D97-AF65-F5344CB8AC3E}">
        <p14:creationId xmlns:p14="http://schemas.microsoft.com/office/powerpoint/2010/main" val="4880996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6a) Lose Kopplung und hohe Kohäsion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144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52084"/>
            <a:ext cx="11752359" cy="4821080"/>
          </a:xfrm>
        </p:spPr>
        <p:txBody>
          <a:bodyPr/>
          <a:lstStyle/>
          <a:p>
            <a:r>
              <a:rPr lang="en-US" dirty="0"/>
              <a:t>Die </a:t>
            </a:r>
            <a:r>
              <a:rPr lang="en-US" dirty="0" err="1"/>
              <a:t>Formen</a:t>
            </a:r>
            <a:r>
              <a:rPr lang="en-US" dirty="0"/>
              <a:t> der </a:t>
            </a:r>
            <a:r>
              <a:rPr lang="en-US" dirty="0" err="1"/>
              <a:t>Kohäsion</a:t>
            </a:r>
            <a:endParaRPr lang="en-US" dirty="0"/>
          </a:p>
          <a:p>
            <a:pPr lvl="1"/>
            <a:r>
              <a:rPr lang="en-US" dirty="0" err="1"/>
              <a:t>Funtional</a:t>
            </a:r>
            <a:r>
              <a:rPr lang="en-US" dirty="0"/>
              <a:t> cohesion</a:t>
            </a:r>
          </a:p>
          <a:p>
            <a:pPr lvl="2"/>
            <a:r>
              <a:rPr lang="en-US" dirty="0" err="1"/>
              <a:t>Alle</a:t>
            </a:r>
            <a:r>
              <a:rPr lang="en-US" dirty="0"/>
              <a:t> </a:t>
            </a:r>
            <a:r>
              <a:rPr lang="en-US" dirty="0" err="1"/>
              <a:t>Elemente</a:t>
            </a:r>
            <a:r>
              <a:rPr lang="en-US" dirty="0"/>
              <a:t> in </a:t>
            </a:r>
            <a:r>
              <a:rPr lang="en-US" dirty="0" err="1"/>
              <a:t>einem</a:t>
            </a:r>
            <a:r>
              <a:rPr lang="en-US" dirty="0"/>
              <a:t> Modul </a:t>
            </a:r>
            <a:r>
              <a:rPr lang="en-US" dirty="0" err="1"/>
              <a:t>dienen</a:t>
            </a:r>
            <a:r>
              <a:rPr lang="en-US" dirty="0"/>
              <a:t> dem </a:t>
            </a:r>
            <a:r>
              <a:rPr lang="en-US" dirty="0" err="1"/>
              <a:t>gleichen</a:t>
            </a:r>
            <a:r>
              <a:rPr lang="en-US" dirty="0"/>
              <a:t>, </a:t>
            </a:r>
            <a:r>
              <a:rPr lang="en-US" dirty="0" err="1"/>
              <a:t>eindeutigen</a:t>
            </a:r>
            <a:r>
              <a:rPr lang="en-US" dirty="0"/>
              <a:t> und </a:t>
            </a:r>
            <a:r>
              <a:rPr lang="en-US" dirty="0" err="1"/>
              <a:t>klar</a:t>
            </a:r>
            <a:r>
              <a:rPr lang="en-US" dirty="0"/>
              <a:t> </a:t>
            </a:r>
            <a:r>
              <a:rPr lang="en-US" dirty="0" err="1"/>
              <a:t>definierten</a:t>
            </a:r>
            <a:r>
              <a:rPr lang="en-US" dirty="0"/>
              <a:t> </a:t>
            </a:r>
            <a:r>
              <a:rPr lang="en-US" dirty="0" err="1"/>
              <a:t>Zweck</a:t>
            </a:r>
            <a:endParaRPr lang="en-US" dirty="0"/>
          </a:p>
          <a:p>
            <a:pPr lvl="2"/>
            <a:r>
              <a:rPr lang="en-US" dirty="0" err="1"/>
              <a:t>Höchste</a:t>
            </a:r>
            <a:r>
              <a:rPr lang="en-US" dirty="0"/>
              <a:t> </a:t>
            </a:r>
            <a:r>
              <a:rPr lang="en-US" dirty="0" err="1"/>
              <a:t>Ebene</a:t>
            </a:r>
            <a:r>
              <a:rPr lang="en-US" dirty="0"/>
              <a:t> der </a:t>
            </a:r>
            <a:r>
              <a:rPr lang="en-US" dirty="0" err="1"/>
              <a:t>Kohäsion</a:t>
            </a:r>
            <a:r>
              <a:rPr lang="en-US" dirty="0"/>
              <a:t> und </a:t>
            </a:r>
            <a:r>
              <a:rPr lang="en-US" dirty="0" err="1"/>
              <a:t>immer</a:t>
            </a:r>
            <a:r>
              <a:rPr lang="en-US" dirty="0"/>
              <a:t> </a:t>
            </a:r>
            <a:r>
              <a:rPr lang="en-US" dirty="0" err="1"/>
              <a:t>anzustreben</a:t>
            </a:r>
            <a:endParaRPr lang="en-US" dirty="0"/>
          </a:p>
          <a:p>
            <a:pPr lvl="2"/>
            <a:r>
              <a:rPr lang="en-US" dirty="0" err="1"/>
              <a:t>Beispiel</a:t>
            </a:r>
            <a:r>
              <a:rPr lang="en-US" dirty="0"/>
              <a:t> : Modul, das </a:t>
            </a:r>
            <a:r>
              <a:rPr lang="en-US" dirty="0" err="1"/>
              <a:t>Elemente</a:t>
            </a:r>
            <a:r>
              <a:rPr lang="en-US" dirty="0"/>
              <a:t> </a:t>
            </a:r>
            <a:r>
              <a:rPr lang="en-US" dirty="0" err="1"/>
              <a:t>besitzt</a:t>
            </a:r>
            <a:r>
              <a:rPr lang="en-US" dirty="0"/>
              <a:t>, die </a:t>
            </a:r>
            <a:r>
              <a:rPr lang="en-US" dirty="0" err="1"/>
              <a:t>Dateien</a:t>
            </a:r>
            <a:r>
              <a:rPr lang="en-US" dirty="0"/>
              <a:t> </a:t>
            </a:r>
            <a:r>
              <a:rPr lang="en-US" dirty="0" err="1"/>
              <a:t>lesen</a:t>
            </a:r>
            <a:r>
              <a:rPr lang="en-US" dirty="0"/>
              <a:t> – Modul, das die </a:t>
            </a:r>
            <a:r>
              <a:rPr lang="en-US" dirty="0" err="1"/>
              <a:t>Transportkosten</a:t>
            </a:r>
            <a:r>
              <a:rPr lang="en-US" dirty="0"/>
              <a:t> </a:t>
            </a:r>
            <a:r>
              <a:rPr lang="en-US" dirty="0" err="1"/>
              <a:t>berechnet</a:t>
            </a:r>
            <a:endParaRPr lang="en-US" dirty="0"/>
          </a:p>
          <a:p>
            <a:r>
              <a:rPr lang="en-US" dirty="0" err="1"/>
              <a:t>Architekten</a:t>
            </a:r>
            <a:r>
              <a:rPr lang="en-US" dirty="0"/>
              <a:t> </a:t>
            </a:r>
            <a:r>
              <a:rPr lang="en-US" dirty="0" err="1"/>
              <a:t>sollten</a:t>
            </a:r>
            <a:r>
              <a:rPr lang="en-US" dirty="0"/>
              <a:t> </a:t>
            </a:r>
            <a:r>
              <a:rPr lang="en-US" dirty="0" err="1"/>
              <a:t>immer</a:t>
            </a:r>
            <a:r>
              <a:rPr lang="en-US" dirty="0"/>
              <a:t> Module </a:t>
            </a:r>
            <a:r>
              <a:rPr lang="en-US" dirty="0" err="1"/>
              <a:t>entwerfen</a:t>
            </a:r>
            <a:r>
              <a:rPr lang="en-US" dirty="0"/>
              <a:t>, die </a:t>
            </a:r>
            <a:r>
              <a:rPr lang="en-US" dirty="0" err="1"/>
              <a:t>eine</a:t>
            </a:r>
            <a:r>
              <a:rPr lang="en-US" dirty="0"/>
              <a:t> </a:t>
            </a:r>
            <a:r>
              <a:rPr lang="en-US" dirty="0" err="1"/>
              <a:t>hohe</a:t>
            </a:r>
            <a:r>
              <a:rPr lang="en-US" dirty="0"/>
              <a:t> </a:t>
            </a:r>
            <a:r>
              <a:rPr lang="en-US" dirty="0" err="1"/>
              <a:t>Kohäsion</a:t>
            </a:r>
            <a:r>
              <a:rPr lang="en-US" dirty="0"/>
              <a:t> </a:t>
            </a:r>
            <a:r>
              <a:rPr lang="en-US" dirty="0" err="1"/>
              <a:t>besitzen</a:t>
            </a:r>
            <a:endParaRPr lang="en-US" dirty="0"/>
          </a:p>
          <a:p>
            <a:pPr lvl="1"/>
            <a:r>
              <a:rPr lang="en-US" dirty="0" err="1"/>
              <a:t>Jedes</a:t>
            </a:r>
            <a:r>
              <a:rPr lang="en-US" dirty="0"/>
              <a:t> Modul </a:t>
            </a:r>
            <a:r>
              <a:rPr lang="en-US" dirty="0" err="1"/>
              <a:t>sollte</a:t>
            </a:r>
            <a:r>
              <a:rPr lang="en-US" dirty="0"/>
              <a:t> </a:t>
            </a:r>
            <a:r>
              <a:rPr lang="en-US" dirty="0" err="1"/>
              <a:t>eine</a:t>
            </a:r>
            <a:r>
              <a:rPr lang="en-US" dirty="0"/>
              <a:t> </a:t>
            </a:r>
            <a:r>
              <a:rPr lang="en-US" dirty="0" err="1"/>
              <a:t>eindeutige</a:t>
            </a:r>
            <a:r>
              <a:rPr lang="en-US" dirty="0"/>
              <a:t>, </a:t>
            </a:r>
            <a:r>
              <a:rPr lang="en-US" dirty="0" err="1"/>
              <a:t>klar</a:t>
            </a:r>
            <a:r>
              <a:rPr lang="en-US" dirty="0"/>
              <a:t> </a:t>
            </a:r>
            <a:r>
              <a:rPr lang="en-US" dirty="0" err="1"/>
              <a:t>definierte</a:t>
            </a:r>
            <a:r>
              <a:rPr lang="en-US" dirty="0"/>
              <a:t> Aufgabe </a:t>
            </a:r>
            <a:r>
              <a:rPr lang="en-US" dirty="0" err="1"/>
              <a:t>besitzen</a:t>
            </a:r>
            <a:endParaRPr lang="en-US" dirty="0"/>
          </a:p>
          <a:p>
            <a:pPr lvl="1"/>
            <a:r>
              <a:rPr lang="en-US" dirty="0" err="1"/>
              <a:t>Alle</a:t>
            </a:r>
            <a:r>
              <a:rPr lang="en-US" dirty="0"/>
              <a:t> </a:t>
            </a:r>
            <a:r>
              <a:rPr lang="en-US" dirty="0" err="1"/>
              <a:t>Elemente</a:t>
            </a:r>
            <a:r>
              <a:rPr lang="en-US" dirty="0"/>
              <a:t> </a:t>
            </a:r>
            <a:r>
              <a:rPr lang="en-US" dirty="0" err="1"/>
              <a:t>eines</a:t>
            </a:r>
            <a:r>
              <a:rPr lang="en-US" dirty="0"/>
              <a:t> </a:t>
            </a:r>
            <a:r>
              <a:rPr lang="en-US" dirty="0" err="1"/>
              <a:t>Moduls</a:t>
            </a:r>
            <a:r>
              <a:rPr lang="en-US" dirty="0"/>
              <a:t> </a:t>
            </a:r>
            <a:r>
              <a:rPr lang="en-US" dirty="0" err="1"/>
              <a:t>sollten</a:t>
            </a:r>
            <a:r>
              <a:rPr lang="en-US" dirty="0"/>
              <a:t> </a:t>
            </a:r>
            <a:r>
              <a:rPr lang="en-US" dirty="0" err="1"/>
              <a:t>gemeinsam</a:t>
            </a:r>
            <a:r>
              <a:rPr lang="en-US" dirty="0"/>
              <a:t> auf </a:t>
            </a:r>
            <a:r>
              <a:rPr lang="en-US" dirty="0" err="1"/>
              <a:t>diese</a:t>
            </a:r>
            <a:r>
              <a:rPr lang="en-US" dirty="0"/>
              <a:t> Aufgabe </a:t>
            </a:r>
            <a:r>
              <a:rPr lang="en-US" dirty="0" err="1"/>
              <a:t>hinarbeiten</a:t>
            </a:r>
            <a:endParaRPr lang="en-US" dirty="0"/>
          </a:p>
          <a:p>
            <a:pPr lvl="1"/>
            <a:r>
              <a:rPr lang="en-US" dirty="0" err="1"/>
              <a:t>Alle</a:t>
            </a:r>
            <a:r>
              <a:rPr lang="en-US" dirty="0"/>
              <a:t> </a:t>
            </a:r>
            <a:r>
              <a:rPr lang="en-US" dirty="0" err="1"/>
              <a:t>anderen</a:t>
            </a:r>
            <a:r>
              <a:rPr lang="en-US" dirty="0"/>
              <a:t> </a:t>
            </a:r>
            <a:r>
              <a:rPr lang="en-US" dirty="0" err="1"/>
              <a:t>Elemente</a:t>
            </a:r>
            <a:r>
              <a:rPr lang="en-US" dirty="0"/>
              <a:t> </a:t>
            </a:r>
            <a:r>
              <a:rPr lang="en-US" dirty="0" err="1"/>
              <a:t>sind</a:t>
            </a:r>
            <a:r>
              <a:rPr lang="en-US" dirty="0"/>
              <a:t> </a:t>
            </a:r>
            <a:r>
              <a:rPr lang="en-US" dirty="0" err="1"/>
              <a:t>Kandidaten</a:t>
            </a:r>
            <a:r>
              <a:rPr lang="en-US" dirty="0"/>
              <a:t>, </a:t>
            </a:r>
            <a:r>
              <a:rPr lang="en-US" dirty="0" err="1"/>
              <a:t>sie</a:t>
            </a:r>
            <a:r>
              <a:rPr lang="en-US" dirty="0"/>
              <a:t> in </a:t>
            </a:r>
            <a:r>
              <a:rPr lang="en-US" dirty="0" err="1"/>
              <a:t>andere</a:t>
            </a:r>
            <a:r>
              <a:rPr lang="en-US" dirty="0"/>
              <a:t> Module </a:t>
            </a:r>
            <a:r>
              <a:rPr lang="en-US" dirty="0" err="1"/>
              <a:t>zu</a:t>
            </a:r>
            <a:r>
              <a:rPr lang="en-US" dirty="0"/>
              <a:t> </a:t>
            </a:r>
            <a:r>
              <a:rPr lang="en-US" dirty="0" err="1"/>
              <a:t>bringen</a:t>
            </a:r>
            <a:r>
              <a:rPr lang="en-US" dirty="0"/>
              <a:t> </a:t>
            </a:r>
            <a:r>
              <a:rPr lang="en-US" dirty="0" err="1"/>
              <a:t>oder</a:t>
            </a:r>
            <a:r>
              <a:rPr lang="en-US" dirty="0"/>
              <a:t> </a:t>
            </a:r>
            <a:br>
              <a:rPr lang="en-US" dirty="0"/>
            </a:br>
            <a:r>
              <a:rPr lang="en-US" dirty="0"/>
              <a:t>in </a:t>
            </a:r>
            <a:r>
              <a:rPr lang="en-US" dirty="0" err="1"/>
              <a:t>neue</a:t>
            </a:r>
            <a:r>
              <a:rPr lang="en-US" dirty="0"/>
              <a:t> Module </a:t>
            </a:r>
            <a:r>
              <a:rPr lang="en-US" dirty="0" err="1"/>
              <a:t>aufzunehmen</a:t>
            </a:r>
            <a:endParaRPr lang="en-US" dirty="0"/>
          </a:p>
          <a:p>
            <a:r>
              <a:rPr lang="en-US" dirty="0" err="1"/>
              <a:t>Kohäsion</a:t>
            </a:r>
            <a:r>
              <a:rPr lang="en-US" dirty="0"/>
              <a:t> und </a:t>
            </a:r>
            <a:r>
              <a:rPr lang="en-US" dirty="0" err="1"/>
              <a:t>Kopplung</a:t>
            </a:r>
            <a:r>
              <a:rPr lang="en-US" dirty="0"/>
              <a:t> </a:t>
            </a:r>
            <a:r>
              <a:rPr lang="en-US" dirty="0" err="1"/>
              <a:t>sind</a:t>
            </a:r>
            <a:r>
              <a:rPr lang="en-US" dirty="0"/>
              <a:t> </a:t>
            </a:r>
            <a:r>
              <a:rPr lang="en-US" dirty="0" err="1"/>
              <a:t>vonenander</a:t>
            </a:r>
            <a:r>
              <a:rPr lang="en-US" dirty="0"/>
              <a:t> </a:t>
            </a:r>
            <a:r>
              <a:rPr lang="en-US" dirty="0" err="1"/>
              <a:t>abhängig</a:t>
            </a:r>
            <a:endParaRPr lang="en-US" dirty="0"/>
          </a:p>
          <a:p>
            <a:pPr lvl="1"/>
            <a:r>
              <a:rPr lang="en-US" dirty="0" err="1"/>
              <a:t>Hohe</a:t>
            </a:r>
            <a:r>
              <a:rPr lang="en-US" dirty="0"/>
              <a:t> </a:t>
            </a:r>
            <a:r>
              <a:rPr lang="en-US" dirty="0" err="1"/>
              <a:t>Kohäsion</a:t>
            </a:r>
            <a:r>
              <a:rPr lang="en-US" dirty="0"/>
              <a:t> </a:t>
            </a:r>
            <a:r>
              <a:rPr lang="en-US" dirty="0" err="1"/>
              <a:t>unterstützt</a:t>
            </a:r>
            <a:r>
              <a:rPr lang="en-US" dirty="0"/>
              <a:t> lose </a:t>
            </a:r>
            <a:r>
              <a:rPr lang="en-US" dirty="0" err="1"/>
              <a:t>Kopplung</a:t>
            </a:r>
            <a:endParaRPr lang="en-US" dirty="0"/>
          </a:p>
          <a:p>
            <a:pPr lvl="1"/>
            <a:r>
              <a:rPr lang="en-US" dirty="0" err="1"/>
              <a:t>Schwache</a:t>
            </a:r>
            <a:r>
              <a:rPr lang="en-US" dirty="0"/>
              <a:t> </a:t>
            </a:r>
            <a:r>
              <a:rPr lang="en-US" dirty="0" err="1"/>
              <a:t>Kohäsion</a:t>
            </a:r>
            <a:r>
              <a:rPr lang="en-US" dirty="0"/>
              <a:t> </a:t>
            </a:r>
            <a:r>
              <a:rPr lang="en-US" dirty="0" err="1"/>
              <a:t>erzeugt</a:t>
            </a:r>
            <a:r>
              <a:rPr lang="en-US" dirty="0"/>
              <a:t> </a:t>
            </a:r>
            <a:r>
              <a:rPr lang="en-US" dirty="0" err="1"/>
              <a:t>enge</a:t>
            </a:r>
            <a:r>
              <a:rPr lang="en-US" dirty="0"/>
              <a:t> </a:t>
            </a:r>
            <a:r>
              <a:rPr lang="en-US" dirty="0" err="1"/>
              <a:t>Kopplung</a:t>
            </a:r>
            <a:endParaRPr lang="en-US" dirty="0"/>
          </a:p>
        </p:txBody>
      </p:sp>
    </p:spTree>
    <p:extLst>
      <p:ext uri="{BB962C8B-B14F-4D97-AF65-F5344CB8AC3E}">
        <p14:creationId xmlns:p14="http://schemas.microsoft.com/office/powerpoint/2010/main" val="12099135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6b) Reduzierung von Komplexität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145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6"/>
            <a:ext cx="11752359" cy="4821080"/>
          </a:xfrm>
        </p:spPr>
        <p:txBody>
          <a:bodyPr/>
          <a:lstStyle/>
          <a:p>
            <a:r>
              <a:rPr lang="en-US"/>
              <a:t>Software </a:t>
            </a:r>
            <a:r>
              <a:rPr lang="en-US" err="1"/>
              <a:t>bleibt</a:t>
            </a:r>
            <a:r>
              <a:rPr lang="en-US"/>
              <a:t> </a:t>
            </a:r>
            <a:r>
              <a:rPr lang="en-US" err="1"/>
              <a:t>immer</a:t>
            </a:r>
            <a:r>
              <a:rPr lang="en-US"/>
              <a:t> </a:t>
            </a:r>
            <a:r>
              <a:rPr lang="en-US" err="1"/>
              <a:t>komplex</a:t>
            </a:r>
            <a:r>
              <a:rPr lang="en-US"/>
              <a:t> und </a:t>
            </a:r>
            <a:r>
              <a:rPr lang="en-US" err="1"/>
              <a:t>Komplexität</a:t>
            </a:r>
            <a:r>
              <a:rPr lang="en-US"/>
              <a:t> </a:t>
            </a:r>
            <a:r>
              <a:rPr lang="en-US" err="1"/>
              <a:t>erzeugt</a:t>
            </a:r>
            <a:r>
              <a:rPr lang="en-US"/>
              <a:t> </a:t>
            </a:r>
            <a:r>
              <a:rPr lang="en-US" err="1"/>
              <a:t>eine</a:t>
            </a:r>
            <a:r>
              <a:rPr lang="en-US"/>
              <a:t> </a:t>
            </a:r>
            <a:r>
              <a:rPr lang="en-US" err="1"/>
              <a:t>Reihe</a:t>
            </a:r>
            <a:r>
              <a:rPr lang="en-US"/>
              <a:t> von </a:t>
            </a:r>
            <a:r>
              <a:rPr lang="en-US" err="1"/>
              <a:t>Problemen</a:t>
            </a:r>
            <a:endParaRPr lang="en-US"/>
          </a:p>
          <a:p>
            <a:pPr lvl="1"/>
            <a:r>
              <a:rPr lang="en-US" err="1"/>
              <a:t>Zeitverzögerungen</a:t>
            </a:r>
            <a:r>
              <a:rPr lang="en-US"/>
              <a:t> </a:t>
            </a:r>
            <a:r>
              <a:rPr lang="en-US" err="1"/>
              <a:t>bei</a:t>
            </a:r>
            <a:r>
              <a:rPr lang="en-US"/>
              <a:t> der </a:t>
            </a:r>
            <a:r>
              <a:rPr lang="en-US" err="1"/>
              <a:t>Auslieferung</a:t>
            </a:r>
            <a:endParaRPr lang="en-US"/>
          </a:p>
          <a:p>
            <a:pPr lvl="1"/>
            <a:r>
              <a:rPr lang="en-US" err="1"/>
              <a:t>Überschreiten</a:t>
            </a:r>
            <a:r>
              <a:rPr lang="en-US"/>
              <a:t> von </a:t>
            </a:r>
            <a:r>
              <a:rPr lang="en-US" err="1"/>
              <a:t>geplanten</a:t>
            </a:r>
            <a:r>
              <a:rPr lang="en-US"/>
              <a:t> </a:t>
            </a:r>
            <a:r>
              <a:rPr lang="en-US" err="1"/>
              <a:t>Kosten</a:t>
            </a:r>
            <a:endParaRPr lang="en-US"/>
          </a:p>
          <a:p>
            <a:pPr lvl="1"/>
            <a:r>
              <a:rPr lang="en-US" err="1"/>
              <a:t>Unvorhergesehenes</a:t>
            </a:r>
            <a:r>
              <a:rPr lang="en-US"/>
              <a:t> </a:t>
            </a:r>
            <a:r>
              <a:rPr lang="en-US" err="1"/>
              <a:t>oder</a:t>
            </a:r>
            <a:r>
              <a:rPr lang="en-US"/>
              <a:t> </a:t>
            </a:r>
            <a:r>
              <a:rPr lang="en-US" err="1"/>
              <a:t>ungeplantes</a:t>
            </a:r>
            <a:r>
              <a:rPr lang="en-US"/>
              <a:t> </a:t>
            </a:r>
            <a:r>
              <a:rPr lang="en-US" err="1"/>
              <a:t>Verhalten</a:t>
            </a:r>
            <a:endParaRPr lang="en-US"/>
          </a:p>
          <a:p>
            <a:pPr lvl="1"/>
            <a:r>
              <a:rPr lang="en-US" err="1"/>
              <a:t>Sicherheitslücken</a:t>
            </a:r>
            <a:r>
              <a:rPr lang="en-US"/>
              <a:t> </a:t>
            </a:r>
            <a:r>
              <a:rPr lang="en-US" err="1"/>
              <a:t>oder</a:t>
            </a:r>
            <a:r>
              <a:rPr lang="en-US"/>
              <a:t> </a:t>
            </a:r>
            <a:r>
              <a:rPr lang="en-US" err="1"/>
              <a:t>Probleme</a:t>
            </a:r>
            <a:r>
              <a:rPr lang="en-US"/>
              <a:t> </a:t>
            </a:r>
            <a:r>
              <a:rPr lang="en-US" err="1"/>
              <a:t>beim</a:t>
            </a:r>
            <a:r>
              <a:rPr lang="en-US"/>
              <a:t> </a:t>
            </a:r>
            <a:r>
              <a:rPr lang="en-US" err="1"/>
              <a:t>Auffinden</a:t>
            </a:r>
            <a:r>
              <a:rPr lang="en-US"/>
              <a:t>/</a:t>
            </a:r>
            <a:r>
              <a:rPr lang="en-US" err="1"/>
              <a:t>Schließen</a:t>
            </a:r>
            <a:r>
              <a:rPr lang="en-US"/>
              <a:t> </a:t>
            </a:r>
            <a:r>
              <a:rPr lang="en-US" err="1"/>
              <a:t>solcher</a:t>
            </a:r>
            <a:r>
              <a:rPr lang="en-US"/>
              <a:t> </a:t>
            </a:r>
            <a:r>
              <a:rPr lang="en-US" err="1"/>
              <a:t>Lücken</a:t>
            </a:r>
            <a:endParaRPr lang="en-US"/>
          </a:p>
          <a:p>
            <a:pPr lvl="1"/>
            <a:r>
              <a:rPr lang="en-US" err="1"/>
              <a:t>Geringere</a:t>
            </a:r>
            <a:r>
              <a:rPr lang="en-US"/>
              <a:t> </a:t>
            </a:r>
            <a:r>
              <a:rPr lang="en-US" err="1"/>
              <a:t>Wartbarkeit</a:t>
            </a:r>
            <a:r>
              <a:rPr lang="en-US"/>
              <a:t>, </a:t>
            </a:r>
            <a:r>
              <a:rPr lang="en-US" err="1"/>
              <a:t>Erweiterbarkeit</a:t>
            </a:r>
            <a:r>
              <a:rPr lang="en-US"/>
              <a:t> und </a:t>
            </a:r>
            <a:r>
              <a:rPr lang="en-US" err="1"/>
              <a:t>Wiederverwendbarkeit</a:t>
            </a:r>
            <a:endParaRPr lang="en-US"/>
          </a:p>
        </p:txBody>
      </p:sp>
    </p:spTree>
    <p:extLst>
      <p:ext uri="{BB962C8B-B14F-4D97-AF65-F5344CB8AC3E}">
        <p14:creationId xmlns:p14="http://schemas.microsoft.com/office/powerpoint/2010/main" val="2860600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6b) Reduzierung von Komplexität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146</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6"/>
            <a:ext cx="11752359" cy="4821080"/>
          </a:xfrm>
        </p:spPr>
        <p:txBody>
          <a:bodyPr/>
          <a:lstStyle/>
          <a:p>
            <a:r>
              <a:rPr lang="en-US" err="1"/>
              <a:t>Prinzipien</a:t>
            </a:r>
            <a:r>
              <a:rPr lang="en-US"/>
              <a:t> </a:t>
            </a:r>
            <a:r>
              <a:rPr lang="en-US" err="1"/>
              <a:t>zur</a:t>
            </a:r>
            <a:r>
              <a:rPr lang="en-US"/>
              <a:t> </a:t>
            </a:r>
            <a:r>
              <a:rPr lang="en-US" err="1"/>
              <a:t>Reduzierung</a:t>
            </a:r>
            <a:r>
              <a:rPr lang="en-US"/>
              <a:t> von </a:t>
            </a:r>
            <a:r>
              <a:rPr lang="en-US" err="1"/>
              <a:t>Komplexität</a:t>
            </a:r>
            <a:endParaRPr lang="en-US"/>
          </a:p>
          <a:p>
            <a:pPr lvl="1"/>
            <a:r>
              <a:rPr lang="en-US"/>
              <a:t>KISS</a:t>
            </a:r>
          </a:p>
          <a:p>
            <a:pPr lvl="2"/>
            <a:r>
              <a:rPr lang="en-US"/>
              <a:t>Keep it simple, stupid</a:t>
            </a:r>
          </a:p>
          <a:p>
            <a:pPr lvl="2"/>
            <a:r>
              <a:rPr lang="en-US" err="1"/>
              <a:t>Allgemeingültiges</a:t>
            </a:r>
            <a:r>
              <a:rPr lang="en-US"/>
              <a:t> </a:t>
            </a:r>
            <a:r>
              <a:rPr lang="en-US" err="1"/>
              <a:t>Prinzip</a:t>
            </a:r>
            <a:r>
              <a:rPr lang="en-US"/>
              <a:t> : </a:t>
            </a:r>
            <a:r>
              <a:rPr lang="en-US" err="1"/>
              <a:t>Einfachheit</a:t>
            </a:r>
            <a:r>
              <a:rPr lang="en-US"/>
              <a:t> </a:t>
            </a:r>
            <a:r>
              <a:rPr lang="en-US" err="1"/>
              <a:t>gewinnt</a:t>
            </a:r>
            <a:endParaRPr lang="en-US"/>
          </a:p>
          <a:p>
            <a:pPr lvl="2"/>
            <a:r>
              <a:rPr lang="en-US" err="1"/>
              <a:t>Urheber</a:t>
            </a:r>
            <a:r>
              <a:rPr lang="en-US"/>
              <a:t> : Kelly Johnson, Lockheed Corporation, </a:t>
            </a:r>
            <a:r>
              <a:rPr lang="en-US" err="1"/>
              <a:t>Flugzeugbau</a:t>
            </a:r>
            <a:r>
              <a:rPr lang="en-US"/>
              <a:t> und –</a:t>
            </a:r>
            <a:r>
              <a:rPr lang="en-US" err="1"/>
              <a:t>reparatur</a:t>
            </a:r>
            <a:endParaRPr lang="en-US"/>
          </a:p>
          <a:p>
            <a:pPr lvl="2"/>
            <a:r>
              <a:rPr lang="en-US"/>
              <a:t>Ganz </a:t>
            </a:r>
            <a:r>
              <a:rPr lang="en-US" err="1"/>
              <a:t>wichtig</a:t>
            </a:r>
            <a:r>
              <a:rPr lang="en-US"/>
              <a:t> in der </a:t>
            </a:r>
            <a:r>
              <a:rPr lang="en-US" err="1"/>
              <a:t>Softwareentwicklung</a:t>
            </a:r>
            <a:r>
              <a:rPr lang="en-US"/>
              <a:t> und in der Software </a:t>
            </a:r>
            <a:r>
              <a:rPr lang="en-US" err="1"/>
              <a:t>Architektur</a:t>
            </a:r>
            <a:endParaRPr lang="en-US"/>
          </a:p>
          <a:p>
            <a:pPr lvl="2"/>
            <a:r>
              <a:rPr lang="en-US" err="1"/>
              <a:t>Hohe</a:t>
            </a:r>
            <a:r>
              <a:rPr lang="en-US"/>
              <a:t> </a:t>
            </a:r>
            <a:r>
              <a:rPr lang="en-US" err="1"/>
              <a:t>Komplexität</a:t>
            </a:r>
            <a:r>
              <a:rPr lang="en-US"/>
              <a:t> </a:t>
            </a:r>
            <a:r>
              <a:rPr lang="en-US" err="1"/>
              <a:t>beeinflusst</a:t>
            </a:r>
            <a:r>
              <a:rPr lang="en-US"/>
              <a:t> direct und indirect </a:t>
            </a:r>
            <a:r>
              <a:rPr lang="en-US" err="1"/>
              <a:t>andere</a:t>
            </a:r>
            <a:r>
              <a:rPr lang="en-US"/>
              <a:t> </a:t>
            </a:r>
            <a:r>
              <a:rPr lang="en-US" err="1"/>
              <a:t>Qualitätsattribute</a:t>
            </a:r>
            <a:endParaRPr lang="en-US"/>
          </a:p>
          <a:p>
            <a:pPr lvl="2"/>
            <a:r>
              <a:rPr lang="en-US" err="1"/>
              <a:t>Beispiele</a:t>
            </a:r>
            <a:endParaRPr lang="en-US"/>
          </a:p>
          <a:p>
            <a:pPr lvl="3"/>
            <a:r>
              <a:rPr lang="en-US" err="1"/>
              <a:t>Vermeidung</a:t>
            </a:r>
            <a:r>
              <a:rPr lang="en-US"/>
              <a:t> von </a:t>
            </a:r>
            <a:r>
              <a:rPr lang="en-US" err="1"/>
              <a:t>Duplizierung</a:t>
            </a:r>
            <a:r>
              <a:rPr lang="en-US"/>
              <a:t> (copy &amp; paste)</a:t>
            </a:r>
          </a:p>
          <a:p>
            <a:pPr lvl="3"/>
            <a:r>
              <a:rPr lang="en-US" err="1"/>
              <a:t>Vermeidung</a:t>
            </a:r>
            <a:r>
              <a:rPr lang="en-US"/>
              <a:t> </a:t>
            </a:r>
            <a:r>
              <a:rPr lang="en-US" err="1"/>
              <a:t>unnötiger</a:t>
            </a:r>
            <a:r>
              <a:rPr lang="en-US"/>
              <a:t> </a:t>
            </a:r>
            <a:r>
              <a:rPr lang="en-US" err="1"/>
              <a:t>Eigenschaften</a:t>
            </a:r>
            <a:endParaRPr lang="en-US"/>
          </a:p>
          <a:p>
            <a:pPr lvl="3"/>
            <a:r>
              <a:rPr lang="en-US" err="1"/>
              <a:t>Verstecken</a:t>
            </a:r>
            <a:r>
              <a:rPr lang="en-US"/>
              <a:t> von </a:t>
            </a:r>
            <a:r>
              <a:rPr lang="en-US" err="1"/>
              <a:t>Komplexitiät</a:t>
            </a:r>
            <a:r>
              <a:rPr lang="en-US"/>
              <a:t> und Design </a:t>
            </a:r>
            <a:r>
              <a:rPr lang="en-US" err="1"/>
              <a:t>Entscheidungen</a:t>
            </a:r>
            <a:endParaRPr lang="en-US"/>
          </a:p>
          <a:p>
            <a:pPr lvl="3"/>
            <a:r>
              <a:rPr lang="en-US" err="1"/>
              <a:t>Folgen</a:t>
            </a:r>
            <a:r>
              <a:rPr lang="en-US"/>
              <a:t> von Standards und </a:t>
            </a:r>
            <a:r>
              <a:rPr lang="en-US" err="1"/>
              <a:t>Vermeiden</a:t>
            </a:r>
            <a:r>
              <a:rPr lang="en-US"/>
              <a:t> von </a:t>
            </a:r>
            <a:r>
              <a:rPr lang="en-US" err="1"/>
              <a:t>Abweichungen</a:t>
            </a:r>
            <a:r>
              <a:rPr lang="en-US"/>
              <a:t> und </a:t>
            </a:r>
            <a:r>
              <a:rPr lang="en-US" err="1"/>
              <a:t>Überraschungen</a:t>
            </a:r>
            <a:endParaRPr lang="en-US"/>
          </a:p>
          <a:p>
            <a:pPr lvl="3"/>
            <a:r>
              <a:rPr lang="en-US" err="1"/>
              <a:t>Kann</a:t>
            </a:r>
            <a:r>
              <a:rPr lang="en-US"/>
              <a:t> </a:t>
            </a:r>
            <a:r>
              <a:rPr lang="en-US" err="1"/>
              <a:t>übertrieben</a:t>
            </a:r>
            <a:r>
              <a:rPr lang="en-US"/>
              <a:t> </a:t>
            </a:r>
            <a:r>
              <a:rPr lang="en-US" err="1"/>
              <a:t>werden</a:t>
            </a:r>
            <a:endParaRPr lang="en-US"/>
          </a:p>
        </p:txBody>
      </p:sp>
      <p:pic>
        <p:nvPicPr>
          <p:cNvPr id="5" name="Picture 4">
            <a:extLst>
              <a:ext uri="{FF2B5EF4-FFF2-40B4-BE49-F238E27FC236}">
                <a16:creationId xmlns:a16="http://schemas.microsoft.com/office/drawing/2014/main" id="{14972055-7EA3-44E5-A793-303CE2F6504A}"/>
              </a:ext>
            </a:extLst>
          </p:cNvPr>
          <p:cNvPicPr>
            <a:picLocks noChangeAspect="1"/>
          </p:cNvPicPr>
          <p:nvPr/>
        </p:nvPicPr>
        <p:blipFill>
          <a:blip r:embed="rId2"/>
          <a:stretch>
            <a:fillRect/>
          </a:stretch>
        </p:blipFill>
        <p:spPr>
          <a:xfrm>
            <a:off x="8229599" y="349308"/>
            <a:ext cx="3625773" cy="1868668"/>
          </a:xfrm>
          <a:prstGeom prst="rect">
            <a:avLst/>
          </a:prstGeom>
        </p:spPr>
      </p:pic>
    </p:spTree>
    <p:extLst>
      <p:ext uri="{BB962C8B-B14F-4D97-AF65-F5344CB8AC3E}">
        <p14:creationId xmlns:p14="http://schemas.microsoft.com/office/powerpoint/2010/main" val="36197791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6b) Reduzierung von Komplexität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147</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0236"/>
            <a:ext cx="11752359" cy="4821080"/>
          </a:xfrm>
        </p:spPr>
        <p:txBody>
          <a:bodyPr/>
          <a:lstStyle/>
          <a:p>
            <a:r>
              <a:rPr lang="en-US" err="1"/>
              <a:t>Prinzipien</a:t>
            </a:r>
            <a:r>
              <a:rPr lang="en-US"/>
              <a:t> </a:t>
            </a:r>
            <a:r>
              <a:rPr lang="en-US" err="1"/>
              <a:t>zur</a:t>
            </a:r>
            <a:r>
              <a:rPr lang="en-US"/>
              <a:t> </a:t>
            </a:r>
            <a:r>
              <a:rPr lang="en-US" err="1"/>
              <a:t>Reduzierung</a:t>
            </a:r>
            <a:r>
              <a:rPr lang="en-US"/>
              <a:t> von </a:t>
            </a:r>
            <a:r>
              <a:rPr lang="en-US" err="1"/>
              <a:t>Komplexität</a:t>
            </a:r>
            <a:endParaRPr lang="en-US"/>
          </a:p>
          <a:p>
            <a:pPr lvl="1"/>
            <a:r>
              <a:rPr lang="de-DE"/>
              <a:t>Keine Redundanz (Don‘t repeat yourself DRY)</a:t>
            </a:r>
          </a:p>
          <a:p>
            <a:pPr lvl="2"/>
            <a:r>
              <a:rPr lang="de-DE"/>
              <a:t>Definitionen und Beschreibungen an einer Stelle</a:t>
            </a:r>
          </a:p>
          <a:p>
            <a:pPr lvl="2"/>
            <a:r>
              <a:rPr lang="en-US"/>
              <a:t>Copy &amp; Paste </a:t>
            </a:r>
            <a:r>
              <a:rPr lang="en-US" err="1"/>
              <a:t>Programmierung</a:t>
            </a:r>
            <a:endParaRPr lang="en-US"/>
          </a:p>
          <a:p>
            <a:pPr lvl="2"/>
            <a:r>
              <a:rPr lang="en-US"/>
              <a:t>Magic strings </a:t>
            </a:r>
            <a:r>
              <a:rPr lang="en-US" err="1"/>
              <a:t>im</a:t>
            </a:r>
            <a:r>
              <a:rPr lang="en-US"/>
              <a:t> Code : string result = </a:t>
            </a:r>
            <a:r>
              <a:rPr lang="en-US" err="1"/>
              <a:t>cache.get</a:t>
            </a:r>
            <a:r>
              <a:rPr lang="en-US"/>
              <a:t>(“</a:t>
            </a:r>
            <a:r>
              <a:rPr lang="en-US" err="1"/>
              <a:t>FilePathCacheKey</a:t>
            </a:r>
            <a:r>
              <a:rPr lang="en-US"/>
              <a:t>”);</a:t>
            </a:r>
          </a:p>
          <a:p>
            <a:pPr lvl="2"/>
            <a:r>
              <a:rPr lang="de-DE"/>
              <a:t>Wiederverwendung anstreben</a:t>
            </a:r>
          </a:p>
          <a:p>
            <a:pPr lvl="2"/>
            <a:r>
              <a:rPr lang="de-DE"/>
              <a:t>Abstraktion anwenden</a:t>
            </a:r>
          </a:p>
          <a:p>
            <a:pPr lvl="2"/>
            <a:r>
              <a:rPr lang="de-DE"/>
              <a:t>Kann auch übertrieben werden</a:t>
            </a:r>
          </a:p>
          <a:p>
            <a:pPr lvl="2"/>
            <a:endParaRPr lang="en-US"/>
          </a:p>
        </p:txBody>
      </p:sp>
    </p:spTree>
    <p:extLst>
      <p:ext uri="{BB962C8B-B14F-4D97-AF65-F5344CB8AC3E}">
        <p14:creationId xmlns:p14="http://schemas.microsoft.com/office/powerpoint/2010/main" val="146864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6b) Reduzierung von Komplexität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148</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1080"/>
          </a:xfrm>
        </p:spPr>
        <p:txBody>
          <a:bodyPr/>
          <a:lstStyle/>
          <a:p>
            <a:r>
              <a:rPr lang="en-US" err="1"/>
              <a:t>Prinzipien</a:t>
            </a:r>
            <a:r>
              <a:rPr lang="en-US"/>
              <a:t> </a:t>
            </a:r>
            <a:r>
              <a:rPr lang="en-US" err="1"/>
              <a:t>zur</a:t>
            </a:r>
            <a:r>
              <a:rPr lang="en-US"/>
              <a:t> </a:t>
            </a:r>
            <a:r>
              <a:rPr lang="en-US" err="1"/>
              <a:t>Reduzierung</a:t>
            </a:r>
            <a:r>
              <a:rPr lang="en-US"/>
              <a:t> von </a:t>
            </a:r>
            <a:r>
              <a:rPr lang="en-US" err="1"/>
              <a:t>Komplexität</a:t>
            </a:r>
            <a:endParaRPr lang="en-US"/>
          </a:p>
          <a:p>
            <a:pPr lvl="1"/>
            <a:r>
              <a:rPr lang="de-DE"/>
              <a:t>Information hiding</a:t>
            </a:r>
          </a:p>
          <a:p>
            <a:pPr lvl="2"/>
            <a:r>
              <a:rPr lang="de-DE"/>
              <a:t>Module verstecken Implementierungsdetails</a:t>
            </a:r>
          </a:p>
          <a:p>
            <a:pPr lvl="2"/>
            <a:r>
              <a:rPr lang="de-DE"/>
              <a:t>Entkoppelt die interne Verarbeitung eines Moduls vom Modulbenutzer</a:t>
            </a:r>
          </a:p>
          <a:p>
            <a:pPr lvl="2"/>
            <a:r>
              <a:rPr lang="de-DE"/>
              <a:t>Modulbenutzer sehen nur die öffentliche Schnittstelle eines Moduls</a:t>
            </a:r>
          </a:p>
          <a:p>
            <a:pPr lvl="2"/>
            <a:r>
              <a:rPr lang="de-DE"/>
              <a:t>Wichtig in allen Phasen des Designs</a:t>
            </a:r>
          </a:p>
          <a:p>
            <a:pPr lvl="2"/>
            <a:r>
              <a:rPr lang="de-DE"/>
              <a:t>Trennt das Was vom Wie</a:t>
            </a:r>
          </a:p>
          <a:p>
            <a:pPr lvl="1"/>
            <a:r>
              <a:rPr lang="de-DE"/>
              <a:t>YAGNI</a:t>
            </a:r>
          </a:p>
          <a:p>
            <a:pPr lvl="2"/>
            <a:r>
              <a:rPr lang="de-DE"/>
              <a:t>You aren‘t gonna need it</a:t>
            </a:r>
          </a:p>
          <a:p>
            <a:pPr lvl="2"/>
            <a:r>
              <a:rPr lang="de-DE"/>
              <a:t>Kommt von der Softwareentwicklungsmethode XP (extreme Programming)</a:t>
            </a:r>
          </a:p>
          <a:p>
            <a:pPr lvl="2"/>
            <a:r>
              <a:rPr lang="de-DE"/>
              <a:t>Keine Funktionalität implementieren, die nicht benötigt wird</a:t>
            </a:r>
          </a:p>
          <a:p>
            <a:pPr lvl="3"/>
            <a:r>
              <a:rPr lang="de-DE"/>
              <a:t>Sog. Over-engineering</a:t>
            </a:r>
          </a:p>
          <a:p>
            <a:pPr lvl="2"/>
            <a:r>
              <a:rPr lang="de-DE"/>
              <a:t>Funktionalität, die nicht implementiert ist, hat Zeit gespart</a:t>
            </a:r>
          </a:p>
          <a:p>
            <a:pPr lvl="2"/>
            <a:endParaRPr lang="en-US"/>
          </a:p>
        </p:txBody>
      </p:sp>
    </p:spTree>
    <p:extLst>
      <p:ext uri="{BB962C8B-B14F-4D97-AF65-F5344CB8AC3E}">
        <p14:creationId xmlns:p14="http://schemas.microsoft.com/office/powerpoint/2010/main" val="20710444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6b) Reduzierung von Komplexität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149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1080"/>
          </a:xfrm>
        </p:spPr>
        <p:txBody>
          <a:bodyPr/>
          <a:lstStyle/>
          <a:p>
            <a:r>
              <a:rPr lang="en-US" dirty="0" err="1"/>
              <a:t>Prinzipien</a:t>
            </a:r>
            <a:r>
              <a:rPr lang="en-US" dirty="0"/>
              <a:t> </a:t>
            </a:r>
            <a:r>
              <a:rPr lang="en-US" dirty="0" err="1"/>
              <a:t>zur</a:t>
            </a:r>
            <a:r>
              <a:rPr lang="en-US" dirty="0"/>
              <a:t> </a:t>
            </a:r>
            <a:r>
              <a:rPr lang="en-US" dirty="0" err="1"/>
              <a:t>Reduzierung</a:t>
            </a:r>
            <a:r>
              <a:rPr lang="en-US" dirty="0"/>
              <a:t> von </a:t>
            </a:r>
            <a:r>
              <a:rPr lang="en-US" dirty="0" err="1"/>
              <a:t>Komplexität</a:t>
            </a:r>
            <a:endParaRPr lang="en-US" dirty="0"/>
          </a:p>
          <a:p>
            <a:pPr lvl="1"/>
            <a:r>
              <a:rPr lang="de-DE" dirty="0"/>
              <a:t>Separation of Concern</a:t>
            </a:r>
          </a:p>
          <a:p>
            <a:pPr lvl="2"/>
            <a:r>
              <a:rPr lang="de-DE" dirty="0"/>
              <a:t>Verantwortlichkeiten trennen</a:t>
            </a:r>
          </a:p>
          <a:p>
            <a:pPr lvl="2"/>
            <a:r>
              <a:rPr lang="de-DE" dirty="0"/>
              <a:t>Bausteinen haben jeweils spezifische Verantwortlichkeiten, Zuständigkeiten oder Aufgaben</a:t>
            </a:r>
            <a:br>
              <a:rPr lang="de-DE" dirty="0"/>
            </a:br>
            <a:r>
              <a:rPr lang="de-DE" dirty="0"/>
              <a:t>Verantwortlichkeiten gibt es für „Wissen“ (Verantwortung für Informationen) </a:t>
            </a:r>
            <a:br>
              <a:rPr lang="de-DE" dirty="0"/>
            </a:br>
            <a:r>
              <a:rPr lang="de-DE" dirty="0"/>
              <a:t>und „Handeln“ (Verantwortung für Aktivitäten)</a:t>
            </a:r>
          </a:p>
          <a:p>
            <a:pPr lvl="2"/>
            <a:r>
              <a:rPr lang="de-DE" dirty="0"/>
              <a:t>Geben Sie den Bausteinen Ihrer Systeme jeweils spezifische Verantwortlichkeiten, Zuständigkeiten oder Aufgaben. Nennen Sie diese Verantwortlichkeiten beim Namen! Beschreiben Sie sie in kurzen, präzisen Sätzen. Kommen darin mehrere „und“ vor, könnten Sie versehentlich mehrere Belange oder Verantwortlichkeiten vermischt haben</a:t>
            </a:r>
          </a:p>
          <a:p>
            <a:pPr lvl="2"/>
            <a:r>
              <a:rPr lang="de-DE" dirty="0"/>
              <a:t>MVC (Model-View-Controller) ist ein Beispiel dafür</a:t>
            </a:r>
          </a:p>
          <a:p>
            <a:pPr lvl="2"/>
            <a:r>
              <a:rPr lang="de-DE" dirty="0"/>
              <a:t>Ein Beispiel aus der Webprogrammierung</a:t>
            </a:r>
          </a:p>
          <a:p>
            <a:pPr lvl="3"/>
            <a:r>
              <a:rPr lang="de-DE" dirty="0"/>
              <a:t>HTML (Inhalt), CSS (Aussehen), Javascript (Verhalten)</a:t>
            </a:r>
          </a:p>
          <a:p>
            <a:pPr lvl="2"/>
            <a:endParaRPr lang="en-US" dirty="0"/>
          </a:p>
        </p:txBody>
      </p:sp>
    </p:spTree>
    <p:extLst>
      <p:ext uri="{BB962C8B-B14F-4D97-AF65-F5344CB8AC3E}">
        <p14:creationId xmlns:p14="http://schemas.microsoft.com/office/powerpoint/2010/main" val="254954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E198-0558-4A31-B1AD-BD181872DE19}"/>
              </a:ext>
            </a:extLst>
          </p:cNvPr>
          <p:cNvSpPr>
            <a:spLocks noGrp="1"/>
          </p:cNvSpPr>
          <p:nvPr>
            <p:ph type="title"/>
          </p:nvPr>
        </p:nvSpPr>
        <p:spPr/>
        <p:txBody>
          <a:bodyPr/>
          <a:lstStyle/>
          <a:p>
            <a:r>
              <a:rPr lang="de-DE"/>
              <a:t>1b) Warum ist Softwarearchitektur so wichtig ?</a:t>
            </a:r>
          </a:p>
        </p:txBody>
      </p:sp>
      <p:sp>
        <p:nvSpPr>
          <p:cNvPr id="3" name="Slide Number Placeholder 2">
            <a:extLst>
              <a:ext uri="{FF2B5EF4-FFF2-40B4-BE49-F238E27FC236}">
                <a16:creationId xmlns:a16="http://schemas.microsoft.com/office/drawing/2014/main" id="{7EEBC868-EDE8-4BCD-AB87-2033D1BB0882}"/>
              </a:ext>
            </a:extLst>
          </p:cNvPr>
          <p:cNvSpPr>
            <a:spLocks noGrp="1"/>
          </p:cNvSpPr>
          <p:nvPr>
            <p:ph type="sldNum" sz="quarter" idx="4"/>
          </p:nvPr>
        </p:nvSpPr>
        <p:spPr/>
        <p:txBody>
          <a:bodyPr/>
          <a:lstStyle/>
          <a:p>
            <a:fld id="{82EA1D04-CA53-4DE3-84A8-2B63E41036C9}" type="slidenum">
              <a:rPr lang="de-DE" smtClean="0"/>
              <a:pPr/>
              <a:t>15</a:t>
            </a:fld>
            <a:endParaRPr lang="de-DE"/>
          </a:p>
        </p:txBody>
      </p:sp>
      <p:sp>
        <p:nvSpPr>
          <p:cNvPr id="4" name="Content Placeholder 3">
            <a:extLst>
              <a:ext uri="{FF2B5EF4-FFF2-40B4-BE49-F238E27FC236}">
                <a16:creationId xmlns:a16="http://schemas.microsoft.com/office/drawing/2014/main" id="{4EA7B0D9-3220-446E-9998-F6E199722055}"/>
              </a:ext>
            </a:extLst>
          </p:cNvPr>
          <p:cNvSpPr>
            <a:spLocks noGrp="1"/>
          </p:cNvSpPr>
          <p:nvPr>
            <p:ph idx="1"/>
          </p:nvPr>
        </p:nvSpPr>
        <p:spPr/>
        <p:txBody>
          <a:bodyPr/>
          <a:lstStyle/>
          <a:p>
            <a:r>
              <a:rPr lang="de-DE"/>
              <a:t>Software versucht alle funktionalen, nicht-funktionalen, technischen und betriebsbedingten Anforderungen zu erfüllen</a:t>
            </a:r>
          </a:p>
          <a:p>
            <a:r>
              <a:rPr lang="de-DE"/>
              <a:t>Anforderungen werden in der Arbeit mit Stakeholdern (Domain Experten, Business Analysten, Produkt Ownern, End user) erfasst</a:t>
            </a:r>
          </a:p>
          <a:p>
            <a:r>
              <a:rPr lang="de-DE"/>
              <a:t>Eine Softwarearchitektur definiert eine Lösung, die diese Anforderungen erfüllt</a:t>
            </a:r>
          </a:p>
          <a:p>
            <a:r>
              <a:rPr lang="de-DE"/>
              <a:t>Software Systeme ohne Architektur erfüllen deshalb oft nicht die Anforderungen</a:t>
            </a:r>
          </a:p>
          <a:p>
            <a:r>
              <a:rPr lang="de-DE"/>
              <a:t>Software Systeme mit schlechter Architektur verfehlen die Qualitätsziele und sind typischerweise schwerer zu warten, zu verteilen und zu betreiben</a:t>
            </a:r>
          </a:p>
          <a:p>
            <a:r>
              <a:rPr lang="de-DE"/>
              <a:t>Softwarearchitektur liefert ein wiederverwendbares Modell (Entscheidungen, Code) und kann daher zu Kosten- und Resourceneinsparungen beitragen</a:t>
            </a:r>
          </a:p>
          <a:p>
            <a:r>
              <a:rPr lang="de-DE"/>
              <a:t>Gute Softwarearchitektur wird oft als Trainingsmodell verwendet</a:t>
            </a:r>
          </a:p>
        </p:txBody>
      </p:sp>
    </p:spTree>
    <p:extLst>
      <p:ext uri="{BB962C8B-B14F-4D97-AF65-F5344CB8AC3E}">
        <p14:creationId xmlns:p14="http://schemas.microsoft.com/office/powerpoint/2010/main" val="38457038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6c) Die SOLID Prinzipien des objektorientierten Entwurfs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150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1080"/>
          </a:xfrm>
        </p:spPr>
        <p:txBody>
          <a:bodyPr/>
          <a:lstStyle/>
          <a:p>
            <a:r>
              <a:rPr lang="en-US" dirty="0"/>
              <a:t>S = Single Responsibility</a:t>
            </a:r>
          </a:p>
          <a:p>
            <a:r>
              <a:rPr lang="en-US" dirty="0"/>
              <a:t>O = Open-Close Principle</a:t>
            </a:r>
          </a:p>
          <a:p>
            <a:r>
              <a:rPr lang="en-US" dirty="0"/>
              <a:t>L = </a:t>
            </a:r>
            <a:r>
              <a:rPr lang="en-US" dirty="0" err="1"/>
              <a:t>Liskov</a:t>
            </a:r>
            <a:r>
              <a:rPr lang="en-US" dirty="0"/>
              <a:t>-Substitution Principle</a:t>
            </a:r>
          </a:p>
          <a:p>
            <a:r>
              <a:rPr lang="en-US" dirty="0"/>
              <a:t>I = Interface Segregation Principle</a:t>
            </a:r>
          </a:p>
          <a:p>
            <a:r>
              <a:rPr lang="en-US" dirty="0"/>
              <a:t>D = Dependency Inversion Principle</a:t>
            </a:r>
          </a:p>
          <a:p>
            <a:pPr lvl="2"/>
            <a:endParaRPr lang="en-US" dirty="0"/>
          </a:p>
          <a:p>
            <a:r>
              <a:rPr lang="en-US" dirty="0"/>
              <a:t>Software </a:t>
            </a:r>
            <a:r>
              <a:rPr lang="en-US" dirty="0" err="1"/>
              <a:t>Architekten</a:t>
            </a:r>
            <a:r>
              <a:rPr lang="en-US" dirty="0"/>
              <a:t> </a:t>
            </a:r>
            <a:r>
              <a:rPr lang="en-US" dirty="0" err="1"/>
              <a:t>sollten</a:t>
            </a:r>
            <a:r>
              <a:rPr lang="en-US" dirty="0"/>
              <a:t> </a:t>
            </a:r>
            <a:r>
              <a:rPr lang="en-US" dirty="0" err="1"/>
              <a:t>diese</a:t>
            </a:r>
            <a:r>
              <a:rPr lang="en-US" dirty="0"/>
              <a:t> </a:t>
            </a:r>
            <a:r>
              <a:rPr lang="en-US" dirty="0" err="1"/>
              <a:t>Prinzipien</a:t>
            </a:r>
            <a:r>
              <a:rPr lang="en-US" dirty="0"/>
              <a:t> </a:t>
            </a:r>
            <a:r>
              <a:rPr lang="en-US" dirty="0" err="1"/>
              <a:t>genau</a:t>
            </a:r>
            <a:r>
              <a:rPr lang="en-US" dirty="0"/>
              <a:t> </a:t>
            </a:r>
            <a:r>
              <a:rPr lang="en-US" dirty="0" err="1"/>
              <a:t>kennen</a:t>
            </a:r>
            <a:endParaRPr lang="en-US" dirty="0"/>
          </a:p>
          <a:p>
            <a:r>
              <a:rPr lang="en-US" dirty="0"/>
              <a:t>Sind </a:t>
            </a:r>
            <a:r>
              <a:rPr lang="en-US" dirty="0" err="1"/>
              <a:t>Anleitung</a:t>
            </a:r>
            <a:r>
              <a:rPr lang="en-US" dirty="0"/>
              <a:t>, </a:t>
            </a:r>
            <a:r>
              <a:rPr lang="en-US" dirty="0" err="1"/>
              <a:t>kein</a:t>
            </a:r>
            <a:r>
              <a:rPr lang="en-US" dirty="0"/>
              <a:t> </a:t>
            </a:r>
            <a:r>
              <a:rPr lang="en-US" dirty="0" err="1"/>
              <a:t>Muß</a:t>
            </a:r>
            <a:r>
              <a:rPr lang="en-US" dirty="0"/>
              <a:t> – </a:t>
            </a:r>
            <a:r>
              <a:rPr lang="en-US" dirty="0" err="1"/>
              <a:t>aber</a:t>
            </a:r>
            <a:r>
              <a:rPr lang="en-US" dirty="0"/>
              <a:t> </a:t>
            </a:r>
            <a:r>
              <a:rPr lang="en-US" dirty="0" err="1"/>
              <a:t>sehr</a:t>
            </a:r>
            <a:r>
              <a:rPr lang="en-US" dirty="0"/>
              <a:t> </a:t>
            </a:r>
            <a:r>
              <a:rPr lang="en-US" dirty="0" err="1"/>
              <a:t>hilfreich</a:t>
            </a:r>
            <a:endParaRPr lang="en-US" dirty="0"/>
          </a:p>
        </p:txBody>
      </p:sp>
    </p:spTree>
    <p:extLst>
      <p:ext uri="{BB962C8B-B14F-4D97-AF65-F5344CB8AC3E}">
        <p14:creationId xmlns:p14="http://schemas.microsoft.com/office/powerpoint/2010/main" val="28541178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6c) Die SOLID Prinzipien des objektorientierten Entwurfs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151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1080"/>
          </a:xfrm>
        </p:spPr>
        <p:txBody>
          <a:bodyPr/>
          <a:lstStyle/>
          <a:p>
            <a:r>
              <a:rPr lang="en-US" dirty="0"/>
              <a:t>S = Single Responsibility</a:t>
            </a:r>
          </a:p>
          <a:p>
            <a:pPr lvl="1"/>
            <a:r>
              <a:rPr lang="en-US" dirty="0" err="1"/>
              <a:t>Jede</a:t>
            </a:r>
            <a:r>
              <a:rPr lang="en-US" dirty="0"/>
              <a:t> </a:t>
            </a:r>
            <a:r>
              <a:rPr lang="en-US" dirty="0" err="1"/>
              <a:t>Klasse</a:t>
            </a:r>
            <a:r>
              <a:rPr lang="en-US" dirty="0"/>
              <a:t> </a:t>
            </a:r>
            <a:r>
              <a:rPr lang="en-US" dirty="0" err="1"/>
              <a:t>sollte</a:t>
            </a:r>
            <a:r>
              <a:rPr lang="en-US" dirty="0"/>
              <a:t> </a:t>
            </a:r>
            <a:r>
              <a:rPr lang="en-US" dirty="0" err="1"/>
              <a:t>genau</a:t>
            </a:r>
            <a:r>
              <a:rPr lang="en-US" dirty="0"/>
              <a:t> </a:t>
            </a:r>
            <a:r>
              <a:rPr lang="en-US" dirty="0" err="1"/>
              <a:t>eine</a:t>
            </a:r>
            <a:r>
              <a:rPr lang="en-US" dirty="0"/>
              <a:t> </a:t>
            </a:r>
            <a:r>
              <a:rPr lang="en-US" dirty="0" err="1"/>
              <a:t>Verantwortlichkeit</a:t>
            </a:r>
            <a:r>
              <a:rPr lang="en-US" dirty="0"/>
              <a:t> </a:t>
            </a:r>
            <a:r>
              <a:rPr lang="en-US" dirty="0" err="1"/>
              <a:t>besitzen</a:t>
            </a:r>
            <a:endParaRPr lang="en-US" dirty="0"/>
          </a:p>
          <a:p>
            <a:pPr lvl="1"/>
            <a:r>
              <a:rPr lang="de-DE" dirty="0"/>
              <a:t>Hat eine Klasse mehr als einen Grund geändert zu werden, hat sie mehr als eine Verantwortlichkeit</a:t>
            </a:r>
          </a:p>
          <a:p>
            <a:pPr lvl="1"/>
            <a:r>
              <a:rPr lang="de-DE" dirty="0"/>
              <a:t>Klassen mit mehr als einer Verantwortlichkeit sollten in mehrere kleinere Klassen mit jeweils einer einzigen Verantwortlichkeit aufgeteilt werden</a:t>
            </a:r>
          </a:p>
          <a:p>
            <a:pPr lvl="1"/>
            <a:r>
              <a:rPr lang="de-DE" dirty="0"/>
              <a:t>Vorgehensweise</a:t>
            </a:r>
          </a:p>
          <a:p>
            <a:pPr lvl="2"/>
            <a:r>
              <a:rPr lang="de-DE" dirty="0"/>
              <a:t>Aufräumen</a:t>
            </a:r>
          </a:p>
          <a:p>
            <a:pPr lvl="2"/>
            <a:r>
              <a:rPr lang="de-DE" dirty="0"/>
              <a:t>Abstraktion</a:t>
            </a:r>
          </a:p>
          <a:p>
            <a:pPr lvl="2"/>
            <a:r>
              <a:rPr lang="de-DE" dirty="0"/>
              <a:t>Interfaces</a:t>
            </a:r>
          </a:p>
          <a:p>
            <a:pPr lvl="2"/>
            <a:r>
              <a:rPr lang="de-DE" dirty="0"/>
              <a:t>Einsatz von zusätzlichen Patterns</a:t>
            </a:r>
          </a:p>
          <a:p>
            <a:pPr lvl="3"/>
            <a:endParaRPr lang="en-US" dirty="0"/>
          </a:p>
        </p:txBody>
      </p:sp>
    </p:spTree>
    <p:extLst>
      <p:ext uri="{BB962C8B-B14F-4D97-AF65-F5344CB8AC3E}">
        <p14:creationId xmlns:p14="http://schemas.microsoft.com/office/powerpoint/2010/main" val="37952899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6c) Die SOLID Prinzipien des objektorientierten Entwurfs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152</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1080"/>
          </a:xfrm>
        </p:spPr>
        <p:txBody>
          <a:bodyPr/>
          <a:lstStyle/>
          <a:p>
            <a:r>
              <a:rPr lang="de-DE" dirty="0"/>
              <a:t>O = Open-Close Principle</a:t>
            </a:r>
          </a:p>
          <a:p>
            <a:pPr lvl="1"/>
            <a:r>
              <a:rPr lang="de-DE" dirty="0"/>
              <a:t>Klassen können ohne bestehenden Code zu ändern, erweitert werden</a:t>
            </a:r>
          </a:p>
          <a:p>
            <a:pPr lvl="1"/>
            <a:r>
              <a:rPr lang="de-DE" dirty="0"/>
              <a:t>Minimiert Änderungsrisiken</a:t>
            </a:r>
          </a:p>
          <a:p>
            <a:pPr lvl="2"/>
            <a:r>
              <a:rPr lang="de-DE" dirty="0"/>
              <a:t>Beispiel :</a:t>
            </a:r>
          </a:p>
          <a:p>
            <a:pPr lvl="2"/>
            <a:endParaRPr lang="de-DE" dirty="0"/>
          </a:p>
          <a:p>
            <a:pPr marL="719138" lvl="2" indent="0">
              <a:buNone/>
            </a:pPr>
            <a:r>
              <a:rPr lang="de-DE" sz="1600" dirty="0"/>
              <a:t>Void Draw(Form f)</a:t>
            </a:r>
          </a:p>
          <a:p>
            <a:pPr marL="719138" lvl="2" indent="0">
              <a:buNone/>
            </a:pPr>
            <a:r>
              <a:rPr lang="de-DE" sz="1600" dirty="0"/>
              <a:t>{</a:t>
            </a:r>
          </a:p>
          <a:p>
            <a:pPr marL="719138" lvl="2" indent="0">
              <a:buNone/>
            </a:pPr>
            <a:r>
              <a:rPr lang="de-DE" sz="1600" dirty="0"/>
              <a:t>	if (f.type == circle)</a:t>
            </a:r>
          </a:p>
          <a:p>
            <a:pPr marL="719138" lvl="2" indent="0">
              <a:buNone/>
            </a:pPr>
            <a:r>
              <a:rPr lang="de-DE" sz="1600" dirty="0"/>
              <a:t>	   drawCircle(f);</a:t>
            </a:r>
          </a:p>
          <a:p>
            <a:pPr marL="719138" lvl="2" indent="0">
              <a:buNone/>
            </a:pPr>
            <a:r>
              <a:rPr lang="de-DE" sz="1600" dirty="0"/>
              <a:t>	else if (f.type == square)</a:t>
            </a:r>
          </a:p>
          <a:p>
            <a:pPr marL="719138" lvl="2" indent="0">
              <a:buNone/>
            </a:pPr>
            <a:r>
              <a:rPr lang="de-DE" sz="1600" dirty="0"/>
              <a:t>	   drawSquare(f);</a:t>
            </a:r>
          </a:p>
          <a:p>
            <a:pPr marL="719138" lvl="2" indent="0">
              <a:buNone/>
            </a:pPr>
            <a:r>
              <a:rPr lang="de-DE" sz="1600" dirty="0"/>
              <a:t>....</a:t>
            </a:r>
          </a:p>
          <a:p>
            <a:pPr marL="719138" lvl="2" indent="0">
              <a:buNone/>
            </a:pPr>
            <a:r>
              <a:rPr lang="de-DE" sz="1600" dirty="0"/>
              <a:t>} </a:t>
            </a:r>
          </a:p>
          <a:p>
            <a:pPr lvl="2"/>
            <a:endParaRPr lang="de-DE" dirty="0"/>
          </a:p>
          <a:p>
            <a:pPr lvl="2"/>
            <a:endParaRPr lang="de-DE" dirty="0"/>
          </a:p>
          <a:p>
            <a:pPr lvl="3"/>
            <a:endParaRPr lang="en-US" dirty="0"/>
          </a:p>
        </p:txBody>
      </p:sp>
      <p:pic>
        <p:nvPicPr>
          <p:cNvPr id="5" name="Picture 4">
            <a:extLst>
              <a:ext uri="{FF2B5EF4-FFF2-40B4-BE49-F238E27FC236}">
                <a16:creationId xmlns:a16="http://schemas.microsoft.com/office/drawing/2014/main" id="{BAE475BF-7224-4479-B9B1-3A031C12DF9C}"/>
              </a:ext>
            </a:extLst>
          </p:cNvPr>
          <p:cNvPicPr>
            <a:picLocks noChangeAspect="1"/>
          </p:cNvPicPr>
          <p:nvPr/>
        </p:nvPicPr>
        <p:blipFill>
          <a:blip r:embed="rId2"/>
          <a:stretch>
            <a:fillRect/>
          </a:stretch>
        </p:blipFill>
        <p:spPr>
          <a:xfrm>
            <a:off x="3641095" y="3750635"/>
            <a:ext cx="1761897" cy="1755800"/>
          </a:xfrm>
          <a:prstGeom prst="rect">
            <a:avLst/>
          </a:prstGeom>
        </p:spPr>
      </p:pic>
      <p:pic>
        <p:nvPicPr>
          <p:cNvPr id="6" name="Picture 5">
            <a:extLst>
              <a:ext uri="{FF2B5EF4-FFF2-40B4-BE49-F238E27FC236}">
                <a16:creationId xmlns:a16="http://schemas.microsoft.com/office/drawing/2014/main" id="{05355CDB-7E85-44E5-89B7-92FEF43E3E4B}"/>
              </a:ext>
            </a:extLst>
          </p:cNvPr>
          <p:cNvPicPr>
            <a:picLocks noChangeAspect="1"/>
          </p:cNvPicPr>
          <p:nvPr/>
        </p:nvPicPr>
        <p:blipFill>
          <a:blip r:embed="rId3"/>
          <a:stretch>
            <a:fillRect/>
          </a:stretch>
        </p:blipFill>
        <p:spPr>
          <a:xfrm>
            <a:off x="6905209" y="3070230"/>
            <a:ext cx="4023709" cy="2932430"/>
          </a:xfrm>
          <a:prstGeom prst="rect">
            <a:avLst/>
          </a:prstGeom>
        </p:spPr>
      </p:pic>
    </p:spTree>
    <p:extLst>
      <p:ext uri="{BB962C8B-B14F-4D97-AF65-F5344CB8AC3E}">
        <p14:creationId xmlns:p14="http://schemas.microsoft.com/office/powerpoint/2010/main" val="38940291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6c) Die SOLID Prinzipien des objektorientierten Entwurfs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153</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1080"/>
          </a:xfrm>
        </p:spPr>
        <p:txBody>
          <a:bodyPr/>
          <a:lstStyle/>
          <a:p>
            <a:r>
              <a:rPr lang="de-DE"/>
              <a:t>O = Open-Close Principle</a:t>
            </a:r>
            <a:endParaRPr lang="en-US"/>
          </a:p>
          <a:p>
            <a:pPr lvl="1"/>
            <a:r>
              <a:rPr lang="en-US"/>
              <a:t>Bertrand Mayer 1988 : </a:t>
            </a:r>
            <a:r>
              <a:rPr lang="en-US" sz="1800"/>
              <a:t>„Software entities should be open for extension, but closed for modification“ </a:t>
            </a:r>
          </a:p>
          <a:p>
            <a:r>
              <a:rPr lang="en-US"/>
              <a:t>Robert C. Martin 2003</a:t>
            </a:r>
          </a:p>
          <a:p>
            <a:pPr lvl="1"/>
            <a:r>
              <a:rPr lang="en-US"/>
              <a:t>„Open for extension“ This means that the behavior of the module can be extended. As the requirements of the application change, we are able to extend the module with new behaviors that satisfy those changes. In other words, we are able to change what the module does.</a:t>
            </a:r>
            <a:br>
              <a:rPr lang="en-US"/>
            </a:br>
            <a:br>
              <a:rPr lang="en-US"/>
            </a:br>
            <a:r>
              <a:rPr lang="en-US"/>
              <a:t>„Closed for modification“ Extending the behavior of a module does not result in changes to the source or binary code of the module. The binary executable version of the module </a:t>
            </a:r>
            <a:r>
              <a:rPr lang="en-US" err="1"/>
              <a:t>wether</a:t>
            </a:r>
            <a:r>
              <a:rPr lang="en-US"/>
              <a:t> in a linkable library, a DLL, or a Java .jar, remains untouched.</a:t>
            </a:r>
          </a:p>
          <a:p>
            <a:pPr lvl="3"/>
            <a:endParaRPr lang="en-US"/>
          </a:p>
        </p:txBody>
      </p:sp>
    </p:spTree>
    <p:extLst>
      <p:ext uri="{BB962C8B-B14F-4D97-AF65-F5344CB8AC3E}">
        <p14:creationId xmlns:p14="http://schemas.microsoft.com/office/powerpoint/2010/main" val="14376736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6c) Die SOLID Prinzipien des objektorientierten Entwurfs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154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1080"/>
          </a:xfrm>
        </p:spPr>
        <p:txBody>
          <a:bodyPr/>
          <a:lstStyle/>
          <a:p>
            <a:r>
              <a:rPr lang="de-DE"/>
              <a:t>O = Open-Close Principle</a:t>
            </a:r>
            <a:endParaRPr lang="en-US"/>
          </a:p>
          <a:p>
            <a:r>
              <a:rPr lang="en-US" err="1"/>
              <a:t>Erlaubte</a:t>
            </a:r>
            <a:r>
              <a:rPr lang="en-US"/>
              <a:t> </a:t>
            </a:r>
            <a:r>
              <a:rPr lang="en-US" err="1"/>
              <a:t>Ausnahmen</a:t>
            </a:r>
            <a:endParaRPr lang="en-US"/>
          </a:p>
          <a:p>
            <a:pPr lvl="1"/>
            <a:r>
              <a:rPr lang="en-US"/>
              <a:t>Bug fixes</a:t>
            </a:r>
          </a:p>
          <a:p>
            <a:pPr lvl="1"/>
            <a:r>
              <a:rPr lang="en-US" err="1"/>
              <a:t>Änderungen</a:t>
            </a:r>
            <a:r>
              <a:rPr lang="en-US"/>
              <a:t> am Code, die </a:t>
            </a:r>
            <a:r>
              <a:rPr lang="en-US" err="1"/>
              <a:t>keinerlei</a:t>
            </a:r>
            <a:r>
              <a:rPr lang="en-US"/>
              <a:t> </a:t>
            </a:r>
            <a:r>
              <a:rPr lang="en-US" err="1"/>
              <a:t>Auswirkung</a:t>
            </a:r>
            <a:r>
              <a:rPr lang="en-US"/>
              <a:t> auf den </a:t>
            </a:r>
            <a:r>
              <a:rPr lang="en-US" err="1"/>
              <a:t>Nutzer</a:t>
            </a:r>
            <a:r>
              <a:rPr lang="en-US"/>
              <a:t> dieses Codes hat (lose </a:t>
            </a:r>
            <a:r>
              <a:rPr lang="en-US" err="1"/>
              <a:t>Koppelung</a:t>
            </a:r>
            <a:r>
              <a:rPr lang="en-US"/>
              <a:t>)</a:t>
            </a:r>
          </a:p>
          <a:p>
            <a:r>
              <a:rPr lang="en-US" err="1"/>
              <a:t>Änderungen</a:t>
            </a:r>
            <a:r>
              <a:rPr lang="en-US"/>
              <a:t> in </a:t>
            </a:r>
            <a:r>
              <a:rPr lang="en-US" err="1"/>
              <a:t>einer</a:t>
            </a:r>
            <a:r>
              <a:rPr lang="en-US"/>
              <a:t> </a:t>
            </a:r>
            <a:r>
              <a:rPr lang="en-US" err="1"/>
              <a:t>Klasse</a:t>
            </a:r>
            <a:r>
              <a:rPr lang="en-US"/>
              <a:t> </a:t>
            </a:r>
            <a:r>
              <a:rPr lang="en-US" err="1"/>
              <a:t>dürfen</a:t>
            </a:r>
            <a:r>
              <a:rPr lang="en-US"/>
              <a:t> </a:t>
            </a:r>
            <a:r>
              <a:rPr lang="en-US" err="1"/>
              <a:t>keine</a:t>
            </a:r>
            <a:r>
              <a:rPr lang="en-US"/>
              <a:t> </a:t>
            </a:r>
            <a:r>
              <a:rPr lang="en-US" err="1"/>
              <a:t>Änderungen</a:t>
            </a:r>
            <a:r>
              <a:rPr lang="en-US"/>
              <a:t> in </a:t>
            </a:r>
            <a:r>
              <a:rPr lang="en-US" err="1"/>
              <a:t>einer</a:t>
            </a:r>
            <a:r>
              <a:rPr lang="en-US"/>
              <a:t> </a:t>
            </a:r>
            <a:r>
              <a:rPr lang="en-US" err="1"/>
              <a:t>anderen</a:t>
            </a:r>
            <a:r>
              <a:rPr lang="en-US"/>
              <a:t> </a:t>
            </a:r>
            <a:r>
              <a:rPr lang="en-US" err="1"/>
              <a:t>Klasse</a:t>
            </a:r>
            <a:r>
              <a:rPr lang="en-US"/>
              <a:t> </a:t>
            </a:r>
            <a:r>
              <a:rPr lang="en-US" err="1"/>
              <a:t>auslösen</a:t>
            </a:r>
            <a:endParaRPr lang="en-US"/>
          </a:p>
          <a:p>
            <a:pPr lvl="2"/>
            <a:endParaRPr lang="de-DE"/>
          </a:p>
          <a:p>
            <a:pPr lvl="3"/>
            <a:endParaRPr lang="en-US"/>
          </a:p>
        </p:txBody>
      </p:sp>
    </p:spTree>
    <p:extLst>
      <p:ext uri="{BB962C8B-B14F-4D97-AF65-F5344CB8AC3E}">
        <p14:creationId xmlns:p14="http://schemas.microsoft.com/office/powerpoint/2010/main" val="38286310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6c) Die SOLID Prinzipien des objektorientierten Entwurfs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155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1080"/>
          </a:xfrm>
        </p:spPr>
        <p:txBody>
          <a:bodyPr/>
          <a:lstStyle/>
          <a:p>
            <a:r>
              <a:rPr lang="de-DE"/>
              <a:t>L = Liskov-Substitution Principle</a:t>
            </a:r>
          </a:p>
          <a:p>
            <a:pPr lvl="1"/>
            <a:r>
              <a:rPr lang="de-DE"/>
              <a:t>Unterklassen müssen ihre Oberklassen ersetzen können</a:t>
            </a:r>
          </a:p>
          <a:p>
            <a:pPr lvl="1"/>
            <a:r>
              <a:rPr lang="de-DE"/>
              <a:t>Beispiel Kreis als Unterklasse von Ellipse</a:t>
            </a:r>
          </a:p>
          <a:p>
            <a:pPr lvl="1"/>
            <a:r>
              <a:rPr lang="de-DE"/>
              <a:t>Unterklassen sollen nicht mehr erwarten und nicht weniger liefern als ihre Oberklassen (Robert Martin)</a:t>
            </a:r>
          </a:p>
          <a:p>
            <a:pPr lvl="1"/>
            <a:r>
              <a:rPr lang="de-DE"/>
              <a:t>Änderungen in Unterklassen dürfen das Verhalten von Oberklassen nicht ändern</a:t>
            </a:r>
          </a:p>
          <a:p>
            <a:pPr lvl="1"/>
            <a:r>
              <a:rPr lang="de-DE"/>
              <a:t>Methoden und Attribute einer Oberklasse sollten sinnvoll definiert sein und auch für alle Unterklassen Sinn machen</a:t>
            </a:r>
          </a:p>
          <a:p>
            <a:pPr lvl="2"/>
            <a:endParaRPr lang="en-US"/>
          </a:p>
          <a:p>
            <a:pPr lvl="2"/>
            <a:endParaRPr lang="de-DE"/>
          </a:p>
          <a:p>
            <a:pPr lvl="3"/>
            <a:endParaRPr lang="en-US"/>
          </a:p>
        </p:txBody>
      </p:sp>
    </p:spTree>
    <p:extLst>
      <p:ext uri="{BB962C8B-B14F-4D97-AF65-F5344CB8AC3E}">
        <p14:creationId xmlns:p14="http://schemas.microsoft.com/office/powerpoint/2010/main" val="26446170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6c) Die SOLID Prinzipien des objektorientierten Entwurfs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156</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1552567"/>
          </a:xfrm>
        </p:spPr>
        <p:txBody>
          <a:bodyPr/>
          <a:lstStyle/>
          <a:p>
            <a:r>
              <a:rPr lang="de-DE"/>
              <a:t>L = Liskov-Substitution Principle</a:t>
            </a:r>
          </a:p>
          <a:p>
            <a:pPr lvl="1"/>
            <a:r>
              <a:rPr lang="de-DE"/>
              <a:t>Beispiel</a:t>
            </a:r>
            <a:endParaRPr lang="en-US"/>
          </a:p>
        </p:txBody>
      </p:sp>
      <p:sp>
        <p:nvSpPr>
          <p:cNvPr id="6" name="TextBox 5">
            <a:extLst>
              <a:ext uri="{FF2B5EF4-FFF2-40B4-BE49-F238E27FC236}">
                <a16:creationId xmlns:a16="http://schemas.microsoft.com/office/drawing/2014/main" id="{56704EA8-B948-49FC-A583-EA2C343948F0}"/>
              </a:ext>
            </a:extLst>
          </p:cNvPr>
          <p:cNvSpPr txBox="1"/>
          <p:nvPr/>
        </p:nvSpPr>
        <p:spPr>
          <a:xfrm>
            <a:off x="946208" y="2141051"/>
            <a:ext cx="2276825" cy="4093428"/>
          </a:xfrm>
          <a:prstGeom prst="rect">
            <a:avLst/>
          </a:prstGeom>
          <a:noFill/>
        </p:spPr>
        <p:txBody>
          <a:bodyPr wrap="square" rtlCol="0">
            <a:spAutoFit/>
          </a:bodyPr>
          <a:lstStyle/>
          <a:p>
            <a:r>
              <a:rPr lang="de-DE" sz="1000"/>
              <a:t>public class Rectangle</a:t>
            </a:r>
          </a:p>
          <a:p>
            <a:r>
              <a:rPr lang="de-DE" sz="1000"/>
              <a:t>{</a:t>
            </a:r>
          </a:p>
          <a:p>
            <a:r>
              <a:rPr lang="de-DE" sz="1000"/>
              <a:t>    public virtual int Width { get; set;}</a:t>
            </a:r>
          </a:p>
          <a:p>
            <a:r>
              <a:rPr lang="de-DE" sz="1000"/>
              <a:t>    public virtual int Height { get; set;}</a:t>
            </a:r>
          </a:p>
          <a:p>
            <a:endParaRPr lang="de-DE" sz="1000"/>
          </a:p>
          <a:p>
            <a:r>
              <a:rPr lang="de-DE" sz="1000"/>
              <a:t>    public int CalculateArea()</a:t>
            </a:r>
          </a:p>
          <a:p>
            <a:r>
              <a:rPr lang="de-DE" sz="1000"/>
              <a:t>    {</a:t>
            </a:r>
          </a:p>
          <a:p>
            <a:r>
              <a:rPr lang="de-DE" sz="1000"/>
              <a:t>        return Width * Height;</a:t>
            </a:r>
          </a:p>
          <a:p>
            <a:r>
              <a:rPr lang="de-DE" sz="1000"/>
              <a:t>    }</a:t>
            </a:r>
          </a:p>
          <a:p>
            <a:r>
              <a:rPr lang="de-DE" sz="1000"/>
              <a:t>}</a:t>
            </a:r>
          </a:p>
          <a:p>
            <a:endParaRPr lang="de-DE" sz="1000"/>
          </a:p>
          <a:p>
            <a:r>
              <a:rPr lang="de-DE" sz="1000"/>
              <a:t>public class Square : Rectangle</a:t>
            </a:r>
          </a:p>
          <a:p>
            <a:r>
              <a:rPr lang="de-DE" sz="1000"/>
              <a:t>{</a:t>
            </a:r>
          </a:p>
          <a:p>
            <a:r>
              <a:rPr lang="de-DE" sz="1000"/>
              <a:t>    private int _width;</a:t>
            </a:r>
          </a:p>
          <a:p>
            <a:r>
              <a:rPr lang="de-DE" sz="1000"/>
              <a:t>    private int _height;</a:t>
            </a:r>
          </a:p>
          <a:p>
            <a:endParaRPr lang="de-DE" sz="1000"/>
          </a:p>
          <a:p>
            <a:r>
              <a:rPr lang="de-DE" sz="1000"/>
              <a:t>    public override int Width</a:t>
            </a:r>
          </a:p>
          <a:p>
            <a:r>
              <a:rPr lang="de-DE" sz="1000"/>
              <a:t>    {</a:t>
            </a:r>
          </a:p>
          <a:p>
            <a:r>
              <a:rPr lang="de-DE" sz="1000"/>
              <a:t>        get { return _width; }</a:t>
            </a:r>
          </a:p>
          <a:p>
            <a:r>
              <a:rPr lang="de-DE" sz="1000"/>
              <a:t>        set</a:t>
            </a:r>
          </a:p>
          <a:p>
            <a:r>
              <a:rPr lang="de-DE" sz="1000"/>
              <a:t>        {</a:t>
            </a:r>
          </a:p>
          <a:p>
            <a:r>
              <a:rPr lang="de-DE" sz="1000"/>
              <a:t>            _width = value;</a:t>
            </a:r>
          </a:p>
          <a:p>
            <a:r>
              <a:rPr lang="de-DE" sz="1000"/>
              <a:t>            _height = value;</a:t>
            </a:r>
          </a:p>
          <a:p>
            <a:r>
              <a:rPr lang="de-DE" sz="1000"/>
              <a:t>        }</a:t>
            </a:r>
          </a:p>
          <a:p>
            <a:r>
              <a:rPr lang="de-DE" sz="1000"/>
              <a:t>    }</a:t>
            </a:r>
          </a:p>
          <a:p>
            <a:r>
              <a:rPr lang="de-DE" sz="1000"/>
              <a:t>}</a:t>
            </a:r>
          </a:p>
        </p:txBody>
      </p:sp>
      <p:sp>
        <p:nvSpPr>
          <p:cNvPr id="7" name="TextBox 6">
            <a:extLst>
              <a:ext uri="{FF2B5EF4-FFF2-40B4-BE49-F238E27FC236}">
                <a16:creationId xmlns:a16="http://schemas.microsoft.com/office/drawing/2014/main" id="{0EF26CD2-E1FB-4077-993C-2F567CA0EAFD}"/>
              </a:ext>
            </a:extLst>
          </p:cNvPr>
          <p:cNvSpPr txBox="1"/>
          <p:nvPr/>
        </p:nvSpPr>
        <p:spPr>
          <a:xfrm>
            <a:off x="6074677" y="2461787"/>
            <a:ext cx="5169528" cy="2246769"/>
          </a:xfrm>
          <a:prstGeom prst="rect">
            <a:avLst/>
          </a:prstGeom>
          <a:noFill/>
        </p:spPr>
        <p:txBody>
          <a:bodyPr wrap="square" rtlCol="0">
            <a:spAutoFit/>
          </a:bodyPr>
          <a:lstStyle/>
          <a:p>
            <a:r>
              <a:rPr lang="de-DE" sz="1400"/>
              <a:t>Rectangle rect = new Rectangle { Width = 5; Height = 4; }</a:t>
            </a:r>
          </a:p>
          <a:p>
            <a:r>
              <a:rPr lang="de-DE" sz="1400"/>
              <a:t>? = rect.CalculateArea();</a:t>
            </a:r>
          </a:p>
          <a:p>
            <a:endParaRPr lang="de-DE" sz="1400"/>
          </a:p>
          <a:p>
            <a:r>
              <a:rPr lang="de-DE" sz="1400"/>
              <a:t>Square sqr = new Square { Width = 4; }</a:t>
            </a:r>
          </a:p>
          <a:p>
            <a:r>
              <a:rPr lang="de-DE" sz="1400"/>
              <a:t>? = sqr.CalculateArea();</a:t>
            </a:r>
          </a:p>
          <a:p>
            <a:endParaRPr lang="de-DE" sz="1400"/>
          </a:p>
          <a:p>
            <a:r>
              <a:rPr lang="de-DE" sz="1400"/>
              <a:t>Rectangle sqrforrect = new Square { Width = 3; Height = 2; }</a:t>
            </a:r>
          </a:p>
          <a:p>
            <a:r>
              <a:rPr lang="de-DE" sz="1400"/>
              <a:t>? = sqrforrect.CalculateArea();</a:t>
            </a:r>
          </a:p>
          <a:p>
            <a:endParaRPr lang="de-DE" sz="1400"/>
          </a:p>
          <a:p>
            <a:endParaRPr lang="de-DE" sz="1400"/>
          </a:p>
        </p:txBody>
      </p:sp>
      <p:sp>
        <p:nvSpPr>
          <p:cNvPr id="8" name="Arrow: Right 7">
            <a:extLst>
              <a:ext uri="{FF2B5EF4-FFF2-40B4-BE49-F238E27FC236}">
                <a16:creationId xmlns:a16="http://schemas.microsoft.com/office/drawing/2014/main" id="{42786761-508E-454A-A5B0-0D8300627633}"/>
              </a:ext>
            </a:extLst>
          </p:cNvPr>
          <p:cNvSpPr/>
          <p:nvPr/>
        </p:nvSpPr>
        <p:spPr>
          <a:xfrm>
            <a:off x="3548958" y="3177766"/>
            <a:ext cx="1991763" cy="407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575080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6c) Die SOLID Prinzipien des objektorientierten Entwurfs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157</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1080"/>
          </a:xfrm>
        </p:spPr>
        <p:txBody>
          <a:bodyPr/>
          <a:lstStyle/>
          <a:p>
            <a:r>
              <a:rPr lang="de-DE" dirty="0"/>
              <a:t>I = Interface Segregation Principle</a:t>
            </a:r>
          </a:p>
          <a:p>
            <a:pPr lvl="1"/>
            <a:r>
              <a:rPr lang="de-DE" dirty="0"/>
              <a:t>Interfaces beschreiben Methoden und Attribute, implementieren aber nicht</a:t>
            </a:r>
          </a:p>
          <a:p>
            <a:pPr lvl="1"/>
            <a:r>
              <a:rPr lang="de-DE" dirty="0"/>
              <a:t>Klassen, die ein Interface implementieren, liefern die Implementierung der </a:t>
            </a:r>
            <a:br>
              <a:rPr lang="de-DE" dirty="0"/>
            </a:br>
            <a:r>
              <a:rPr lang="de-DE" dirty="0"/>
              <a:t>Methoden und Attribute</a:t>
            </a:r>
          </a:p>
          <a:p>
            <a:pPr lvl="1"/>
            <a:r>
              <a:rPr lang="de-DE" dirty="0"/>
              <a:t>Das Interface Segregation Principle sagt aus, daß Implementierungen nicht von Methoden und/oder Attributen abhängig sein dürfen, die sie nicht benutzen</a:t>
            </a:r>
          </a:p>
          <a:p>
            <a:pPr lvl="1"/>
            <a:r>
              <a:rPr lang="de-DE" dirty="0"/>
              <a:t>Oder : Interfaces sollten so klein und überschaubar wie möglich sein und Methoden und Attribute nicht voneinander abhängig sein</a:t>
            </a:r>
          </a:p>
        </p:txBody>
      </p:sp>
    </p:spTree>
    <p:extLst>
      <p:ext uri="{BB962C8B-B14F-4D97-AF65-F5344CB8AC3E}">
        <p14:creationId xmlns:p14="http://schemas.microsoft.com/office/powerpoint/2010/main" val="29834972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6c) Die SOLID Prinzipien des objektorientierten Entwurfs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158</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1552567"/>
          </a:xfrm>
        </p:spPr>
        <p:txBody>
          <a:bodyPr/>
          <a:lstStyle/>
          <a:p>
            <a:r>
              <a:rPr lang="de-DE" dirty="0"/>
              <a:t>I = Interface Segregation Principle</a:t>
            </a:r>
          </a:p>
          <a:p>
            <a:pPr lvl="1"/>
            <a:r>
              <a:rPr lang="de-DE" dirty="0"/>
              <a:t>Beispiel</a:t>
            </a:r>
            <a:endParaRPr lang="en-US" dirty="0"/>
          </a:p>
        </p:txBody>
      </p:sp>
      <p:sp>
        <p:nvSpPr>
          <p:cNvPr id="6" name="TextBox 5">
            <a:extLst>
              <a:ext uri="{FF2B5EF4-FFF2-40B4-BE49-F238E27FC236}">
                <a16:creationId xmlns:a16="http://schemas.microsoft.com/office/drawing/2014/main" id="{56704EA8-B948-49FC-A583-EA2C343948F0}"/>
              </a:ext>
            </a:extLst>
          </p:cNvPr>
          <p:cNvSpPr txBox="1"/>
          <p:nvPr/>
        </p:nvSpPr>
        <p:spPr>
          <a:xfrm>
            <a:off x="2570062" y="1944213"/>
            <a:ext cx="3716326" cy="4555093"/>
          </a:xfrm>
          <a:prstGeom prst="rect">
            <a:avLst/>
          </a:prstGeom>
          <a:noFill/>
        </p:spPr>
        <p:txBody>
          <a:bodyPr wrap="square" rtlCol="0">
            <a:spAutoFit/>
          </a:bodyPr>
          <a:lstStyle/>
          <a:p>
            <a:r>
              <a:rPr lang="de-DE" sz="1000"/>
              <a:t>public interface iProduct</a:t>
            </a:r>
          </a:p>
          <a:p>
            <a:r>
              <a:rPr lang="de-DE" sz="1000"/>
              <a:t>{</a:t>
            </a:r>
          </a:p>
          <a:p>
            <a:r>
              <a:rPr lang="de-DE" sz="1000"/>
              <a:t>    int ProductId { get; set;}</a:t>
            </a:r>
          </a:p>
          <a:p>
            <a:r>
              <a:rPr lang="de-DE" sz="1000"/>
              <a:t>    string Title { get; set; }</a:t>
            </a:r>
          </a:p>
          <a:p>
            <a:r>
              <a:rPr lang="de-DE" sz="1000"/>
              <a:t>    int AuthorId { get; set;}</a:t>
            </a:r>
          </a:p>
          <a:p>
            <a:r>
              <a:rPr lang="de-DE" sz="1000"/>
              <a:t>    decimal Price { get; set; }</a:t>
            </a:r>
          </a:p>
          <a:p>
            <a:r>
              <a:rPr lang="de-DE" sz="1000"/>
              <a:t>}</a:t>
            </a:r>
          </a:p>
          <a:p>
            <a:endParaRPr lang="de-DE" sz="1000"/>
          </a:p>
          <a:p>
            <a:r>
              <a:rPr lang="de-DE" sz="1000"/>
              <a:t>public class Book : iProduct</a:t>
            </a:r>
          </a:p>
          <a:p>
            <a:r>
              <a:rPr lang="de-DE" sz="1000"/>
              <a:t>{</a:t>
            </a:r>
          </a:p>
          <a:p>
            <a:r>
              <a:rPr lang="de-DE" sz="1000"/>
              <a:t>    public int ProductId { get; set;}</a:t>
            </a:r>
          </a:p>
          <a:p>
            <a:r>
              <a:rPr lang="de-DE" sz="1000"/>
              <a:t>    public string Title { get; set; }</a:t>
            </a:r>
          </a:p>
          <a:p>
            <a:r>
              <a:rPr lang="de-DE" sz="1000"/>
              <a:t>    public int AuthorId { get; set;}</a:t>
            </a:r>
          </a:p>
          <a:p>
            <a:r>
              <a:rPr lang="de-DE" sz="1000"/>
              <a:t>    public decimal Price { get; set; }</a:t>
            </a:r>
          </a:p>
          <a:p>
            <a:r>
              <a:rPr lang="de-DE" sz="1000"/>
              <a:t>}</a:t>
            </a:r>
          </a:p>
          <a:p>
            <a:endParaRPr lang="de-DE" sz="1000"/>
          </a:p>
          <a:p>
            <a:r>
              <a:rPr lang="de-DE" sz="1000"/>
              <a:t>public class Movie : iProduct</a:t>
            </a:r>
          </a:p>
          <a:p>
            <a:r>
              <a:rPr lang="de-DE" sz="1000"/>
              <a:t>{</a:t>
            </a:r>
          </a:p>
          <a:p>
            <a:r>
              <a:rPr lang="de-DE" sz="1000"/>
              <a:t>    public int ProductId { get; set;}</a:t>
            </a:r>
          </a:p>
          <a:p>
            <a:r>
              <a:rPr lang="de-DE" sz="1000"/>
              <a:t>    public string Title { get; set; }</a:t>
            </a:r>
          </a:p>
          <a:p>
            <a:r>
              <a:rPr lang="de-DE" sz="1000"/>
              <a:t>    public int AuthorId </a:t>
            </a:r>
          </a:p>
          <a:p>
            <a:r>
              <a:rPr lang="de-DE" sz="1000"/>
              <a:t>    { </a:t>
            </a:r>
          </a:p>
          <a:p>
            <a:r>
              <a:rPr lang="de-DE" sz="1000"/>
              <a:t>        get =&gt; throw new NotSupportedException(); </a:t>
            </a:r>
          </a:p>
          <a:p>
            <a:r>
              <a:rPr lang="de-DE" sz="1000"/>
              <a:t>        set =&gt; throw new NotSupportedException();</a:t>
            </a:r>
          </a:p>
          <a:p>
            <a:r>
              <a:rPr lang="de-DE" sz="1000"/>
              <a:t>    }</a:t>
            </a:r>
          </a:p>
          <a:p>
            <a:r>
              <a:rPr lang="de-DE" sz="1000"/>
              <a:t>    public decimal Price { get; set; }</a:t>
            </a:r>
          </a:p>
          <a:p>
            <a:r>
              <a:rPr lang="de-DE" sz="1000"/>
              <a:t>    public int RunningTime { get; set; }</a:t>
            </a:r>
          </a:p>
          <a:p>
            <a:r>
              <a:rPr lang="de-DE" sz="1000"/>
              <a:t>}</a:t>
            </a:r>
          </a:p>
          <a:p>
            <a:endParaRPr lang="de-DE" sz="1000"/>
          </a:p>
        </p:txBody>
      </p:sp>
      <p:sp>
        <p:nvSpPr>
          <p:cNvPr id="5" name="Arrow: Down 4">
            <a:extLst>
              <a:ext uri="{FF2B5EF4-FFF2-40B4-BE49-F238E27FC236}">
                <a16:creationId xmlns:a16="http://schemas.microsoft.com/office/drawing/2014/main" id="{C044DF26-B2B5-4B09-9008-24E593B14D88}"/>
              </a:ext>
            </a:extLst>
          </p:cNvPr>
          <p:cNvSpPr/>
          <p:nvPr/>
        </p:nvSpPr>
        <p:spPr>
          <a:xfrm rot="16200000">
            <a:off x="1710122" y="4974154"/>
            <a:ext cx="287873" cy="88988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 name="Group 8">
            <a:extLst>
              <a:ext uri="{FF2B5EF4-FFF2-40B4-BE49-F238E27FC236}">
                <a16:creationId xmlns:a16="http://schemas.microsoft.com/office/drawing/2014/main" id="{F5B101B8-69D7-4F06-8392-BDE192E2B21A}"/>
              </a:ext>
            </a:extLst>
          </p:cNvPr>
          <p:cNvGrpSpPr/>
          <p:nvPr/>
        </p:nvGrpSpPr>
        <p:grpSpPr>
          <a:xfrm>
            <a:off x="7167604" y="2785495"/>
            <a:ext cx="4640456" cy="2923877"/>
            <a:chOff x="5494144" y="2087463"/>
            <a:chExt cx="5947926" cy="2923877"/>
          </a:xfrm>
        </p:grpSpPr>
        <p:sp>
          <p:nvSpPr>
            <p:cNvPr id="7" name="TextBox 6">
              <a:extLst>
                <a:ext uri="{FF2B5EF4-FFF2-40B4-BE49-F238E27FC236}">
                  <a16:creationId xmlns:a16="http://schemas.microsoft.com/office/drawing/2014/main" id="{0EF26CD2-E1FB-4077-993C-2F567CA0EAFD}"/>
                </a:ext>
              </a:extLst>
            </p:cNvPr>
            <p:cNvSpPr txBox="1"/>
            <p:nvPr/>
          </p:nvSpPr>
          <p:spPr>
            <a:xfrm>
              <a:off x="5494144" y="2087463"/>
              <a:ext cx="2958972" cy="2923877"/>
            </a:xfrm>
            <a:prstGeom prst="rect">
              <a:avLst/>
            </a:prstGeom>
            <a:noFill/>
          </p:spPr>
          <p:txBody>
            <a:bodyPr wrap="square" rtlCol="0">
              <a:spAutoFit/>
            </a:bodyPr>
            <a:lstStyle/>
            <a:p>
              <a:r>
                <a:rPr lang="de-DE" sz="1000"/>
                <a:t>public interface iProduct</a:t>
              </a:r>
            </a:p>
            <a:p>
              <a:r>
                <a:rPr lang="de-DE" sz="1000"/>
                <a:t>{</a:t>
              </a:r>
            </a:p>
            <a:p>
              <a:r>
                <a:rPr lang="de-DE" sz="1000"/>
                <a:t>    int ProductId { get; set;}</a:t>
              </a:r>
            </a:p>
            <a:p>
              <a:r>
                <a:rPr lang="de-DE" sz="1000"/>
                <a:t>    string Title { get; set; }</a:t>
              </a:r>
            </a:p>
            <a:p>
              <a:r>
                <a:rPr lang="de-DE" sz="1000"/>
                <a:t>    decimal Price { get; set; }</a:t>
              </a:r>
            </a:p>
            <a:p>
              <a:r>
                <a:rPr lang="de-DE" sz="1000"/>
                <a:t>}</a:t>
              </a:r>
            </a:p>
            <a:p>
              <a:endParaRPr lang="de-DE" sz="1000"/>
            </a:p>
            <a:p>
              <a:r>
                <a:rPr lang="de-DE" sz="1000"/>
                <a:t>public class iBook : iProduct</a:t>
              </a:r>
            </a:p>
            <a:p>
              <a:r>
                <a:rPr lang="de-DE" sz="1000"/>
                <a:t>{</a:t>
              </a:r>
            </a:p>
            <a:p>
              <a:r>
                <a:rPr lang="de-DE" sz="1000"/>
                <a:t>    int AuthorId { get; set;}</a:t>
              </a:r>
            </a:p>
            <a:p>
              <a:r>
                <a:rPr lang="de-DE" sz="1000"/>
                <a:t>}</a:t>
              </a:r>
            </a:p>
            <a:p>
              <a:endParaRPr lang="de-DE" sz="1000"/>
            </a:p>
            <a:p>
              <a:r>
                <a:rPr lang="de-DE" sz="1000"/>
                <a:t>public interface iMovie : iProduct</a:t>
              </a:r>
            </a:p>
            <a:p>
              <a:r>
                <a:rPr lang="de-DE" sz="1000"/>
                <a:t>{</a:t>
              </a:r>
            </a:p>
            <a:p>
              <a:r>
                <a:rPr lang="de-DE" sz="1000"/>
                <a:t>    int RunningTime { get; set; }</a:t>
              </a:r>
            </a:p>
            <a:p>
              <a:r>
                <a:rPr lang="de-DE" sz="1000"/>
                <a:t>}</a:t>
              </a:r>
            </a:p>
            <a:p>
              <a:endParaRPr lang="de-DE" sz="1000"/>
            </a:p>
            <a:p>
              <a:endParaRPr lang="de-DE" sz="1400"/>
            </a:p>
          </p:txBody>
        </p:sp>
        <p:sp>
          <p:nvSpPr>
            <p:cNvPr id="8" name="TextBox 7">
              <a:extLst>
                <a:ext uri="{FF2B5EF4-FFF2-40B4-BE49-F238E27FC236}">
                  <a16:creationId xmlns:a16="http://schemas.microsoft.com/office/drawing/2014/main" id="{16ACE87E-58A1-4907-B884-934EDAFFA8C6}"/>
                </a:ext>
              </a:extLst>
            </p:cNvPr>
            <p:cNvSpPr txBox="1"/>
            <p:nvPr/>
          </p:nvSpPr>
          <p:spPr>
            <a:xfrm>
              <a:off x="8453116" y="2095013"/>
              <a:ext cx="2988954" cy="2769989"/>
            </a:xfrm>
            <a:prstGeom prst="rect">
              <a:avLst/>
            </a:prstGeom>
            <a:noFill/>
          </p:spPr>
          <p:txBody>
            <a:bodyPr wrap="square" rtlCol="0">
              <a:spAutoFit/>
            </a:bodyPr>
            <a:lstStyle/>
            <a:p>
              <a:r>
                <a:rPr lang="de-DE" sz="1000"/>
                <a:t>public class Book : iBook</a:t>
              </a:r>
            </a:p>
            <a:p>
              <a:r>
                <a:rPr lang="de-DE" sz="1000"/>
                <a:t>{</a:t>
              </a:r>
            </a:p>
            <a:p>
              <a:r>
                <a:rPr lang="de-DE" sz="1000"/>
                <a:t>    public int ProductId { get; set;}</a:t>
              </a:r>
            </a:p>
            <a:p>
              <a:r>
                <a:rPr lang="de-DE" sz="1000"/>
                <a:t>    public string Title { get; set; }</a:t>
              </a:r>
            </a:p>
            <a:p>
              <a:r>
                <a:rPr lang="de-DE" sz="1000"/>
                <a:t>    public int AuthorId { get; set;}</a:t>
              </a:r>
            </a:p>
            <a:p>
              <a:r>
                <a:rPr lang="de-DE" sz="1000"/>
                <a:t>    public decimal Price { get; set; }</a:t>
              </a:r>
            </a:p>
            <a:p>
              <a:r>
                <a:rPr lang="de-DE" sz="1000"/>
                <a:t>}</a:t>
              </a:r>
            </a:p>
            <a:p>
              <a:endParaRPr lang="de-DE" sz="1000"/>
            </a:p>
            <a:p>
              <a:r>
                <a:rPr lang="de-DE" sz="1000"/>
                <a:t>public class Movie : iMovie</a:t>
              </a:r>
            </a:p>
            <a:p>
              <a:r>
                <a:rPr lang="de-DE" sz="1000"/>
                <a:t>{</a:t>
              </a:r>
            </a:p>
            <a:p>
              <a:r>
                <a:rPr lang="de-DE" sz="1000"/>
                <a:t>    public int ProductId { get; set;}</a:t>
              </a:r>
            </a:p>
            <a:p>
              <a:r>
                <a:rPr lang="de-DE" sz="1000"/>
                <a:t>    public string Title { get; set; }</a:t>
              </a:r>
            </a:p>
            <a:p>
              <a:r>
                <a:rPr lang="de-DE" sz="1000"/>
                <a:t>    public decimal Price { get; set; }</a:t>
              </a:r>
            </a:p>
            <a:p>
              <a:r>
                <a:rPr lang="de-DE" sz="1000"/>
                <a:t>    public int RunningTime { get; set; }</a:t>
              </a:r>
            </a:p>
            <a:p>
              <a:r>
                <a:rPr lang="de-DE" sz="1000"/>
                <a:t>}</a:t>
              </a:r>
            </a:p>
            <a:p>
              <a:endParaRPr lang="de-DE" sz="1000"/>
            </a:p>
            <a:p>
              <a:endParaRPr lang="de-DE" sz="1400"/>
            </a:p>
          </p:txBody>
        </p:sp>
      </p:grpSp>
      <p:sp>
        <p:nvSpPr>
          <p:cNvPr id="10" name="Arrow: Right 9">
            <a:extLst>
              <a:ext uri="{FF2B5EF4-FFF2-40B4-BE49-F238E27FC236}">
                <a16:creationId xmlns:a16="http://schemas.microsoft.com/office/drawing/2014/main" id="{8107A790-3A92-476B-8474-495AEC2EC59D}"/>
              </a:ext>
            </a:extLst>
          </p:cNvPr>
          <p:cNvSpPr/>
          <p:nvPr/>
        </p:nvSpPr>
        <p:spPr>
          <a:xfrm>
            <a:off x="4901986" y="3931468"/>
            <a:ext cx="2100405" cy="384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58807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6c) Die SOLID Prinzipien des objektorientierten Entwurfs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159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1080"/>
          </a:xfrm>
        </p:spPr>
        <p:txBody>
          <a:bodyPr/>
          <a:lstStyle/>
          <a:p>
            <a:r>
              <a:rPr lang="de-DE"/>
              <a:t>D = Dependency Inversion Principle</a:t>
            </a:r>
          </a:p>
          <a:p>
            <a:pPr lvl="1"/>
            <a:r>
              <a:rPr lang="de-DE"/>
              <a:t>Module höherer Ebenen sollten nicht von Modulen niedrigerer Ebenen abhängen. Beide sollten von Abstraktionen abhängen.</a:t>
            </a:r>
          </a:p>
          <a:p>
            <a:pPr lvl="1"/>
            <a:r>
              <a:rPr lang="de-DE"/>
              <a:t>Abstraktionen sollten nicht von Details abhängen. Details sollten von Abstraktionen abhängen.</a:t>
            </a:r>
          </a:p>
        </p:txBody>
      </p:sp>
      <p:pic>
        <p:nvPicPr>
          <p:cNvPr id="6" name="Picture 5">
            <a:extLst>
              <a:ext uri="{FF2B5EF4-FFF2-40B4-BE49-F238E27FC236}">
                <a16:creationId xmlns:a16="http://schemas.microsoft.com/office/drawing/2014/main" id="{0F5FAA7D-E41C-4FE2-8A76-7B9590F133D1}"/>
              </a:ext>
            </a:extLst>
          </p:cNvPr>
          <p:cNvPicPr>
            <a:picLocks noChangeAspect="1"/>
          </p:cNvPicPr>
          <p:nvPr/>
        </p:nvPicPr>
        <p:blipFill>
          <a:blip r:embed="rId2"/>
          <a:stretch>
            <a:fillRect/>
          </a:stretch>
        </p:blipFill>
        <p:spPr>
          <a:xfrm>
            <a:off x="1955550" y="2885033"/>
            <a:ext cx="5333026" cy="3270922"/>
          </a:xfrm>
          <a:prstGeom prst="rect">
            <a:avLst/>
          </a:prstGeom>
        </p:spPr>
      </p:pic>
    </p:spTree>
    <p:extLst>
      <p:ext uri="{BB962C8B-B14F-4D97-AF65-F5344CB8AC3E}">
        <p14:creationId xmlns:p14="http://schemas.microsoft.com/office/powerpoint/2010/main" val="3205652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E198-0558-4A31-B1AD-BD181872DE19}"/>
              </a:ext>
            </a:extLst>
          </p:cNvPr>
          <p:cNvSpPr>
            <a:spLocks noGrp="1"/>
          </p:cNvSpPr>
          <p:nvPr>
            <p:ph type="title"/>
          </p:nvPr>
        </p:nvSpPr>
        <p:spPr/>
        <p:txBody>
          <a:bodyPr/>
          <a:lstStyle/>
          <a:p>
            <a:r>
              <a:rPr lang="de-DE"/>
              <a:t>1c) Wer benötigt Softwarearchitektur ?</a:t>
            </a:r>
          </a:p>
        </p:txBody>
      </p:sp>
      <p:sp>
        <p:nvSpPr>
          <p:cNvPr id="3" name="Slide Number Placeholder 2">
            <a:extLst>
              <a:ext uri="{FF2B5EF4-FFF2-40B4-BE49-F238E27FC236}">
                <a16:creationId xmlns:a16="http://schemas.microsoft.com/office/drawing/2014/main" id="{7EEBC868-EDE8-4BCD-AB87-2033D1BB0882}"/>
              </a:ext>
            </a:extLst>
          </p:cNvPr>
          <p:cNvSpPr>
            <a:spLocks noGrp="1"/>
          </p:cNvSpPr>
          <p:nvPr>
            <p:ph type="sldNum" sz="quarter" idx="4"/>
          </p:nvPr>
        </p:nvSpPr>
        <p:spPr/>
        <p:txBody>
          <a:bodyPr/>
          <a:lstStyle/>
          <a:p>
            <a:fld id="{82EA1D04-CA53-4DE3-84A8-2B63E41036C9}" type="slidenum">
              <a:rPr lang="de-DE" smtClean="0"/>
              <a:pPr/>
              <a:t>16</a:t>
            </a:fld>
            <a:endParaRPr lang="de-DE"/>
          </a:p>
        </p:txBody>
      </p:sp>
      <p:sp>
        <p:nvSpPr>
          <p:cNvPr id="4" name="Content Placeholder 3">
            <a:extLst>
              <a:ext uri="{FF2B5EF4-FFF2-40B4-BE49-F238E27FC236}">
                <a16:creationId xmlns:a16="http://schemas.microsoft.com/office/drawing/2014/main" id="{4EA7B0D9-3220-446E-9998-F6E199722055}"/>
              </a:ext>
            </a:extLst>
          </p:cNvPr>
          <p:cNvSpPr>
            <a:spLocks noGrp="1"/>
          </p:cNvSpPr>
          <p:nvPr>
            <p:ph idx="1"/>
          </p:nvPr>
        </p:nvSpPr>
        <p:spPr/>
        <p:txBody>
          <a:bodyPr/>
          <a:lstStyle/>
          <a:p>
            <a:r>
              <a:rPr lang="de-DE"/>
              <a:t>Folgende Stakeholder benötigen Softwarearchitektur</a:t>
            </a:r>
          </a:p>
          <a:p>
            <a:pPr lvl="1"/>
            <a:r>
              <a:rPr lang="de-DE"/>
              <a:t>End user</a:t>
            </a:r>
          </a:p>
          <a:p>
            <a:pPr lvl="1"/>
            <a:r>
              <a:rPr lang="de-DE"/>
              <a:t>Business Analysten</a:t>
            </a:r>
          </a:p>
          <a:p>
            <a:pPr lvl="1"/>
            <a:r>
              <a:rPr lang="de-DE"/>
              <a:t>Domain Experten</a:t>
            </a:r>
          </a:p>
          <a:p>
            <a:pPr lvl="1"/>
            <a:r>
              <a:rPr lang="de-DE"/>
              <a:t>Qualitätskontrolle</a:t>
            </a:r>
          </a:p>
          <a:p>
            <a:pPr lvl="1"/>
            <a:r>
              <a:rPr lang="de-DE"/>
              <a:t>Manager</a:t>
            </a:r>
          </a:p>
          <a:p>
            <a:pPr lvl="1"/>
            <a:r>
              <a:rPr lang="de-DE"/>
              <a:t>Systemintegratoren</a:t>
            </a:r>
          </a:p>
          <a:p>
            <a:pPr lvl="1"/>
            <a:r>
              <a:rPr lang="de-DE"/>
              <a:t>Softwareentwickler</a:t>
            </a:r>
          </a:p>
          <a:p>
            <a:pPr lvl="1"/>
            <a:r>
              <a:rPr lang="de-DE"/>
              <a:t>Betriebseinheiten</a:t>
            </a:r>
          </a:p>
        </p:txBody>
      </p:sp>
    </p:spTree>
    <p:extLst>
      <p:ext uri="{BB962C8B-B14F-4D97-AF65-F5344CB8AC3E}">
        <p14:creationId xmlns:p14="http://schemas.microsoft.com/office/powerpoint/2010/main" val="19103016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6c) Die SOLID Prinzipien des objektorientierten Entwurfs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160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1552567"/>
          </a:xfrm>
        </p:spPr>
        <p:txBody>
          <a:bodyPr/>
          <a:lstStyle/>
          <a:p>
            <a:r>
              <a:rPr lang="de-DE"/>
              <a:t>D = Dependency Inversion Principle</a:t>
            </a:r>
          </a:p>
          <a:p>
            <a:pPr lvl="1"/>
            <a:r>
              <a:rPr lang="de-DE"/>
              <a:t>Beispiel</a:t>
            </a:r>
            <a:endParaRPr lang="en-US"/>
          </a:p>
        </p:txBody>
      </p:sp>
      <p:sp>
        <p:nvSpPr>
          <p:cNvPr id="6" name="TextBox 5">
            <a:extLst>
              <a:ext uri="{FF2B5EF4-FFF2-40B4-BE49-F238E27FC236}">
                <a16:creationId xmlns:a16="http://schemas.microsoft.com/office/drawing/2014/main" id="{56704EA8-B948-49FC-A583-EA2C343948F0}"/>
              </a:ext>
            </a:extLst>
          </p:cNvPr>
          <p:cNvSpPr txBox="1"/>
          <p:nvPr/>
        </p:nvSpPr>
        <p:spPr>
          <a:xfrm>
            <a:off x="2092424" y="1983198"/>
            <a:ext cx="3716326" cy="4708981"/>
          </a:xfrm>
          <a:prstGeom prst="rect">
            <a:avLst/>
          </a:prstGeom>
          <a:noFill/>
        </p:spPr>
        <p:txBody>
          <a:bodyPr wrap="square" rtlCol="0">
            <a:spAutoFit/>
          </a:bodyPr>
          <a:lstStyle/>
          <a:p>
            <a:r>
              <a:rPr lang="de-DE" sz="1000"/>
              <a:t>public class Lampe {</a:t>
            </a:r>
          </a:p>
          <a:p>
            <a:r>
              <a:rPr lang="de-DE" sz="1000"/>
              <a:t>   private boolean leuchtet;</a:t>
            </a:r>
          </a:p>
          <a:p>
            <a:endParaRPr lang="de-DE" sz="1000"/>
          </a:p>
          <a:p>
            <a:r>
              <a:rPr lang="de-DE" sz="1000"/>
              <a:t>   public void anschalten() {</a:t>
            </a:r>
          </a:p>
          <a:p>
            <a:r>
              <a:rPr lang="de-DE" sz="1000"/>
              <a:t>      leuchtet = true;</a:t>
            </a:r>
          </a:p>
          <a:p>
            <a:r>
              <a:rPr lang="de-DE" sz="1000"/>
              <a:t>   }</a:t>
            </a:r>
          </a:p>
          <a:p>
            <a:endParaRPr lang="de-DE" sz="1000"/>
          </a:p>
          <a:p>
            <a:r>
              <a:rPr lang="de-DE" sz="1000"/>
              <a:t>   public void ausschalten() {</a:t>
            </a:r>
          </a:p>
          <a:p>
            <a:r>
              <a:rPr lang="de-DE" sz="1000"/>
              <a:t>      leuchtet = false;</a:t>
            </a:r>
          </a:p>
          <a:p>
            <a:r>
              <a:rPr lang="de-DE" sz="1000"/>
              <a:t>   }</a:t>
            </a:r>
          </a:p>
          <a:p>
            <a:r>
              <a:rPr lang="de-DE" sz="1000"/>
              <a:t>}</a:t>
            </a:r>
          </a:p>
          <a:p>
            <a:endParaRPr lang="de-DE" sz="1000"/>
          </a:p>
          <a:p>
            <a:r>
              <a:rPr lang="de-DE" sz="1000"/>
              <a:t>public class Schalter {</a:t>
            </a:r>
          </a:p>
          <a:p>
            <a:r>
              <a:rPr lang="de-DE" sz="1000"/>
              <a:t>   private Lampe lampe;</a:t>
            </a:r>
          </a:p>
          <a:p>
            <a:r>
              <a:rPr lang="de-DE" sz="1000"/>
              <a:t>   private boolean gedrueckt;</a:t>
            </a:r>
          </a:p>
          <a:p>
            <a:endParaRPr lang="de-DE" sz="1000"/>
          </a:p>
          <a:p>
            <a:r>
              <a:rPr lang="de-DE" sz="1000"/>
              <a:t>   public Schalter(Lampe lampe) {</a:t>
            </a:r>
          </a:p>
          <a:p>
            <a:r>
              <a:rPr lang="de-DE" sz="1000"/>
              <a:t>      this.lampe = lampe;</a:t>
            </a:r>
          </a:p>
          <a:p>
            <a:r>
              <a:rPr lang="de-DE" sz="1000"/>
              <a:t>   }</a:t>
            </a:r>
          </a:p>
          <a:p>
            <a:endParaRPr lang="de-DE" sz="1000"/>
          </a:p>
          <a:p>
            <a:r>
              <a:rPr lang="de-DE" sz="1000"/>
              <a:t>   public void drueckeSchalter() {</a:t>
            </a:r>
          </a:p>
          <a:p>
            <a:r>
              <a:rPr lang="de-DE" sz="1000"/>
              <a:t>      gedrueckt = !gedrueckt;</a:t>
            </a:r>
          </a:p>
          <a:p>
            <a:r>
              <a:rPr lang="de-DE" sz="1000"/>
              <a:t>      if(gedrueckt) {</a:t>
            </a:r>
          </a:p>
          <a:p>
            <a:r>
              <a:rPr lang="de-DE" sz="1000"/>
              <a:t>         lampe.anschalten();</a:t>
            </a:r>
          </a:p>
          <a:p>
            <a:r>
              <a:rPr lang="de-DE" sz="1000"/>
              <a:t>      } else {</a:t>
            </a:r>
          </a:p>
          <a:p>
            <a:r>
              <a:rPr lang="de-DE" sz="1000"/>
              <a:t>         lampe.ausschalten();</a:t>
            </a:r>
          </a:p>
          <a:p>
            <a:r>
              <a:rPr lang="de-DE" sz="1000"/>
              <a:t>      }</a:t>
            </a:r>
          </a:p>
          <a:p>
            <a:r>
              <a:rPr lang="de-DE" sz="1000"/>
              <a:t>   }</a:t>
            </a:r>
          </a:p>
          <a:p>
            <a:r>
              <a:rPr lang="de-DE" sz="1000"/>
              <a:t>}</a:t>
            </a:r>
          </a:p>
          <a:p>
            <a:endParaRPr lang="de-DE" sz="1000"/>
          </a:p>
        </p:txBody>
      </p:sp>
      <p:sp>
        <p:nvSpPr>
          <p:cNvPr id="5" name="Arrow: Down 4">
            <a:extLst>
              <a:ext uri="{FF2B5EF4-FFF2-40B4-BE49-F238E27FC236}">
                <a16:creationId xmlns:a16="http://schemas.microsoft.com/office/drawing/2014/main" id="{C044DF26-B2B5-4B09-9008-24E593B14D88}"/>
              </a:ext>
            </a:extLst>
          </p:cNvPr>
          <p:cNvSpPr/>
          <p:nvPr/>
        </p:nvSpPr>
        <p:spPr>
          <a:xfrm rot="16200000">
            <a:off x="1457463" y="3654363"/>
            <a:ext cx="287873" cy="88988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 name="Group 8">
            <a:extLst>
              <a:ext uri="{FF2B5EF4-FFF2-40B4-BE49-F238E27FC236}">
                <a16:creationId xmlns:a16="http://schemas.microsoft.com/office/drawing/2014/main" id="{F5B101B8-69D7-4F06-8392-BDE192E2B21A}"/>
              </a:ext>
            </a:extLst>
          </p:cNvPr>
          <p:cNvGrpSpPr/>
          <p:nvPr/>
        </p:nvGrpSpPr>
        <p:grpSpPr>
          <a:xfrm>
            <a:off x="6289377" y="2406536"/>
            <a:ext cx="5665315" cy="3854757"/>
            <a:chOff x="5494144" y="2087463"/>
            <a:chExt cx="5947926" cy="3854757"/>
          </a:xfrm>
        </p:grpSpPr>
        <p:sp>
          <p:nvSpPr>
            <p:cNvPr id="7" name="TextBox 6">
              <a:extLst>
                <a:ext uri="{FF2B5EF4-FFF2-40B4-BE49-F238E27FC236}">
                  <a16:creationId xmlns:a16="http://schemas.microsoft.com/office/drawing/2014/main" id="{0EF26CD2-E1FB-4077-993C-2F567CA0EAFD}"/>
                </a:ext>
              </a:extLst>
            </p:cNvPr>
            <p:cNvSpPr txBox="1"/>
            <p:nvPr/>
          </p:nvSpPr>
          <p:spPr>
            <a:xfrm>
              <a:off x="5494144" y="2087463"/>
              <a:ext cx="2958972" cy="3385542"/>
            </a:xfrm>
            <a:prstGeom prst="rect">
              <a:avLst/>
            </a:prstGeom>
            <a:noFill/>
          </p:spPr>
          <p:txBody>
            <a:bodyPr wrap="square" rtlCol="0">
              <a:spAutoFit/>
            </a:bodyPr>
            <a:lstStyle/>
            <a:p>
              <a:r>
                <a:rPr lang="de-DE" sz="1000"/>
                <a:t>public interface SchalterClient </a:t>
              </a:r>
            </a:p>
            <a:p>
              <a:r>
                <a:rPr lang="de-DE" sz="1000"/>
                <a:t>{</a:t>
              </a:r>
            </a:p>
            <a:p>
              <a:r>
                <a:rPr lang="de-DE" sz="1000"/>
                <a:t>   public void anschalten();</a:t>
              </a:r>
            </a:p>
            <a:p>
              <a:r>
                <a:rPr lang="de-DE" sz="1000"/>
                <a:t>   public void ausschalten();</a:t>
              </a:r>
            </a:p>
            <a:p>
              <a:r>
                <a:rPr lang="de-DE" sz="1000"/>
                <a:t>}</a:t>
              </a:r>
            </a:p>
            <a:p>
              <a:endParaRPr lang="de-DE" sz="1000"/>
            </a:p>
            <a:p>
              <a:r>
                <a:rPr lang="de-DE" sz="1000"/>
                <a:t>public class Lampe implements SchalterClient {</a:t>
              </a:r>
            </a:p>
            <a:p>
              <a:r>
                <a:rPr lang="de-DE" sz="1000"/>
                <a:t>   private boolean leuchtet;</a:t>
              </a:r>
            </a:p>
            <a:p>
              <a:endParaRPr lang="de-DE" sz="1000"/>
            </a:p>
            <a:p>
              <a:r>
                <a:rPr lang="de-DE" sz="1000"/>
                <a:t>   public void anschalten() </a:t>
              </a:r>
            </a:p>
            <a:p>
              <a:r>
                <a:rPr lang="de-DE" sz="1000"/>
                <a:t>   {</a:t>
              </a:r>
            </a:p>
            <a:p>
              <a:r>
                <a:rPr lang="de-DE" sz="1000"/>
                <a:t>      leuchtet = true;</a:t>
              </a:r>
            </a:p>
            <a:p>
              <a:r>
                <a:rPr lang="de-DE" sz="1000"/>
                <a:t>   }</a:t>
              </a:r>
            </a:p>
            <a:p>
              <a:endParaRPr lang="de-DE" sz="1000"/>
            </a:p>
            <a:p>
              <a:r>
                <a:rPr lang="de-DE" sz="1000"/>
                <a:t>   public void ausschalten() </a:t>
              </a:r>
            </a:p>
            <a:p>
              <a:r>
                <a:rPr lang="de-DE" sz="1000"/>
                <a:t>   {</a:t>
              </a:r>
            </a:p>
            <a:p>
              <a:r>
                <a:rPr lang="de-DE" sz="1000"/>
                <a:t>      leuchtet = false;</a:t>
              </a:r>
            </a:p>
            <a:p>
              <a:r>
                <a:rPr lang="de-DE" sz="1000"/>
                <a:t>   }</a:t>
              </a:r>
            </a:p>
            <a:p>
              <a:r>
                <a:rPr lang="de-DE" sz="1000"/>
                <a:t>}</a:t>
              </a:r>
            </a:p>
            <a:p>
              <a:endParaRPr lang="de-DE" sz="1400"/>
            </a:p>
          </p:txBody>
        </p:sp>
        <p:sp>
          <p:nvSpPr>
            <p:cNvPr id="8" name="TextBox 7">
              <a:extLst>
                <a:ext uri="{FF2B5EF4-FFF2-40B4-BE49-F238E27FC236}">
                  <a16:creationId xmlns:a16="http://schemas.microsoft.com/office/drawing/2014/main" id="{16ACE87E-58A1-4907-B884-934EDAFFA8C6}"/>
                </a:ext>
              </a:extLst>
            </p:cNvPr>
            <p:cNvSpPr txBox="1"/>
            <p:nvPr/>
          </p:nvSpPr>
          <p:spPr>
            <a:xfrm>
              <a:off x="8453116" y="2095013"/>
              <a:ext cx="2988954" cy="3847207"/>
            </a:xfrm>
            <a:prstGeom prst="rect">
              <a:avLst/>
            </a:prstGeom>
            <a:noFill/>
          </p:spPr>
          <p:txBody>
            <a:bodyPr wrap="square" rtlCol="0">
              <a:spAutoFit/>
            </a:bodyPr>
            <a:lstStyle/>
            <a:p>
              <a:r>
                <a:rPr lang="de-DE" sz="1000"/>
                <a:t>public class Schalter </a:t>
              </a:r>
            </a:p>
            <a:p>
              <a:r>
                <a:rPr lang="de-DE" sz="1000"/>
                <a:t>{</a:t>
              </a:r>
            </a:p>
            <a:p>
              <a:r>
                <a:rPr lang="de-DE" sz="1000"/>
                <a:t>   private SchalterClient client;</a:t>
              </a:r>
            </a:p>
            <a:p>
              <a:r>
                <a:rPr lang="de-DE" sz="1000"/>
                <a:t>   private boolean gedrueckt;</a:t>
              </a:r>
            </a:p>
            <a:p>
              <a:endParaRPr lang="de-DE" sz="1000"/>
            </a:p>
            <a:p>
              <a:r>
                <a:rPr lang="de-DE" sz="1000"/>
                <a:t>   public Schalter(Schalterclient client) </a:t>
              </a:r>
            </a:p>
            <a:p>
              <a:r>
                <a:rPr lang="de-DE" sz="1000"/>
                <a:t>{</a:t>
              </a:r>
            </a:p>
            <a:p>
              <a:r>
                <a:rPr lang="de-DE" sz="1000"/>
                <a:t>      this.client = client;</a:t>
              </a:r>
            </a:p>
            <a:p>
              <a:r>
                <a:rPr lang="de-DE" sz="1000"/>
                <a:t>   }</a:t>
              </a:r>
            </a:p>
            <a:p>
              <a:endParaRPr lang="de-DE" sz="1000"/>
            </a:p>
            <a:p>
              <a:r>
                <a:rPr lang="de-DE" sz="1000"/>
                <a:t>   public void drueckeSchalter() </a:t>
              </a:r>
            </a:p>
            <a:p>
              <a:r>
                <a:rPr lang="de-DE" sz="1000"/>
                <a:t>{</a:t>
              </a:r>
            </a:p>
            <a:p>
              <a:r>
                <a:rPr lang="de-DE" sz="1000"/>
                <a:t>      gedrueckt = !gedrueckt;</a:t>
              </a:r>
            </a:p>
            <a:p>
              <a:r>
                <a:rPr lang="de-DE" sz="1000"/>
                <a:t>      if(gedrueckt) </a:t>
              </a:r>
            </a:p>
            <a:p>
              <a:r>
                <a:rPr lang="de-DE" sz="1000"/>
                <a:t>      {</a:t>
              </a:r>
            </a:p>
            <a:p>
              <a:r>
                <a:rPr lang="de-DE" sz="1000"/>
                <a:t>         client.anschalten();</a:t>
              </a:r>
            </a:p>
            <a:p>
              <a:r>
                <a:rPr lang="de-DE" sz="1000"/>
                <a:t>      } </a:t>
              </a:r>
            </a:p>
            <a:p>
              <a:r>
                <a:rPr lang="de-DE" sz="1000"/>
                <a:t>      else </a:t>
              </a:r>
            </a:p>
            <a:p>
              <a:r>
                <a:rPr lang="de-DE" sz="1000"/>
                <a:t>      {</a:t>
              </a:r>
            </a:p>
            <a:p>
              <a:r>
                <a:rPr lang="de-DE" sz="1000"/>
                <a:t>         client.ausschalten();</a:t>
              </a:r>
            </a:p>
            <a:p>
              <a:r>
                <a:rPr lang="de-DE" sz="1000"/>
                <a:t>      }</a:t>
              </a:r>
            </a:p>
            <a:p>
              <a:r>
                <a:rPr lang="de-DE" sz="1000"/>
                <a:t>   }</a:t>
              </a:r>
            </a:p>
            <a:p>
              <a:r>
                <a:rPr lang="de-DE" sz="1000"/>
                <a:t>}</a:t>
              </a:r>
            </a:p>
            <a:p>
              <a:endParaRPr lang="de-DE" sz="1400"/>
            </a:p>
          </p:txBody>
        </p:sp>
      </p:grpSp>
      <p:sp>
        <p:nvSpPr>
          <p:cNvPr id="10" name="Arrow: Right 9">
            <a:extLst>
              <a:ext uri="{FF2B5EF4-FFF2-40B4-BE49-F238E27FC236}">
                <a16:creationId xmlns:a16="http://schemas.microsoft.com/office/drawing/2014/main" id="{8107A790-3A92-476B-8474-495AEC2EC59D}"/>
              </a:ext>
            </a:extLst>
          </p:cNvPr>
          <p:cNvSpPr/>
          <p:nvPr/>
        </p:nvSpPr>
        <p:spPr>
          <a:xfrm>
            <a:off x="4901986" y="3931468"/>
            <a:ext cx="1082355" cy="3847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823733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6d) Inversion of Control</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161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1552567"/>
          </a:xfrm>
        </p:spPr>
        <p:txBody>
          <a:bodyPr/>
          <a:lstStyle/>
          <a:p>
            <a:r>
              <a:rPr lang="de-DE"/>
              <a:t>Der Begriff Inversion of Control (IoC, deutsch Umkehrung der Steuerung oder Steuerungsumkehr) bezeichnet ein Umsetzungsparadigma, das u. a. in der objektorientierten Programmierung Anwendung findet. </a:t>
            </a:r>
          </a:p>
          <a:p>
            <a:r>
              <a:rPr lang="de-DE"/>
              <a:t>Dieses Paradigma beschreibt die Arbeitsweise von Frameworks: eine Funktion eines Anwendungsprogramms wird bei einer Standardbibliothek registriert und von dieser zu einem späteren Zeitpunkt aufgerufen. Statt dass die Anwendung den Kontrollfluss steuert und lediglich Standardfunktionen benutzt, wird die Steuerung der Ausführung bestimmter Unterprogramme an das Framework abgegeben. </a:t>
            </a:r>
          </a:p>
          <a:p>
            <a:r>
              <a:rPr lang="de-DE"/>
              <a:t>Ein einfaches Beispiel einer solchen Umkehrung sind Listener (gemäß dem Beobachter-Muster), aber auch Java-Applets und Servlets folgen diesem Entwurfsmuster. Plug-ins und Rückruffunktionen (callback) sind weitere Beispiele dafür, die Steuerung einzelner Programmteile einem (Framework-)Objekt zu überlassen. </a:t>
            </a:r>
          </a:p>
        </p:txBody>
      </p:sp>
    </p:spTree>
    <p:extLst>
      <p:ext uri="{BB962C8B-B14F-4D97-AF65-F5344CB8AC3E}">
        <p14:creationId xmlns:p14="http://schemas.microsoft.com/office/powerpoint/2010/main" val="25679637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6e) Dependency Injection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162</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a:t>Dependency Injection </a:t>
            </a:r>
            <a:r>
              <a:rPr lang="en-US" dirty="0" err="1"/>
              <a:t>ist</a:t>
            </a:r>
            <a:r>
              <a:rPr lang="en-US" dirty="0"/>
              <a:t> </a:t>
            </a:r>
            <a:r>
              <a:rPr lang="en-US" dirty="0" err="1"/>
              <a:t>eine</a:t>
            </a:r>
            <a:r>
              <a:rPr lang="en-US" dirty="0"/>
              <a:t> Technik wo </a:t>
            </a:r>
            <a:r>
              <a:rPr lang="en-US" dirty="0" err="1"/>
              <a:t>ein</a:t>
            </a:r>
            <a:r>
              <a:rPr lang="en-US" dirty="0"/>
              <a:t> </a:t>
            </a:r>
            <a:r>
              <a:rPr lang="en-US" dirty="0" err="1"/>
              <a:t>Ojekt</a:t>
            </a:r>
            <a:r>
              <a:rPr lang="en-US" dirty="0"/>
              <a:t> die </a:t>
            </a:r>
            <a:r>
              <a:rPr lang="en-US" dirty="0" err="1"/>
              <a:t>Beziehungen</a:t>
            </a:r>
            <a:r>
              <a:rPr lang="en-US" dirty="0"/>
              <a:t> </a:t>
            </a:r>
            <a:r>
              <a:rPr lang="en-US" dirty="0" err="1"/>
              <a:t>eines</a:t>
            </a:r>
            <a:r>
              <a:rPr lang="en-US" dirty="0"/>
              <a:t> </a:t>
            </a:r>
            <a:r>
              <a:rPr lang="en-US" dirty="0" err="1"/>
              <a:t>anderen</a:t>
            </a:r>
            <a:r>
              <a:rPr lang="en-US" dirty="0"/>
              <a:t> </a:t>
            </a:r>
            <a:r>
              <a:rPr lang="en-US" dirty="0" err="1"/>
              <a:t>Objektes</a:t>
            </a:r>
            <a:r>
              <a:rPr lang="en-US" dirty="0"/>
              <a:t> </a:t>
            </a:r>
            <a:r>
              <a:rPr lang="en-US" dirty="0" err="1"/>
              <a:t>liefert</a:t>
            </a:r>
            <a:r>
              <a:rPr lang="en-US" dirty="0"/>
              <a:t>. Eine </a:t>
            </a:r>
            <a:r>
              <a:rPr lang="en-US" dirty="0" err="1"/>
              <a:t>Beziehung</a:t>
            </a:r>
            <a:r>
              <a:rPr lang="en-US" dirty="0"/>
              <a:t> </a:t>
            </a:r>
            <a:r>
              <a:rPr lang="en-US" dirty="0" err="1"/>
              <a:t>ist</a:t>
            </a:r>
            <a:r>
              <a:rPr lang="en-US" dirty="0"/>
              <a:t> </a:t>
            </a:r>
            <a:r>
              <a:rPr lang="en-US" dirty="0" err="1"/>
              <a:t>ein</a:t>
            </a:r>
            <a:r>
              <a:rPr lang="en-US" dirty="0"/>
              <a:t> </a:t>
            </a:r>
            <a:r>
              <a:rPr lang="en-US" dirty="0" err="1"/>
              <a:t>Objekt</a:t>
            </a:r>
            <a:r>
              <a:rPr lang="en-US" dirty="0"/>
              <a:t>, das </a:t>
            </a:r>
            <a:r>
              <a:rPr lang="en-US" dirty="0" err="1"/>
              <a:t>genutzt</a:t>
            </a:r>
            <a:r>
              <a:rPr lang="en-US" dirty="0"/>
              <a:t> </a:t>
            </a:r>
            <a:r>
              <a:rPr lang="en-US" dirty="0" err="1"/>
              <a:t>werden</a:t>
            </a:r>
            <a:r>
              <a:rPr lang="en-US" dirty="0"/>
              <a:t> </a:t>
            </a:r>
            <a:r>
              <a:rPr lang="en-US" dirty="0" err="1"/>
              <a:t>kann</a:t>
            </a:r>
            <a:r>
              <a:rPr lang="en-US" dirty="0"/>
              <a:t>, </a:t>
            </a:r>
            <a:r>
              <a:rPr lang="en-US" dirty="0" err="1"/>
              <a:t>z.B</a:t>
            </a:r>
            <a:r>
              <a:rPr lang="en-US" dirty="0"/>
              <a:t>. </a:t>
            </a:r>
            <a:r>
              <a:rPr lang="en-US" dirty="0" err="1"/>
              <a:t>als</a:t>
            </a:r>
            <a:r>
              <a:rPr lang="en-US" dirty="0"/>
              <a:t> Service. </a:t>
            </a:r>
            <a:r>
              <a:rPr lang="en-US" dirty="0" err="1"/>
              <a:t>Nicht</a:t>
            </a:r>
            <a:r>
              <a:rPr lang="en-US" dirty="0"/>
              <a:t> der </a:t>
            </a:r>
            <a:r>
              <a:rPr lang="en-US" dirty="0" err="1"/>
              <a:t>Klient</a:t>
            </a:r>
            <a:r>
              <a:rPr lang="en-US" dirty="0"/>
              <a:t> </a:t>
            </a:r>
            <a:r>
              <a:rPr lang="en-US" dirty="0" err="1"/>
              <a:t>spezifiziert</a:t>
            </a:r>
            <a:r>
              <a:rPr lang="en-US" dirty="0"/>
              <a:t>, </a:t>
            </a:r>
            <a:r>
              <a:rPr lang="en-US" dirty="0" err="1"/>
              <a:t>welche</a:t>
            </a:r>
            <a:r>
              <a:rPr lang="en-US" dirty="0"/>
              <a:t> Services </a:t>
            </a:r>
            <a:r>
              <a:rPr lang="en-US" dirty="0" err="1"/>
              <a:t>er</a:t>
            </a:r>
            <a:r>
              <a:rPr lang="en-US" dirty="0"/>
              <a:t> </a:t>
            </a:r>
            <a:r>
              <a:rPr lang="en-US" dirty="0" err="1"/>
              <a:t>nutzt</a:t>
            </a:r>
            <a:r>
              <a:rPr lang="en-US" dirty="0"/>
              <a:t>, </a:t>
            </a:r>
            <a:r>
              <a:rPr lang="en-US" dirty="0" err="1"/>
              <a:t>sondern</a:t>
            </a:r>
            <a:r>
              <a:rPr lang="en-US" dirty="0"/>
              <a:t> </a:t>
            </a:r>
            <a:r>
              <a:rPr lang="en-US" dirty="0" err="1"/>
              <a:t>jemand</a:t>
            </a:r>
            <a:r>
              <a:rPr lang="en-US" dirty="0"/>
              <a:t> </a:t>
            </a:r>
            <a:r>
              <a:rPr lang="en-US" dirty="0" err="1"/>
              <a:t>anderes</a:t>
            </a:r>
            <a:r>
              <a:rPr lang="en-US" dirty="0"/>
              <a:t>. Die “Injection" </a:t>
            </a:r>
            <a:r>
              <a:rPr lang="en-US" dirty="0" err="1"/>
              <a:t>bezieht</a:t>
            </a:r>
            <a:r>
              <a:rPr lang="en-US" dirty="0"/>
              <a:t> </a:t>
            </a:r>
            <a:r>
              <a:rPr lang="en-US" dirty="0" err="1"/>
              <a:t>sich</a:t>
            </a:r>
            <a:r>
              <a:rPr lang="en-US" dirty="0"/>
              <a:t> auf die </a:t>
            </a:r>
            <a:r>
              <a:rPr lang="en-US" dirty="0" err="1"/>
              <a:t>Übergabe</a:t>
            </a:r>
            <a:r>
              <a:rPr lang="en-US" dirty="0"/>
              <a:t> der </a:t>
            </a:r>
            <a:r>
              <a:rPr lang="en-US" dirty="0" err="1"/>
              <a:t>Beziehung</a:t>
            </a:r>
            <a:r>
              <a:rPr lang="en-US" dirty="0"/>
              <a:t> (Service) an das </a:t>
            </a:r>
            <a:r>
              <a:rPr lang="en-US" dirty="0" err="1"/>
              <a:t>Objekt</a:t>
            </a:r>
            <a:r>
              <a:rPr lang="en-US" dirty="0"/>
              <a:t> (</a:t>
            </a:r>
            <a:r>
              <a:rPr lang="en-US" dirty="0" err="1"/>
              <a:t>Klient</a:t>
            </a:r>
            <a:r>
              <a:rPr lang="en-US" dirty="0"/>
              <a:t>), der </a:t>
            </a:r>
            <a:r>
              <a:rPr lang="en-US" dirty="0" err="1"/>
              <a:t>ihn</a:t>
            </a:r>
            <a:r>
              <a:rPr lang="en-US" dirty="0"/>
              <a:t> </a:t>
            </a:r>
            <a:r>
              <a:rPr lang="en-US" dirty="0" err="1"/>
              <a:t>nutzt</a:t>
            </a:r>
            <a:r>
              <a:rPr lang="en-US" dirty="0"/>
              <a:t>. </a:t>
            </a:r>
            <a:br>
              <a:rPr lang="en-US" dirty="0"/>
            </a:br>
            <a:r>
              <a:rPr lang="en-US" dirty="0"/>
              <a:t>Die </a:t>
            </a:r>
            <a:r>
              <a:rPr lang="en-US" dirty="0" err="1"/>
              <a:t>Übergabe</a:t>
            </a:r>
            <a:r>
              <a:rPr lang="en-US" dirty="0"/>
              <a:t> des Service an den </a:t>
            </a:r>
            <a:r>
              <a:rPr lang="en-US" dirty="0" err="1"/>
              <a:t>Klient</a:t>
            </a:r>
            <a:r>
              <a:rPr lang="en-US" dirty="0"/>
              <a:t>, </a:t>
            </a:r>
            <a:r>
              <a:rPr lang="en-US" dirty="0" err="1"/>
              <a:t>anstatt</a:t>
            </a:r>
            <a:r>
              <a:rPr lang="en-US" dirty="0"/>
              <a:t> </a:t>
            </a:r>
            <a:r>
              <a:rPr lang="en-US" dirty="0" err="1"/>
              <a:t>ihn</a:t>
            </a:r>
            <a:r>
              <a:rPr lang="en-US" dirty="0"/>
              <a:t> das </a:t>
            </a:r>
            <a:r>
              <a:rPr lang="en-US" dirty="0" err="1"/>
              <a:t>selbst</a:t>
            </a:r>
            <a:r>
              <a:rPr lang="en-US" dirty="0"/>
              <a:t> </a:t>
            </a:r>
            <a:r>
              <a:rPr lang="en-US" dirty="0" err="1"/>
              <a:t>bestimmen</a:t>
            </a:r>
            <a:r>
              <a:rPr lang="en-US" dirty="0"/>
              <a:t> </a:t>
            </a:r>
            <a:r>
              <a:rPr lang="en-US" dirty="0" err="1"/>
              <a:t>zu</a:t>
            </a:r>
            <a:r>
              <a:rPr lang="en-US" dirty="0"/>
              <a:t> </a:t>
            </a:r>
            <a:r>
              <a:rPr lang="en-US" dirty="0" err="1"/>
              <a:t>lassen</a:t>
            </a:r>
            <a:r>
              <a:rPr lang="en-US" dirty="0"/>
              <a:t>, </a:t>
            </a:r>
            <a:r>
              <a:rPr lang="en-US" dirty="0" err="1"/>
              <a:t>ist</a:t>
            </a:r>
            <a:r>
              <a:rPr lang="en-US" dirty="0"/>
              <a:t> die </a:t>
            </a:r>
            <a:r>
              <a:rPr lang="en-US" dirty="0" err="1"/>
              <a:t>Grundanforderung</a:t>
            </a:r>
            <a:r>
              <a:rPr lang="en-US" dirty="0"/>
              <a:t> dieses </a:t>
            </a:r>
            <a:r>
              <a:rPr lang="en-US" dirty="0" err="1"/>
              <a:t>Prinzips</a:t>
            </a:r>
            <a:r>
              <a:rPr lang="en-US" dirty="0"/>
              <a:t>. </a:t>
            </a:r>
          </a:p>
          <a:p>
            <a:r>
              <a:rPr lang="en-US" dirty="0"/>
              <a:t>Der Sinn hinter Dependency Injection </a:t>
            </a:r>
            <a:r>
              <a:rPr lang="en-US" dirty="0" err="1"/>
              <a:t>ist</a:t>
            </a:r>
            <a:r>
              <a:rPr lang="en-US" dirty="0"/>
              <a:t> das </a:t>
            </a:r>
            <a:r>
              <a:rPr lang="en-US" dirty="0" err="1"/>
              <a:t>Erreichen</a:t>
            </a:r>
            <a:r>
              <a:rPr lang="en-US" dirty="0"/>
              <a:t> von Separation of Concerns der </a:t>
            </a:r>
            <a:r>
              <a:rPr lang="en-US" dirty="0" err="1"/>
              <a:t>Erzeugung</a:t>
            </a:r>
            <a:r>
              <a:rPr lang="en-US" dirty="0"/>
              <a:t> und </a:t>
            </a:r>
            <a:r>
              <a:rPr lang="en-US" dirty="0" err="1"/>
              <a:t>Benutzung</a:t>
            </a:r>
            <a:r>
              <a:rPr lang="en-US" dirty="0"/>
              <a:t> von </a:t>
            </a:r>
            <a:r>
              <a:rPr lang="en-US" dirty="0" err="1"/>
              <a:t>Objekten</a:t>
            </a:r>
            <a:r>
              <a:rPr lang="en-US" dirty="0"/>
              <a:t>. Das </a:t>
            </a:r>
            <a:r>
              <a:rPr lang="en-US" dirty="0" err="1"/>
              <a:t>erhöht</a:t>
            </a:r>
            <a:r>
              <a:rPr lang="en-US" dirty="0"/>
              <a:t> die </a:t>
            </a:r>
            <a:r>
              <a:rPr lang="en-US" dirty="0" err="1"/>
              <a:t>Lesbarkeit</a:t>
            </a:r>
            <a:r>
              <a:rPr lang="en-US" dirty="0"/>
              <a:t> und </a:t>
            </a:r>
            <a:r>
              <a:rPr lang="en-US" dirty="0" err="1"/>
              <a:t>Wiederverwendbarkeit</a:t>
            </a:r>
            <a:r>
              <a:rPr lang="en-US" dirty="0"/>
              <a:t> von Code.</a:t>
            </a:r>
          </a:p>
          <a:p>
            <a:r>
              <a:rPr lang="en-US" dirty="0"/>
              <a:t>Dependency Injection </a:t>
            </a:r>
            <a:r>
              <a:rPr lang="en-US" dirty="0" err="1"/>
              <a:t>ist</a:t>
            </a:r>
            <a:r>
              <a:rPr lang="en-US" dirty="0"/>
              <a:t> </a:t>
            </a:r>
            <a:r>
              <a:rPr lang="en-US" dirty="0" err="1"/>
              <a:t>eine</a:t>
            </a:r>
            <a:r>
              <a:rPr lang="en-US" dirty="0"/>
              <a:t> Form der Technik “Inversion of Control”. Der </a:t>
            </a:r>
            <a:r>
              <a:rPr lang="en-US" dirty="0" err="1"/>
              <a:t>Klient</a:t>
            </a:r>
            <a:r>
              <a:rPr lang="en-US" dirty="0"/>
              <a:t> </a:t>
            </a:r>
            <a:r>
              <a:rPr lang="en-US" dirty="0" err="1"/>
              <a:t>übergibt</a:t>
            </a:r>
            <a:r>
              <a:rPr lang="en-US" dirty="0"/>
              <a:t> die </a:t>
            </a:r>
            <a:r>
              <a:rPr lang="en-US" dirty="0" err="1"/>
              <a:t>Verantwortung</a:t>
            </a:r>
            <a:r>
              <a:rPr lang="en-US" dirty="0"/>
              <a:t> </a:t>
            </a:r>
            <a:r>
              <a:rPr lang="en-US" dirty="0" err="1"/>
              <a:t>Beziehungen</a:t>
            </a:r>
            <a:r>
              <a:rPr lang="en-US" dirty="0"/>
              <a:t> </a:t>
            </a:r>
            <a:r>
              <a:rPr lang="en-US" dirty="0" err="1"/>
              <a:t>zu</a:t>
            </a:r>
            <a:r>
              <a:rPr lang="en-US" dirty="0"/>
              <a:t> </a:t>
            </a:r>
            <a:r>
              <a:rPr lang="en-US" dirty="0" err="1"/>
              <a:t>liefern</a:t>
            </a:r>
            <a:r>
              <a:rPr lang="en-US" dirty="0"/>
              <a:t> an </a:t>
            </a:r>
            <a:r>
              <a:rPr lang="en-US" dirty="0" err="1"/>
              <a:t>externen</a:t>
            </a:r>
            <a:r>
              <a:rPr lang="en-US" dirty="0"/>
              <a:t> Code (Injector). Der </a:t>
            </a:r>
            <a:r>
              <a:rPr lang="en-US" dirty="0" err="1"/>
              <a:t>Klient</a:t>
            </a:r>
            <a:r>
              <a:rPr lang="en-US" dirty="0"/>
              <a:t> </a:t>
            </a:r>
            <a:r>
              <a:rPr lang="en-US" dirty="0" err="1"/>
              <a:t>darf</a:t>
            </a:r>
            <a:r>
              <a:rPr lang="en-US" dirty="0"/>
              <a:t> den Injector  Code </a:t>
            </a:r>
            <a:r>
              <a:rPr lang="en-US" dirty="0" err="1"/>
              <a:t>nicht</a:t>
            </a:r>
            <a:r>
              <a:rPr lang="en-US" dirty="0"/>
              <a:t> direct </a:t>
            </a:r>
            <a:r>
              <a:rPr lang="en-US" dirty="0" err="1"/>
              <a:t>aufrufen</a:t>
            </a:r>
            <a:r>
              <a:rPr lang="en-US" dirty="0"/>
              <a:t>. Der “</a:t>
            </a:r>
            <a:r>
              <a:rPr lang="en-US" dirty="0" err="1"/>
              <a:t>einspeisende</a:t>
            </a:r>
            <a:r>
              <a:rPr lang="en-US" dirty="0"/>
              <a:t>” Code </a:t>
            </a:r>
            <a:r>
              <a:rPr lang="en-US" dirty="0" err="1"/>
              <a:t>konstruiert</a:t>
            </a:r>
            <a:r>
              <a:rPr lang="en-US" dirty="0"/>
              <a:t> die Services und </a:t>
            </a:r>
            <a:r>
              <a:rPr lang="en-US" dirty="0" err="1"/>
              <a:t>ruft</a:t>
            </a:r>
            <a:r>
              <a:rPr lang="en-US" dirty="0"/>
              <a:t> den </a:t>
            </a:r>
            <a:r>
              <a:rPr lang="en-US" dirty="0" err="1"/>
              <a:t>Klient</a:t>
            </a:r>
            <a:r>
              <a:rPr lang="en-US" dirty="0"/>
              <a:t>, um </a:t>
            </a:r>
            <a:r>
              <a:rPr lang="en-US" dirty="0" err="1"/>
              <a:t>sie</a:t>
            </a:r>
            <a:r>
              <a:rPr lang="en-US" dirty="0"/>
              <a:t> </a:t>
            </a:r>
            <a:r>
              <a:rPr lang="en-US" dirty="0" err="1"/>
              <a:t>einzufügen</a:t>
            </a:r>
            <a:r>
              <a:rPr lang="en-US" dirty="0"/>
              <a:t>. Der </a:t>
            </a:r>
            <a:r>
              <a:rPr lang="en-US" dirty="0" err="1"/>
              <a:t>Klient</a:t>
            </a:r>
            <a:r>
              <a:rPr lang="en-US" dirty="0"/>
              <a:t> </a:t>
            </a:r>
            <a:r>
              <a:rPr lang="en-US" dirty="0" err="1"/>
              <a:t>kennt</a:t>
            </a:r>
            <a:r>
              <a:rPr lang="en-US" dirty="0"/>
              <a:t> den “</a:t>
            </a:r>
            <a:r>
              <a:rPr lang="en-US" dirty="0" err="1"/>
              <a:t>einspeisenden</a:t>
            </a:r>
            <a:r>
              <a:rPr lang="en-US" dirty="0"/>
              <a:t>” Code, die Services und </a:t>
            </a:r>
            <a:r>
              <a:rPr lang="en-US" dirty="0" err="1"/>
              <a:t>wie</a:t>
            </a:r>
            <a:r>
              <a:rPr lang="en-US" dirty="0"/>
              <a:t> </a:t>
            </a:r>
            <a:r>
              <a:rPr lang="en-US" dirty="0" err="1"/>
              <a:t>sie</a:t>
            </a:r>
            <a:r>
              <a:rPr lang="en-US" dirty="0"/>
              <a:t> </a:t>
            </a:r>
            <a:r>
              <a:rPr lang="en-US" dirty="0" err="1"/>
              <a:t>konstruiert</a:t>
            </a:r>
            <a:r>
              <a:rPr lang="en-US" dirty="0"/>
              <a:t> </a:t>
            </a:r>
            <a:r>
              <a:rPr lang="en-US" dirty="0" err="1"/>
              <a:t>werden</a:t>
            </a:r>
            <a:r>
              <a:rPr lang="en-US" dirty="0"/>
              <a:t>, </a:t>
            </a:r>
            <a:r>
              <a:rPr lang="en-US" dirty="0" err="1"/>
              <a:t>nicht</a:t>
            </a:r>
            <a:r>
              <a:rPr lang="en-US" dirty="0"/>
              <a:t>. </a:t>
            </a:r>
            <a:r>
              <a:rPr lang="en-US" dirty="0" err="1"/>
              <a:t>Er</a:t>
            </a:r>
            <a:r>
              <a:rPr lang="en-US" dirty="0"/>
              <a:t> </a:t>
            </a:r>
            <a:r>
              <a:rPr lang="en-US" dirty="0" err="1"/>
              <a:t>weiß</a:t>
            </a:r>
            <a:r>
              <a:rPr lang="en-US" dirty="0"/>
              <a:t> </a:t>
            </a:r>
            <a:r>
              <a:rPr lang="en-US" dirty="0" err="1"/>
              <a:t>auch</a:t>
            </a:r>
            <a:r>
              <a:rPr lang="en-US" dirty="0"/>
              <a:t> </a:t>
            </a:r>
            <a:r>
              <a:rPr lang="en-US" dirty="0" err="1"/>
              <a:t>nicht</a:t>
            </a:r>
            <a:r>
              <a:rPr lang="en-US" dirty="0"/>
              <a:t>, </a:t>
            </a:r>
            <a:r>
              <a:rPr lang="en-US" dirty="0" err="1"/>
              <a:t>welchen</a:t>
            </a:r>
            <a:r>
              <a:rPr lang="en-US" dirty="0"/>
              <a:t> Service </a:t>
            </a:r>
            <a:r>
              <a:rPr lang="en-US" dirty="0" err="1"/>
              <a:t>er</a:t>
            </a:r>
            <a:r>
              <a:rPr lang="en-US" dirty="0"/>
              <a:t> </a:t>
            </a:r>
            <a:r>
              <a:rPr lang="en-US" dirty="0" err="1"/>
              <a:t>gerade</a:t>
            </a:r>
            <a:r>
              <a:rPr lang="en-US" dirty="0"/>
              <a:t> </a:t>
            </a:r>
            <a:r>
              <a:rPr lang="en-US" dirty="0" err="1"/>
              <a:t>nutzt</a:t>
            </a:r>
            <a:r>
              <a:rPr lang="en-US" dirty="0"/>
              <a:t>.</a:t>
            </a:r>
          </a:p>
          <a:p>
            <a:r>
              <a:rPr lang="en-US" dirty="0"/>
              <a:t>Das </a:t>
            </a:r>
            <a:r>
              <a:rPr lang="en-US" dirty="0" err="1"/>
              <a:t>trennt</a:t>
            </a:r>
            <a:r>
              <a:rPr lang="en-US" dirty="0"/>
              <a:t> die </a:t>
            </a:r>
            <a:r>
              <a:rPr lang="en-US" dirty="0" err="1"/>
              <a:t>Verantwortlichkeiten</a:t>
            </a:r>
            <a:r>
              <a:rPr lang="en-US" dirty="0"/>
              <a:t> der </a:t>
            </a:r>
            <a:r>
              <a:rPr lang="en-US" dirty="0" err="1"/>
              <a:t>Erstellung</a:t>
            </a:r>
            <a:r>
              <a:rPr lang="en-US" dirty="0"/>
              <a:t> von der </a:t>
            </a:r>
            <a:r>
              <a:rPr lang="en-US" dirty="0" err="1"/>
              <a:t>Nutzung</a:t>
            </a:r>
            <a:r>
              <a:rPr lang="en-US" dirty="0"/>
              <a:t>.</a:t>
            </a:r>
          </a:p>
        </p:txBody>
      </p:sp>
    </p:spTree>
    <p:extLst>
      <p:ext uri="{BB962C8B-B14F-4D97-AF65-F5344CB8AC3E}">
        <p14:creationId xmlns:p14="http://schemas.microsoft.com/office/powerpoint/2010/main" val="34682842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6e) Dependency Injection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163</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5010990"/>
          </a:xfrm>
        </p:spPr>
        <p:txBody>
          <a:bodyPr/>
          <a:lstStyle/>
          <a:p>
            <a:r>
              <a:rPr lang="de-DE"/>
              <a:t>Typen von Dependency Injection</a:t>
            </a:r>
          </a:p>
          <a:p>
            <a:pPr lvl="1"/>
            <a:r>
              <a:rPr lang="en-US"/>
              <a:t>Constructor Injection</a:t>
            </a:r>
          </a:p>
          <a:p>
            <a:pPr lvl="2"/>
            <a:r>
              <a:rPr lang="en-US"/>
              <a:t>Die </a:t>
            </a:r>
            <a:r>
              <a:rPr lang="en-US" err="1"/>
              <a:t>Beziehungen</a:t>
            </a:r>
            <a:r>
              <a:rPr lang="en-US"/>
              <a:t> </a:t>
            </a:r>
            <a:r>
              <a:rPr lang="en-US" err="1"/>
              <a:t>werden</a:t>
            </a:r>
            <a:r>
              <a:rPr lang="en-US"/>
              <a:t> </a:t>
            </a:r>
            <a:r>
              <a:rPr lang="en-US" err="1"/>
              <a:t>durch</a:t>
            </a:r>
            <a:r>
              <a:rPr lang="en-US"/>
              <a:t> den </a:t>
            </a:r>
            <a:r>
              <a:rPr lang="en-US" err="1"/>
              <a:t>Konstruktor</a:t>
            </a:r>
            <a:r>
              <a:rPr lang="en-US"/>
              <a:t> des </a:t>
            </a:r>
            <a:r>
              <a:rPr lang="en-US" err="1"/>
              <a:t>Klienten</a:t>
            </a:r>
            <a:r>
              <a:rPr lang="en-US"/>
              <a:t> </a:t>
            </a:r>
            <a:r>
              <a:rPr lang="en-US" err="1"/>
              <a:t>geliefert</a:t>
            </a:r>
            <a:endParaRPr lang="en-US"/>
          </a:p>
          <a:p>
            <a:pPr lvl="1"/>
            <a:r>
              <a:rPr lang="en-US"/>
              <a:t>Setter/Property Injection</a:t>
            </a:r>
          </a:p>
          <a:p>
            <a:pPr lvl="2"/>
            <a:r>
              <a:rPr lang="en-US"/>
              <a:t>Der </a:t>
            </a:r>
            <a:r>
              <a:rPr lang="en-US" err="1"/>
              <a:t>Klient</a:t>
            </a:r>
            <a:r>
              <a:rPr lang="en-US"/>
              <a:t> </a:t>
            </a:r>
            <a:r>
              <a:rPr lang="en-US" err="1"/>
              <a:t>stellt</a:t>
            </a:r>
            <a:r>
              <a:rPr lang="en-US"/>
              <a:t> </a:t>
            </a:r>
            <a:r>
              <a:rPr lang="en-US" err="1"/>
              <a:t>eine</a:t>
            </a:r>
            <a:r>
              <a:rPr lang="en-US"/>
              <a:t> setter-</a:t>
            </a:r>
            <a:r>
              <a:rPr lang="en-US" err="1"/>
              <a:t>Methode</a:t>
            </a:r>
            <a:r>
              <a:rPr lang="en-US"/>
              <a:t> </a:t>
            </a:r>
            <a:r>
              <a:rPr lang="en-US" err="1"/>
              <a:t>für</a:t>
            </a:r>
            <a:r>
              <a:rPr lang="en-US"/>
              <a:t> die Injection </a:t>
            </a:r>
            <a:r>
              <a:rPr lang="en-US" err="1"/>
              <a:t>zur</a:t>
            </a:r>
            <a:r>
              <a:rPr lang="en-US"/>
              <a:t> </a:t>
            </a:r>
            <a:r>
              <a:rPr lang="en-US" err="1"/>
              <a:t>Verfügung</a:t>
            </a:r>
            <a:endParaRPr lang="en-US"/>
          </a:p>
          <a:p>
            <a:pPr lvl="1"/>
            <a:r>
              <a:rPr lang="en-US"/>
              <a:t>Interface/Method Injection</a:t>
            </a:r>
          </a:p>
          <a:p>
            <a:pPr lvl="2"/>
            <a:r>
              <a:rPr lang="en-US"/>
              <a:t>Das Interface der </a:t>
            </a:r>
            <a:r>
              <a:rPr lang="en-US" err="1"/>
              <a:t>Beziehung</a:t>
            </a:r>
            <a:r>
              <a:rPr lang="en-US"/>
              <a:t> </a:t>
            </a:r>
            <a:r>
              <a:rPr lang="en-US" err="1"/>
              <a:t>stellt</a:t>
            </a:r>
            <a:r>
              <a:rPr lang="en-US"/>
              <a:t> </a:t>
            </a:r>
            <a:r>
              <a:rPr lang="en-US" err="1"/>
              <a:t>eine</a:t>
            </a:r>
            <a:r>
              <a:rPr lang="en-US"/>
              <a:t> </a:t>
            </a:r>
            <a:r>
              <a:rPr lang="en-US" err="1"/>
              <a:t>Injectionsmethode</a:t>
            </a:r>
            <a:r>
              <a:rPr lang="en-US"/>
              <a:t> </a:t>
            </a:r>
            <a:r>
              <a:rPr lang="en-US" err="1"/>
              <a:t>zur</a:t>
            </a:r>
            <a:r>
              <a:rPr lang="en-US"/>
              <a:t> </a:t>
            </a:r>
            <a:r>
              <a:rPr lang="en-US" err="1"/>
              <a:t>Verfügung</a:t>
            </a:r>
            <a:endParaRPr lang="en-US"/>
          </a:p>
          <a:p>
            <a:pPr lvl="2"/>
            <a:r>
              <a:rPr lang="en-US" err="1"/>
              <a:t>Klienten</a:t>
            </a:r>
            <a:r>
              <a:rPr lang="en-US"/>
              <a:t> </a:t>
            </a:r>
            <a:r>
              <a:rPr lang="en-US" err="1"/>
              <a:t>müssen</a:t>
            </a:r>
            <a:r>
              <a:rPr lang="en-US"/>
              <a:t> </a:t>
            </a:r>
            <a:r>
              <a:rPr lang="en-US" err="1"/>
              <a:t>ein</a:t>
            </a:r>
            <a:r>
              <a:rPr lang="en-US"/>
              <a:t> Interface </a:t>
            </a:r>
            <a:r>
              <a:rPr lang="en-US" err="1"/>
              <a:t>implementieren</a:t>
            </a:r>
            <a:r>
              <a:rPr lang="en-US"/>
              <a:t>, das </a:t>
            </a:r>
            <a:r>
              <a:rPr lang="en-US" err="1"/>
              <a:t>eine</a:t>
            </a:r>
            <a:r>
              <a:rPr lang="en-US"/>
              <a:t> setter-</a:t>
            </a:r>
            <a:r>
              <a:rPr lang="en-US" err="1"/>
              <a:t>Methode</a:t>
            </a:r>
            <a:r>
              <a:rPr lang="en-US"/>
              <a:t> </a:t>
            </a:r>
            <a:r>
              <a:rPr lang="en-US" err="1"/>
              <a:t>implementiert</a:t>
            </a:r>
            <a:endParaRPr lang="en-US"/>
          </a:p>
        </p:txBody>
      </p:sp>
    </p:spTree>
    <p:extLst>
      <p:ext uri="{BB962C8B-B14F-4D97-AF65-F5344CB8AC3E}">
        <p14:creationId xmlns:p14="http://schemas.microsoft.com/office/powerpoint/2010/main" val="25948990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6e) Dependency Injection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164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601953"/>
          </a:xfrm>
        </p:spPr>
        <p:txBody>
          <a:bodyPr/>
          <a:lstStyle/>
          <a:p>
            <a:r>
              <a:rPr lang="de-DE"/>
              <a:t>Beispiel</a:t>
            </a:r>
            <a:endParaRPr lang="en-US"/>
          </a:p>
        </p:txBody>
      </p:sp>
      <p:sp>
        <p:nvSpPr>
          <p:cNvPr id="5" name="TextBox 4">
            <a:extLst>
              <a:ext uri="{FF2B5EF4-FFF2-40B4-BE49-F238E27FC236}">
                <a16:creationId xmlns:a16="http://schemas.microsoft.com/office/drawing/2014/main" id="{9B61C417-E364-40C1-A03B-67626EE0BA83}"/>
              </a:ext>
            </a:extLst>
          </p:cNvPr>
          <p:cNvSpPr txBox="1"/>
          <p:nvPr/>
        </p:nvSpPr>
        <p:spPr>
          <a:xfrm>
            <a:off x="419121" y="1557199"/>
            <a:ext cx="4279628" cy="5324535"/>
          </a:xfrm>
          <a:prstGeom prst="rect">
            <a:avLst/>
          </a:prstGeom>
          <a:noFill/>
        </p:spPr>
        <p:txBody>
          <a:bodyPr wrap="square" rtlCol="0">
            <a:spAutoFit/>
          </a:bodyPr>
          <a:lstStyle/>
          <a:p>
            <a:r>
              <a:rPr lang="en-US" sz="1000"/>
              <a:t>// Constructor</a:t>
            </a:r>
          </a:p>
          <a:p>
            <a:r>
              <a:rPr lang="en-US" sz="1000"/>
              <a:t>Client(Service service) </a:t>
            </a:r>
          </a:p>
          <a:p>
            <a:r>
              <a:rPr lang="en-US" sz="1000"/>
              <a:t>{</a:t>
            </a:r>
          </a:p>
          <a:p>
            <a:r>
              <a:rPr lang="en-US" sz="1000"/>
              <a:t>    // Save the reference to the passed-in service inside this client</a:t>
            </a:r>
          </a:p>
          <a:p>
            <a:r>
              <a:rPr lang="en-US" sz="1000"/>
              <a:t>    </a:t>
            </a:r>
            <a:r>
              <a:rPr lang="en-US" sz="1000" err="1"/>
              <a:t>this.service</a:t>
            </a:r>
            <a:r>
              <a:rPr lang="en-US" sz="1000"/>
              <a:t> = service;</a:t>
            </a:r>
          </a:p>
          <a:p>
            <a:r>
              <a:rPr lang="en-US" sz="1000"/>
              <a:t>}</a:t>
            </a:r>
          </a:p>
          <a:p>
            <a:endParaRPr lang="en-US" sz="1000"/>
          </a:p>
          <a:p>
            <a:r>
              <a:rPr lang="en-US" sz="1000"/>
              <a:t>// Setter method</a:t>
            </a:r>
          </a:p>
          <a:p>
            <a:r>
              <a:rPr lang="en-US" sz="1000"/>
              <a:t>public void </a:t>
            </a:r>
            <a:r>
              <a:rPr lang="en-US" sz="1000" err="1"/>
              <a:t>setService</a:t>
            </a:r>
            <a:r>
              <a:rPr lang="en-US" sz="1000"/>
              <a:t>(Service service)</a:t>
            </a:r>
          </a:p>
          <a:p>
            <a:r>
              <a:rPr lang="en-US" sz="1000"/>
              <a:t> {</a:t>
            </a:r>
          </a:p>
          <a:p>
            <a:r>
              <a:rPr lang="en-US" sz="1000"/>
              <a:t>    // Save the reference to the passed-in service inside this client.</a:t>
            </a:r>
          </a:p>
          <a:p>
            <a:r>
              <a:rPr lang="en-US" sz="1000"/>
              <a:t>    </a:t>
            </a:r>
            <a:r>
              <a:rPr lang="en-US" sz="1000" err="1"/>
              <a:t>this.service</a:t>
            </a:r>
            <a:r>
              <a:rPr lang="en-US" sz="1000"/>
              <a:t> = service;</a:t>
            </a:r>
          </a:p>
          <a:p>
            <a:r>
              <a:rPr lang="en-US" sz="1000"/>
              <a:t>}</a:t>
            </a:r>
          </a:p>
          <a:p>
            <a:endParaRPr lang="en-US" sz="1000"/>
          </a:p>
          <a:p>
            <a:r>
              <a:rPr lang="en-US" sz="1000"/>
              <a:t>// Service setter interface.</a:t>
            </a:r>
          </a:p>
          <a:p>
            <a:r>
              <a:rPr lang="en-US" sz="1000"/>
              <a:t>public interface </a:t>
            </a:r>
            <a:r>
              <a:rPr lang="en-US" sz="1000" err="1"/>
              <a:t>ServiceSetter</a:t>
            </a:r>
            <a:r>
              <a:rPr lang="en-US" sz="1000"/>
              <a:t> </a:t>
            </a:r>
          </a:p>
          <a:p>
            <a:r>
              <a:rPr lang="en-US" sz="1000"/>
              <a:t>{</a:t>
            </a:r>
          </a:p>
          <a:p>
            <a:r>
              <a:rPr lang="en-US" sz="1000"/>
              <a:t>    public void </a:t>
            </a:r>
            <a:r>
              <a:rPr lang="en-US" sz="1000" err="1"/>
              <a:t>setService</a:t>
            </a:r>
            <a:r>
              <a:rPr lang="en-US" sz="1000"/>
              <a:t>(Service service);</a:t>
            </a:r>
          </a:p>
          <a:p>
            <a:r>
              <a:rPr lang="en-US" sz="1000"/>
              <a:t>}</a:t>
            </a:r>
          </a:p>
          <a:p>
            <a:endParaRPr lang="en-US" sz="1000"/>
          </a:p>
          <a:p>
            <a:r>
              <a:rPr lang="en-US" sz="1000"/>
              <a:t>// Client class</a:t>
            </a:r>
          </a:p>
          <a:p>
            <a:r>
              <a:rPr lang="en-US" sz="1000"/>
              <a:t>public class Client implements </a:t>
            </a:r>
            <a:r>
              <a:rPr lang="en-US" sz="1000" err="1"/>
              <a:t>ServiceSetter</a:t>
            </a:r>
            <a:r>
              <a:rPr lang="en-US" sz="1000"/>
              <a:t> </a:t>
            </a:r>
          </a:p>
          <a:p>
            <a:r>
              <a:rPr lang="en-US" sz="1000"/>
              <a:t>{</a:t>
            </a:r>
          </a:p>
          <a:p>
            <a:r>
              <a:rPr lang="en-US" sz="1000"/>
              <a:t>    // Internal reference to the service used by this client.</a:t>
            </a:r>
          </a:p>
          <a:p>
            <a:r>
              <a:rPr lang="en-US" sz="1000"/>
              <a:t>    private Service </a:t>
            </a:r>
            <a:r>
              <a:rPr lang="en-US" sz="1000" err="1"/>
              <a:t>service</a:t>
            </a:r>
            <a:r>
              <a:rPr lang="en-US" sz="1000"/>
              <a:t>;</a:t>
            </a:r>
          </a:p>
          <a:p>
            <a:endParaRPr lang="en-US" sz="1000"/>
          </a:p>
          <a:p>
            <a:r>
              <a:rPr lang="en-US" sz="1000"/>
              <a:t>    // Set the service that this client is to use.</a:t>
            </a:r>
          </a:p>
          <a:p>
            <a:r>
              <a:rPr lang="en-US" sz="1000"/>
              <a:t>    @Override</a:t>
            </a:r>
          </a:p>
          <a:p>
            <a:r>
              <a:rPr lang="en-US" sz="1000"/>
              <a:t>    public void </a:t>
            </a:r>
            <a:r>
              <a:rPr lang="en-US" sz="1000" err="1"/>
              <a:t>setService</a:t>
            </a:r>
            <a:r>
              <a:rPr lang="en-US" sz="1000"/>
              <a:t>(Service service) </a:t>
            </a:r>
          </a:p>
          <a:p>
            <a:r>
              <a:rPr lang="en-US" sz="1000"/>
              <a:t>    {</a:t>
            </a:r>
          </a:p>
          <a:p>
            <a:r>
              <a:rPr lang="en-US" sz="1000"/>
              <a:t>        </a:t>
            </a:r>
            <a:r>
              <a:rPr lang="en-US" sz="1000" err="1"/>
              <a:t>this.service</a:t>
            </a:r>
            <a:r>
              <a:rPr lang="en-US" sz="1000"/>
              <a:t> = service;</a:t>
            </a:r>
          </a:p>
          <a:p>
            <a:r>
              <a:rPr lang="en-US" sz="1000"/>
              <a:t>    }</a:t>
            </a:r>
          </a:p>
          <a:p>
            <a:r>
              <a:rPr lang="en-US" sz="1000"/>
              <a:t>}</a:t>
            </a:r>
          </a:p>
          <a:p>
            <a:endParaRPr lang="en-US" sz="1000"/>
          </a:p>
        </p:txBody>
      </p:sp>
    </p:spTree>
    <p:extLst>
      <p:ext uri="{BB962C8B-B14F-4D97-AF65-F5344CB8AC3E}">
        <p14:creationId xmlns:p14="http://schemas.microsoft.com/office/powerpoint/2010/main" val="21947592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dirty="0">
                <a:latin typeface="+mj-lt"/>
                <a:cs typeface="MV Boli" panose="02000500030200090000" pitchFamily="2" charset="0"/>
              </a:rPr>
              <a:t>7) Software Architektur Pattern</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a:latin typeface="+mn-lt"/>
                <a:cs typeface="MV Boli" panose="02000500030200090000" pitchFamily="2" charset="0"/>
              </a:rPr>
              <a:t>Pattern spielen in der Softwarearchitektur eine große Rolle</a:t>
            </a:r>
          </a:p>
          <a:p>
            <a:pPr marL="342900" indent="-342900">
              <a:buFont typeface="Arial" panose="020B0604020202020204" pitchFamily="34" charset="0"/>
              <a:buChar char="•"/>
            </a:pPr>
            <a:r>
              <a:rPr lang="de-DE" sz="2400" b="0">
                <a:latin typeface="+mn-lt"/>
                <a:cs typeface="MV Boli" panose="02000500030200090000" pitchFamily="2" charset="0"/>
              </a:rPr>
              <a:t>Viele Probleme im Software Design haben bereits erprobte Lösungen</a:t>
            </a:r>
          </a:p>
          <a:p>
            <a:pPr marL="342900" indent="-342900">
              <a:buFont typeface="Arial" panose="020B0604020202020204" pitchFamily="34" charset="0"/>
              <a:buChar char="•"/>
            </a:pPr>
            <a:r>
              <a:rPr lang="de-DE" sz="2400" b="0">
                <a:latin typeface="+mn-lt"/>
                <a:cs typeface="MV Boli" panose="02000500030200090000" pitchFamily="2" charset="0"/>
              </a:rPr>
              <a:t>Erfahrene Architekten erkenne Einsatzmöglichkeiten von verfügbaren Patterns</a:t>
            </a:r>
          </a:p>
          <a:p>
            <a:pPr marL="342900" indent="-342900">
              <a:buFont typeface="Arial" panose="020B0604020202020204" pitchFamily="34" charset="0"/>
              <a:buChar char="•"/>
            </a:pPr>
            <a:endParaRPr lang="de-DE" sz="2400" b="0">
              <a:latin typeface="+mn-lt"/>
              <a:cs typeface="MV Boli" panose="02000500030200090000" pitchFamily="2" charset="0"/>
            </a:endParaRPr>
          </a:p>
          <a:p>
            <a:pPr marL="342900" indent="-342900">
              <a:buFont typeface="Arial" panose="020B0604020202020204" pitchFamily="34" charset="0"/>
              <a:buChar char="•"/>
            </a:pPr>
            <a:r>
              <a:rPr lang="de-DE" sz="2400" b="0">
                <a:latin typeface="+mn-lt"/>
                <a:cs typeface="MV Boli" panose="02000500030200090000" pitchFamily="2" charset="0"/>
              </a:rPr>
              <a:t>Wir betrachten</a:t>
            </a:r>
          </a:p>
          <a:p>
            <a:pPr marL="914400" lvl="1" indent="-457200">
              <a:buFont typeface="+mj-lt"/>
              <a:buAutoNum type="alphaLcParenR"/>
            </a:pPr>
            <a:r>
              <a:rPr lang="de-DE" sz="2000">
                <a:cs typeface="MV Boli" panose="02000500030200090000" pitchFamily="2" charset="0"/>
              </a:rPr>
              <a:t>Was ist ein Software Architektur Pattern</a:t>
            </a:r>
          </a:p>
          <a:p>
            <a:pPr marL="914400" lvl="1" indent="-457200">
              <a:buFont typeface="+mj-lt"/>
              <a:buAutoNum type="alphaLcParenR"/>
            </a:pPr>
            <a:r>
              <a:rPr lang="de-DE" sz="2000" b="0">
                <a:latin typeface="+mn-lt"/>
                <a:cs typeface="MV Boli" panose="02000500030200090000" pitchFamily="2" charset="0"/>
              </a:rPr>
              <a:t>Verschiedene Architekturen und </a:t>
            </a:r>
            <a:r>
              <a:rPr lang="de-DE" sz="2000">
                <a:cs typeface="MV Boli" panose="02000500030200090000" pitchFamily="2" charset="0"/>
              </a:rPr>
              <a:t>Pattern</a:t>
            </a:r>
            <a:endParaRPr lang="de-DE" sz="2000" b="0">
              <a:latin typeface="+mn-lt"/>
              <a:cs typeface="MV Boli" panose="02000500030200090000" pitchFamily="2" charset="0"/>
            </a:endParaRP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165</a:t>
            </a:fld>
            <a:endParaRPr lang="de-DE"/>
          </a:p>
        </p:txBody>
      </p:sp>
    </p:spTree>
    <p:extLst>
      <p:ext uri="{BB962C8B-B14F-4D97-AF65-F5344CB8AC3E}">
        <p14:creationId xmlns:p14="http://schemas.microsoft.com/office/powerpoint/2010/main" val="35568935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7a) Was ist ein Software Architektur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166</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de-DE" dirty="0"/>
              <a:t>Ein Software Architektur Pattern ist eine Lösung zu einem wiederkehrenden Problem, das in einem bestimmten Kontext, gut verstanden ist</a:t>
            </a:r>
          </a:p>
          <a:p>
            <a:r>
              <a:rPr lang="de-DE" dirty="0"/>
              <a:t>Jedes Pattern besteht aus einem Kontext, einem Problem und einer Lösung</a:t>
            </a:r>
          </a:p>
          <a:p>
            <a:r>
              <a:rPr lang="de-DE" dirty="0"/>
              <a:t>Das Problem könnte eine Herausforderung, eine vorteilhafte Gelegenheit oder die Antwort auf die Anforderungen von Qualitätsattributen sein</a:t>
            </a:r>
          </a:p>
          <a:p>
            <a:r>
              <a:rPr lang="de-DE" dirty="0"/>
              <a:t>Pattern kodieren Wissen und Erfahrung in Lösungen, die wir wiederverwenden können</a:t>
            </a:r>
          </a:p>
          <a:p>
            <a:r>
              <a:rPr lang="de-DE" dirty="0"/>
              <a:t>Pattern vereinfachen Design und Architektur durch die Nutzung erprobter Lösungen</a:t>
            </a:r>
          </a:p>
          <a:p>
            <a:r>
              <a:rPr lang="de-DE" dirty="0"/>
              <a:t>Architekturpattern sind übergreifender, Designpattern spezieller, detailierter</a:t>
            </a:r>
          </a:p>
          <a:p>
            <a:r>
              <a:rPr lang="de-DE" dirty="0"/>
              <a:t>Jedes Pattern hat Ausprägungen, Stärken und Schwächen</a:t>
            </a:r>
          </a:p>
          <a:p>
            <a:r>
              <a:rPr lang="de-DE" dirty="0"/>
              <a:t>Pattern helfen die Komplexität zu verringern</a:t>
            </a:r>
          </a:p>
          <a:p>
            <a:r>
              <a:rPr lang="de-DE" dirty="0"/>
              <a:t>Pattern können kombiniert werden</a:t>
            </a:r>
          </a:p>
          <a:p>
            <a:r>
              <a:rPr lang="de-DE" dirty="0"/>
              <a:t>Pattern können übermäßig benutzt werden</a:t>
            </a:r>
          </a:p>
          <a:p>
            <a:r>
              <a:rPr lang="de-DE" dirty="0"/>
              <a:t>Architektur Stile und Pattern werden manchmal getrennt aufgelistet und unterschieden (hier nicht)</a:t>
            </a:r>
          </a:p>
          <a:p>
            <a:r>
              <a:rPr lang="de-DE" dirty="0"/>
              <a:t>Architekten sind mit Pattern vertraut</a:t>
            </a:r>
            <a:endParaRPr lang="en-US" dirty="0"/>
          </a:p>
        </p:txBody>
      </p:sp>
    </p:spTree>
    <p:extLst>
      <p:ext uri="{BB962C8B-B14F-4D97-AF65-F5344CB8AC3E}">
        <p14:creationId xmlns:p14="http://schemas.microsoft.com/office/powerpoint/2010/main" val="30557605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167</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err="1"/>
              <a:t>Architekturen</a:t>
            </a:r>
            <a:r>
              <a:rPr lang="en-US"/>
              <a:t> </a:t>
            </a:r>
            <a:r>
              <a:rPr lang="en-US" err="1"/>
              <a:t>oder</a:t>
            </a:r>
            <a:r>
              <a:rPr lang="en-US"/>
              <a:t> </a:t>
            </a:r>
            <a:r>
              <a:rPr lang="en-US" err="1"/>
              <a:t>Architekturmuster</a:t>
            </a:r>
            <a:endParaRPr lang="en-US"/>
          </a:p>
          <a:p>
            <a:pPr lvl="1"/>
            <a:r>
              <a:rPr lang="en-US"/>
              <a:t>Architectural patterns</a:t>
            </a:r>
          </a:p>
          <a:p>
            <a:pPr lvl="1"/>
            <a:r>
              <a:rPr lang="en-US" err="1"/>
              <a:t>Hoher</a:t>
            </a:r>
            <a:r>
              <a:rPr lang="en-US"/>
              <a:t> </a:t>
            </a:r>
            <a:r>
              <a:rPr lang="en-US" err="1"/>
              <a:t>Abstraktionsgrad</a:t>
            </a:r>
            <a:endParaRPr lang="en-US"/>
          </a:p>
          <a:p>
            <a:pPr lvl="1"/>
            <a:r>
              <a:rPr lang="en-US" err="1"/>
              <a:t>Architektur</a:t>
            </a:r>
            <a:r>
              <a:rPr lang="en-US"/>
              <a:t> </a:t>
            </a:r>
            <a:r>
              <a:rPr lang="en-US" err="1"/>
              <a:t>eines</a:t>
            </a:r>
            <a:r>
              <a:rPr lang="en-US"/>
              <a:t> Systems</a:t>
            </a:r>
          </a:p>
          <a:p>
            <a:pPr lvl="2"/>
            <a:r>
              <a:rPr lang="en-US"/>
              <a:t>Layers, </a:t>
            </a:r>
            <a:r>
              <a:rPr lang="en-US" err="1"/>
              <a:t>verteilte</a:t>
            </a:r>
            <a:r>
              <a:rPr lang="en-US"/>
              <a:t> </a:t>
            </a:r>
            <a:r>
              <a:rPr lang="en-US" err="1"/>
              <a:t>Systeme</a:t>
            </a:r>
            <a:r>
              <a:rPr lang="en-US"/>
              <a:t>, MVC</a:t>
            </a:r>
          </a:p>
          <a:p>
            <a:r>
              <a:rPr lang="en-US" err="1"/>
              <a:t>Entwurfsmuster</a:t>
            </a:r>
            <a:r>
              <a:rPr lang="en-US"/>
              <a:t> </a:t>
            </a:r>
            <a:r>
              <a:rPr lang="en-US" err="1"/>
              <a:t>oder</a:t>
            </a:r>
            <a:r>
              <a:rPr lang="en-US"/>
              <a:t> Pattern</a:t>
            </a:r>
          </a:p>
          <a:p>
            <a:pPr lvl="1"/>
            <a:r>
              <a:rPr lang="en-US"/>
              <a:t>Design patterns (</a:t>
            </a:r>
            <a:r>
              <a:rPr lang="en-US" err="1"/>
              <a:t>GoF</a:t>
            </a:r>
            <a:r>
              <a:rPr lang="en-US"/>
              <a:t> = Gang of Four / Gama, Helm, Johnson, </a:t>
            </a:r>
            <a:r>
              <a:rPr lang="en-US" err="1"/>
              <a:t>Vlissides</a:t>
            </a:r>
            <a:r>
              <a:rPr lang="en-US"/>
              <a:t>)</a:t>
            </a:r>
          </a:p>
          <a:p>
            <a:pPr lvl="1"/>
            <a:r>
              <a:rPr lang="en-US" err="1"/>
              <a:t>Niedrigerer</a:t>
            </a:r>
            <a:r>
              <a:rPr lang="en-US"/>
              <a:t> </a:t>
            </a:r>
            <a:r>
              <a:rPr lang="en-US" err="1"/>
              <a:t>Anstraktionsgrad</a:t>
            </a:r>
            <a:endParaRPr lang="en-US"/>
          </a:p>
          <a:p>
            <a:pPr lvl="1"/>
            <a:r>
              <a:rPr lang="en-US" err="1"/>
              <a:t>Problemstellung</a:t>
            </a:r>
            <a:r>
              <a:rPr lang="en-US"/>
              <a:t> </a:t>
            </a:r>
            <a:r>
              <a:rPr lang="en-US" err="1"/>
              <a:t>innerhalb</a:t>
            </a:r>
            <a:r>
              <a:rPr lang="en-US"/>
              <a:t> </a:t>
            </a:r>
            <a:r>
              <a:rPr lang="en-US" err="1"/>
              <a:t>eines</a:t>
            </a:r>
            <a:r>
              <a:rPr lang="en-US"/>
              <a:t> Subsystems / </a:t>
            </a:r>
            <a:r>
              <a:rPr lang="en-US" err="1"/>
              <a:t>Konstruktionsprinzipien</a:t>
            </a:r>
            <a:r>
              <a:rPr lang="en-US"/>
              <a:t> </a:t>
            </a:r>
            <a:r>
              <a:rPr lang="en-US" err="1"/>
              <a:t>im</a:t>
            </a:r>
            <a:r>
              <a:rPr lang="en-US"/>
              <a:t> </a:t>
            </a:r>
            <a:r>
              <a:rPr lang="en-US" err="1"/>
              <a:t>Kleinen</a:t>
            </a:r>
            <a:r>
              <a:rPr lang="en-US"/>
              <a:t> (</a:t>
            </a:r>
            <a:r>
              <a:rPr lang="en-US" err="1"/>
              <a:t>Mikroarchitekturen</a:t>
            </a:r>
            <a:r>
              <a:rPr lang="en-US"/>
              <a:t>)</a:t>
            </a:r>
          </a:p>
          <a:p>
            <a:pPr lvl="1"/>
            <a:r>
              <a:rPr lang="en-US" err="1"/>
              <a:t>Beeinflusst</a:t>
            </a:r>
            <a:r>
              <a:rPr lang="en-US"/>
              <a:t> </a:t>
            </a:r>
            <a:r>
              <a:rPr lang="en-US" err="1"/>
              <a:t>i.a.</a:t>
            </a:r>
            <a:r>
              <a:rPr lang="en-US"/>
              <a:t> </a:t>
            </a:r>
            <a:r>
              <a:rPr lang="en-US" err="1"/>
              <a:t>nicht</a:t>
            </a:r>
            <a:r>
              <a:rPr lang="en-US"/>
              <a:t> die </a:t>
            </a:r>
            <a:r>
              <a:rPr lang="en-US" err="1"/>
              <a:t>Architektur</a:t>
            </a:r>
            <a:r>
              <a:rPr lang="en-US"/>
              <a:t> </a:t>
            </a:r>
            <a:r>
              <a:rPr lang="en-US" err="1"/>
              <a:t>eines</a:t>
            </a:r>
            <a:r>
              <a:rPr lang="en-US"/>
              <a:t> Systems</a:t>
            </a:r>
          </a:p>
          <a:p>
            <a:r>
              <a:rPr lang="en-US" err="1"/>
              <a:t>Idiome</a:t>
            </a:r>
            <a:endParaRPr lang="en-US"/>
          </a:p>
          <a:p>
            <a:pPr lvl="1"/>
            <a:r>
              <a:rPr lang="en-US"/>
              <a:t>Muster in </a:t>
            </a:r>
            <a:r>
              <a:rPr lang="en-US" err="1"/>
              <a:t>einer</a:t>
            </a:r>
            <a:r>
              <a:rPr lang="en-US"/>
              <a:t> </a:t>
            </a:r>
            <a:r>
              <a:rPr lang="en-US" err="1"/>
              <a:t>bestimmten</a:t>
            </a:r>
            <a:r>
              <a:rPr lang="en-US"/>
              <a:t> </a:t>
            </a:r>
            <a:r>
              <a:rPr lang="en-US" err="1"/>
              <a:t>Programmiersprache</a:t>
            </a:r>
            <a:endParaRPr lang="en-US"/>
          </a:p>
          <a:p>
            <a:endParaRPr lang="en-US"/>
          </a:p>
        </p:txBody>
      </p:sp>
    </p:spTree>
    <p:extLst>
      <p:ext uri="{BB962C8B-B14F-4D97-AF65-F5344CB8AC3E}">
        <p14:creationId xmlns:p14="http://schemas.microsoft.com/office/powerpoint/2010/main" val="41585941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168</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de-DE"/>
              <a:t>Schema zur Darstellung</a:t>
            </a:r>
          </a:p>
          <a:p>
            <a:pPr lvl="1"/>
            <a:r>
              <a:rPr lang="de-DE"/>
              <a:t>Name</a:t>
            </a:r>
          </a:p>
          <a:p>
            <a:pPr lvl="1"/>
            <a:r>
              <a:rPr lang="de-DE"/>
              <a:t>Problembeschreibung</a:t>
            </a:r>
          </a:p>
          <a:p>
            <a:pPr lvl="1"/>
            <a:r>
              <a:rPr lang="de-DE"/>
              <a:t>Lösungsbeschreibung</a:t>
            </a:r>
          </a:p>
          <a:p>
            <a:pPr lvl="2"/>
            <a:r>
              <a:rPr lang="de-DE"/>
              <a:t>Teilnehmer (Rollenbeschreibungen)</a:t>
            </a:r>
          </a:p>
          <a:p>
            <a:pPr lvl="2"/>
            <a:r>
              <a:rPr lang="de-DE"/>
              <a:t>Diagrame (Klassen, Beziehungen)</a:t>
            </a:r>
          </a:p>
          <a:p>
            <a:pPr lvl="2"/>
            <a:r>
              <a:rPr lang="de-DE"/>
              <a:t>Verhalten (Sequenzdiagram)</a:t>
            </a:r>
          </a:p>
          <a:p>
            <a:pPr lvl="2"/>
            <a:r>
              <a:rPr lang="de-DE"/>
              <a:t>Beispiel (Code)</a:t>
            </a:r>
          </a:p>
          <a:p>
            <a:pPr lvl="1"/>
            <a:r>
              <a:rPr lang="de-DE"/>
              <a:t>Bewertung</a:t>
            </a:r>
          </a:p>
          <a:p>
            <a:pPr lvl="2"/>
            <a:r>
              <a:rPr lang="de-DE"/>
              <a:t>Vorteile</a:t>
            </a:r>
          </a:p>
          <a:p>
            <a:pPr lvl="2"/>
            <a:r>
              <a:rPr lang="de-DE"/>
              <a:t>Nachteile</a:t>
            </a:r>
          </a:p>
          <a:p>
            <a:pPr lvl="1"/>
            <a:r>
              <a:rPr lang="de-DE"/>
              <a:t>Einsatzgebiete</a:t>
            </a:r>
          </a:p>
          <a:p>
            <a:pPr lvl="1"/>
            <a:r>
              <a:rPr lang="de-DE"/>
              <a:t>Ähnliche Muster (Gemeinsamkeiten und Unterschiede)</a:t>
            </a:r>
          </a:p>
          <a:p>
            <a:endParaRPr lang="en-US"/>
          </a:p>
        </p:txBody>
      </p:sp>
    </p:spTree>
    <p:extLst>
      <p:ext uri="{BB962C8B-B14F-4D97-AF65-F5344CB8AC3E}">
        <p14:creationId xmlns:p14="http://schemas.microsoft.com/office/powerpoint/2010/main" val="40569321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169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err="1"/>
              <a:t>Architekturmuster</a:t>
            </a:r>
            <a:endParaRPr lang="en-US"/>
          </a:p>
          <a:p>
            <a:pPr lvl="1"/>
            <a:r>
              <a:rPr lang="en-US" err="1"/>
              <a:t>Schichtenarchitektur</a:t>
            </a:r>
            <a:endParaRPr lang="en-US"/>
          </a:p>
          <a:p>
            <a:pPr lvl="2"/>
            <a:r>
              <a:rPr lang="en-US" err="1"/>
              <a:t>Horizontale</a:t>
            </a:r>
            <a:r>
              <a:rPr lang="en-US"/>
              <a:t> </a:t>
            </a:r>
            <a:r>
              <a:rPr lang="en-US" err="1"/>
              <a:t>Schichten</a:t>
            </a:r>
            <a:endParaRPr lang="en-US"/>
          </a:p>
        </p:txBody>
      </p:sp>
      <p:pic>
        <p:nvPicPr>
          <p:cNvPr id="5" name="Picture 4">
            <a:extLst>
              <a:ext uri="{FF2B5EF4-FFF2-40B4-BE49-F238E27FC236}">
                <a16:creationId xmlns:a16="http://schemas.microsoft.com/office/drawing/2014/main" id="{A2D548EA-0C37-4093-9766-528E3720EA51}"/>
              </a:ext>
            </a:extLst>
          </p:cNvPr>
          <p:cNvPicPr>
            <a:picLocks noChangeAspect="1"/>
          </p:cNvPicPr>
          <p:nvPr/>
        </p:nvPicPr>
        <p:blipFill>
          <a:blip r:embed="rId2"/>
          <a:stretch>
            <a:fillRect/>
          </a:stretch>
        </p:blipFill>
        <p:spPr>
          <a:xfrm>
            <a:off x="611230" y="2501394"/>
            <a:ext cx="5194242" cy="3926164"/>
          </a:xfrm>
          <a:prstGeom prst="rect">
            <a:avLst/>
          </a:prstGeom>
        </p:spPr>
      </p:pic>
      <p:pic>
        <p:nvPicPr>
          <p:cNvPr id="6" name="Picture 5">
            <a:extLst>
              <a:ext uri="{FF2B5EF4-FFF2-40B4-BE49-F238E27FC236}">
                <a16:creationId xmlns:a16="http://schemas.microsoft.com/office/drawing/2014/main" id="{BB4C0C86-277E-4F3A-AA50-E3C242D9B277}"/>
              </a:ext>
            </a:extLst>
          </p:cNvPr>
          <p:cNvPicPr>
            <a:picLocks noChangeAspect="1"/>
          </p:cNvPicPr>
          <p:nvPr/>
        </p:nvPicPr>
        <p:blipFill>
          <a:blip r:embed="rId3"/>
          <a:stretch>
            <a:fillRect/>
          </a:stretch>
        </p:blipFill>
        <p:spPr>
          <a:xfrm>
            <a:off x="6345231" y="1668823"/>
            <a:ext cx="5078408" cy="4340728"/>
          </a:xfrm>
          <a:prstGeom prst="rect">
            <a:avLst/>
          </a:prstGeom>
        </p:spPr>
      </p:pic>
    </p:spTree>
    <p:extLst>
      <p:ext uri="{BB962C8B-B14F-4D97-AF65-F5344CB8AC3E}">
        <p14:creationId xmlns:p14="http://schemas.microsoft.com/office/powerpoint/2010/main" val="1094892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E198-0558-4A31-B1AD-BD181872DE19}"/>
              </a:ext>
            </a:extLst>
          </p:cNvPr>
          <p:cNvSpPr>
            <a:spLocks noGrp="1"/>
          </p:cNvSpPr>
          <p:nvPr>
            <p:ph type="title"/>
          </p:nvPr>
        </p:nvSpPr>
        <p:spPr/>
        <p:txBody>
          <a:bodyPr/>
          <a:lstStyle/>
          <a:p>
            <a:r>
              <a:rPr lang="de-DE"/>
              <a:t>1d) Was ist die Rolle des Softwarearchitekten ?</a:t>
            </a:r>
          </a:p>
        </p:txBody>
      </p:sp>
      <p:sp>
        <p:nvSpPr>
          <p:cNvPr id="3" name="Slide Number Placeholder 2">
            <a:extLst>
              <a:ext uri="{FF2B5EF4-FFF2-40B4-BE49-F238E27FC236}">
                <a16:creationId xmlns:a16="http://schemas.microsoft.com/office/drawing/2014/main" id="{7EEBC868-EDE8-4BCD-AB87-2033D1BB0882}"/>
              </a:ext>
            </a:extLst>
          </p:cNvPr>
          <p:cNvSpPr>
            <a:spLocks noGrp="1"/>
          </p:cNvSpPr>
          <p:nvPr>
            <p:ph type="sldNum" sz="quarter" idx="4"/>
          </p:nvPr>
        </p:nvSpPr>
        <p:spPr/>
        <p:txBody>
          <a:bodyPr/>
          <a:lstStyle/>
          <a:p>
            <a:fld id="{82EA1D04-CA53-4DE3-84A8-2B63E41036C9}" type="slidenum">
              <a:rPr lang="de-DE" smtClean="0"/>
              <a:pPr/>
              <a:t>17</a:t>
            </a:fld>
            <a:endParaRPr lang="de-DE"/>
          </a:p>
        </p:txBody>
      </p:sp>
      <p:pic>
        <p:nvPicPr>
          <p:cNvPr id="7" name="Picture 6">
            <a:extLst>
              <a:ext uri="{FF2B5EF4-FFF2-40B4-BE49-F238E27FC236}">
                <a16:creationId xmlns:a16="http://schemas.microsoft.com/office/drawing/2014/main" id="{12FDAD19-F16B-4778-B6B5-7D0B008DE13B}"/>
              </a:ext>
            </a:extLst>
          </p:cNvPr>
          <p:cNvPicPr>
            <a:picLocks noChangeAspect="1"/>
          </p:cNvPicPr>
          <p:nvPr/>
        </p:nvPicPr>
        <p:blipFill>
          <a:blip r:embed="rId2"/>
          <a:stretch>
            <a:fillRect/>
          </a:stretch>
        </p:blipFill>
        <p:spPr>
          <a:xfrm>
            <a:off x="1427819" y="861908"/>
            <a:ext cx="8516281" cy="5134183"/>
          </a:xfrm>
          <a:prstGeom prst="rect">
            <a:avLst/>
          </a:prstGeom>
        </p:spPr>
      </p:pic>
    </p:spTree>
    <p:extLst>
      <p:ext uri="{BB962C8B-B14F-4D97-AF65-F5344CB8AC3E}">
        <p14:creationId xmlns:p14="http://schemas.microsoft.com/office/powerpoint/2010/main" val="19900206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170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err="1"/>
              <a:t>Schichtenarchitektur</a:t>
            </a:r>
            <a:endParaRPr lang="en-US" dirty="0"/>
          </a:p>
          <a:p>
            <a:pPr lvl="2"/>
            <a:r>
              <a:rPr lang="en-US" dirty="0"/>
              <a:t>Es </a:t>
            </a:r>
            <a:r>
              <a:rPr lang="en-US" dirty="0" err="1"/>
              <a:t>gibt</a:t>
            </a:r>
            <a:r>
              <a:rPr lang="en-US" dirty="0"/>
              <a:t> </a:t>
            </a:r>
            <a:r>
              <a:rPr lang="en-US" dirty="0" err="1"/>
              <a:t>offenen</a:t>
            </a:r>
            <a:r>
              <a:rPr lang="en-US" dirty="0"/>
              <a:t> und </a:t>
            </a:r>
            <a:r>
              <a:rPr lang="en-US" dirty="0" err="1"/>
              <a:t>geschlossene</a:t>
            </a:r>
            <a:r>
              <a:rPr lang="en-US" dirty="0"/>
              <a:t> </a:t>
            </a:r>
            <a:r>
              <a:rPr lang="en-US" dirty="0" err="1"/>
              <a:t>Schichten</a:t>
            </a:r>
            <a:endParaRPr lang="en-US" dirty="0"/>
          </a:p>
          <a:p>
            <a:pPr lvl="3"/>
            <a:r>
              <a:rPr lang="en-US" dirty="0" err="1"/>
              <a:t>Geschlossene</a:t>
            </a:r>
            <a:r>
              <a:rPr lang="en-US" dirty="0"/>
              <a:t> </a:t>
            </a:r>
            <a:r>
              <a:rPr lang="en-US" dirty="0" err="1"/>
              <a:t>Layerarchitekturen</a:t>
            </a:r>
            <a:r>
              <a:rPr lang="en-US" dirty="0"/>
              <a:t> </a:t>
            </a:r>
            <a:r>
              <a:rPr lang="en-US" dirty="0" err="1"/>
              <a:t>verhindern</a:t>
            </a:r>
            <a:r>
              <a:rPr lang="en-US" dirty="0"/>
              <a:t> das </a:t>
            </a:r>
            <a:r>
              <a:rPr lang="en-US" dirty="0" err="1"/>
              <a:t>Umgehen</a:t>
            </a:r>
            <a:r>
              <a:rPr lang="en-US" dirty="0"/>
              <a:t> (Bypass) von </a:t>
            </a:r>
            <a:r>
              <a:rPr lang="en-US" dirty="0" err="1"/>
              <a:t>Schichten</a:t>
            </a:r>
            <a:endParaRPr lang="en-US" dirty="0"/>
          </a:p>
          <a:p>
            <a:pPr lvl="2"/>
            <a:r>
              <a:rPr lang="en-US" dirty="0"/>
              <a:t>Tiers und Layers</a:t>
            </a:r>
          </a:p>
          <a:p>
            <a:pPr lvl="3"/>
            <a:r>
              <a:rPr lang="en-US" dirty="0"/>
              <a:t>Layers </a:t>
            </a:r>
            <a:r>
              <a:rPr lang="en-US" dirty="0" err="1"/>
              <a:t>sind</a:t>
            </a:r>
            <a:r>
              <a:rPr lang="en-US" dirty="0"/>
              <a:t> die </a:t>
            </a:r>
            <a:r>
              <a:rPr lang="en-US" dirty="0" err="1"/>
              <a:t>logische</a:t>
            </a:r>
            <a:r>
              <a:rPr lang="en-US" dirty="0"/>
              <a:t>, Tiers die </a:t>
            </a:r>
            <a:r>
              <a:rPr lang="en-US" dirty="0" err="1"/>
              <a:t>physikalische</a:t>
            </a:r>
            <a:r>
              <a:rPr lang="en-US" dirty="0"/>
              <a:t> </a:t>
            </a:r>
            <a:r>
              <a:rPr lang="en-US" dirty="0" err="1"/>
              <a:t>Aufteilung</a:t>
            </a:r>
            <a:r>
              <a:rPr lang="en-US" dirty="0"/>
              <a:t> in </a:t>
            </a:r>
            <a:r>
              <a:rPr lang="en-US" dirty="0" err="1"/>
              <a:t>Schichten</a:t>
            </a:r>
            <a:endParaRPr lang="en-US" dirty="0"/>
          </a:p>
          <a:p>
            <a:pPr lvl="2"/>
            <a:r>
              <a:rPr lang="en-US" dirty="0" err="1"/>
              <a:t>Vorteile</a:t>
            </a:r>
            <a:endParaRPr lang="en-US" dirty="0"/>
          </a:p>
          <a:p>
            <a:pPr lvl="3"/>
            <a:r>
              <a:rPr lang="en-US" dirty="0"/>
              <a:t>Separation of concern </a:t>
            </a:r>
            <a:r>
              <a:rPr lang="en-US" dirty="0" err="1"/>
              <a:t>wird</a:t>
            </a:r>
            <a:r>
              <a:rPr lang="en-US" dirty="0"/>
              <a:t> </a:t>
            </a:r>
            <a:r>
              <a:rPr lang="en-US" dirty="0" err="1"/>
              <a:t>direkt</a:t>
            </a:r>
            <a:r>
              <a:rPr lang="en-US" dirty="0"/>
              <a:t> </a:t>
            </a:r>
            <a:r>
              <a:rPr lang="en-US" dirty="0" err="1"/>
              <a:t>unterstützt</a:t>
            </a:r>
            <a:r>
              <a:rPr lang="en-US" dirty="0"/>
              <a:t> </a:t>
            </a:r>
            <a:r>
              <a:rPr lang="en-US" dirty="0" err="1"/>
              <a:t>oder</a:t>
            </a:r>
            <a:r>
              <a:rPr lang="en-US" dirty="0"/>
              <a:t> </a:t>
            </a:r>
            <a:r>
              <a:rPr lang="en-US" dirty="0" err="1"/>
              <a:t>lässt</a:t>
            </a:r>
            <a:r>
              <a:rPr lang="en-US" dirty="0"/>
              <a:t> </a:t>
            </a:r>
            <a:r>
              <a:rPr lang="en-US" dirty="0" err="1"/>
              <a:t>sich</a:t>
            </a:r>
            <a:r>
              <a:rPr lang="en-US" dirty="0"/>
              <a:t> </a:t>
            </a:r>
            <a:r>
              <a:rPr lang="en-US" dirty="0" err="1"/>
              <a:t>einfach</a:t>
            </a:r>
            <a:r>
              <a:rPr lang="en-US" dirty="0"/>
              <a:t> </a:t>
            </a:r>
            <a:r>
              <a:rPr lang="en-US" dirty="0" err="1"/>
              <a:t>implementieren</a:t>
            </a:r>
            <a:endParaRPr lang="en-US" dirty="0"/>
          </a:p>
          <a:p>
            <a:pPr lvl="3"/>
            <a:r>
              <a:rPr lang="en-US" dirty="0" err="1"/>
              <a:t>Abhängigkeiten</a:t>
            </a:r>
            <a:r>
              <a:rPr lang="en-US" dirty="0"/>
              <a:t> </a:t>
            </a:r>
            <a:r>
              <a:rPr lang="en-US" dirty="0" err="1"/>
              <a:t>zwischen</a:t>
            </a:r>
            <a:r>
              <a:rPr lang="en-US" dirty="0"/>
              <a:t> </a:t>
            </a:r>
            <a:r>
              <a:rPr lang="en-US" dirty="0" err="1"/>
              <a:t>Layern</a:t>
            </a:r>
            <a:r>
              <a:rPr lang="en-US" dirty="0"/>
              <a:t> </a:t>
            </a:r>
            <a:r>
              <a:rPr lang="en-US" dirty="0" err="1"/>
              <a:t>lassen</a:t>
            </a:r>
            <a:r>
              <a:rPr lang="en-US" dirty="0"/>
              <a:t> </a:t>
            </a:r>
            <a:r>
              <a:rPr lang="en-US" dirty="0" err="1"/>
              <a:t>sich</a:t>
            </a:r>
            <a:r>
              <a:rPr lang="en-US" dirty="0"/>
              <a:t> </a:t>
            </a:r>
            <a:r>
              <a:rPr lang="en-US" dirty="0" err="1"/>
              <a:t>reduzieren</a:t>
            </a:r>
            <a:endParaRPr lang="en-US" dirty="0"/>
          </a:p>
          <a:p>
            <a:pPr lvl="3"/>
            <a:r>
              <a:rPr lang="en-US" dirty="0" err="1"/>
              <a:t>Wiederverwendbarkeit</a:t>
            </a:r>
            <a:r>
              <a:rPr lang="en-US" dirty="0"/>
              <a:t> </a:t>
            </a:r>
            <a:r>
              <a:rPr lang="en-US" dirty="0" err="1"/>
              <a:t>wird</a:t>
            </a:r>
            <a:r>
              <a:rPr lang="en-US" dirty="0"/>
              <a:t> </a:t>
            </a:r>
            <a:r>
              <a:rPr lang="en-US" dirty="0" err="1"/>
              <a:t>unterstützt</a:t>
            </a:r>
            <a:endParaRPr lang="en-US" dirty="0"/>
          </a:p>
          <a:p>
            <a:pPr lvl="3"/>
            <a:r>
              <a:rPr lang="en-US" dirty="0" err="1"/>
              <a:t>Skalierbarkeit</a:t>
            </a:r>
            <a:r>
              <a:rPr lang="en-US" dirty="0"/>
              <a:t> </a:t>
            </a:r>
            <a:r>
              <a:rPr lang="en-US" dirty="0" err="1"/>
              <a:t>wird</a:t>
            </a:r>
            <a:r>
              <a:rPr lang="en-US" dirty="0"/>
              <a:t> </a:t>
            </a:r>
            <a:r>
              <a:rPr lang="en-US" dirty="0" err="1"/>
              <a:t>unterstützt</a:t>
            </a:r>
            <a:r>
              <a:rPr lang="en-US" dirty="0"/>
              <a:t> (</a:t>
            </a:r>
            <a:r>
              <a:rPr lang="en-US" dirty="0" err="1"/>
              <a:t>jeder</a:t>
            </a:r>
            <a:r>
              <a:rPr lang="en-US" dirty="0"/>
              <a:t> Layer auf </a:t>
            </a:r>
            <a:r>
              <a:rPr lang="en-US" dirty="0" err="1"/>
              <a:t>eigener</a:t>
            </a:r>
            <a:r>
              <a:rPr lang="en-US" dirty="0"/>
              <a:t> Hardware)</a:t>
            </a:r>
          </a:p>
          <a:p>
            <a:pPr lvl="3"/>
            <a:r>
              <a:rPr lang="en-US" dirty="0"/>
              <a:t>Security </a:t>
            </a:r>
            <a:r>
              <a:rPr lang="en-US" dirty="0" err="1"/>
              <a:t>kann</a:t>
            </a:r>
            <a:r>
              <a:rPr lang="en-US" dirty="0"/>
              <a:t> </a:t>
            </a:r>
            <a:r>
              <a:rPr lang="en-US" dirty="0" err="1"/>
              <a:t>höher</a:t>
            </a:r>
            <a:r>
              <a:rPr lang="en-US" dirty="0"/>
              <a:t> sein</a:t>
            </a:r>
          </a:p>
          <a:p>
            <a:pPr lvl="3"/>
            <a:endParaRPr lang="en-US" dirty="0"/>
          </a:p>
          <a:p>
            <a:pPr lvl="3"/>
            <a:endParaRPr lang="en-US" dirty="0"/>
          </a:p>
        </p:txBody>
      </p:sp>
    </p:spTree>
    <p:extLst>
      <p:ext uri="{BB962C8B-B14F-4D97-AF65-F5344CB8AC3E}">
        <p14:creationId xmlns:p14="http://schemas.microsoft.com/office/powerpoint/2010/main" val="36208191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171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err="1"/>
              <a:t>Architekturmuster</a:t>
            </a:r>
            <a:endParaRPr lang="en-US"/>
          </a:p>
          <a:p>
            <a:pPr lvl="1"/>
            <a:r>
              <a:rPr lang="en-US" err="1"/>
              <a:t>Schichtenarchitektur</a:t>
            </a:r>
            <a:endParaRPr lang="en-US"/>
          </a:p>
          <a:p>
            <a:pPr lvl="2"/>
            <a:r>
              <a:rPr lang="en-US" err="1"/>
              <a:t>Nachteile</a:t>
            </a:r>
            <a:endParaRPr lang="en-US"/>
          </a:p>
          <a:p>
            <a:pPr lvl="3"/>
            <a:r>
              <a:rPr lang="en-US" err="1"/>
              <a:t>Änderungen</a:t>
            </a:r>
            <a:r>
              <a:rPr lang="en-US"/>
              <a:t> (</a:t>
            </a:r>
            <a:r>
              <a:rPr lang="en-US" err="1"/>
              <a:t>ein</a:t>
            </a:r>
            <a:r>
              <a:rPr lang="en-US"/>
              <a:t> </a:t>
            </a:r>
            <a:r>
              <a:rPr lang="en-US" err="1"/>
              <a:t>neues</a:t>
            </a:r>
            <a:r>
              <a:rPr lang="en-US"/>
              <a:t> Feld) an </a:t>
            </a:r>
            <a:r>
              <a:rPr lang="en-US" err="1"/>
              <a:t>einem</a:t>
            </a:r>
            <a:r>
              <a:rPr lang="en-US"/>
              <a:t> Layer </a:t>
            </a:r>
            <a:r>
              <a:rPr lang="en-US" err="1"/>
              <a:t>verursachen</a:t>
            </a:r>
            <a:r>
              <a:rPr lang="en-US"/>
              <a:t> oft </a:t>
            </a:r>
            <a:r>
              <a:rPr lang="en-US" err="1"/>
              <a:t>Änderungen</a:t>
            </a:r>
            <a:r>
              <a:rPr lang="en-US"/>
              <a:t> in </a:t>
            </a:r>
            <a:r>
              <a:rPr lang="en-US" err="1"/>
              <a:t>anderen</a:t>
            </a:r>
            <a:r>
              <a:rPr lang="en-US"/>
              <a:t> </a:t>
            </a:r>
            <a:r>
              <a:rPr lang="en-US" err="1"/>
              <a:t>Layern</a:t>
            </a:r>
            <a:endParaRPr lang="en-US"/>
          </a:p>
          <a:p>
            <a:pPr lvl="3"/>
            <a:r>
              <a:rPr lang="en-US"/>
              <a:t>Die Interfaces </a:t>
            </a:r>
            <a:r>
              <a:rPr lang="en-US" err="1"/>
              <a:t>zwischen</a:t>
            </a:r>
            <a:r>
              <a:rPr lang="en-US"/>
              <a:t> den </a:t>
            </a:r>
            <a:r>
              <a:rPr lang="en-US" err="1"/>
              <a:t>Layern</a:t>
            </a:r>
            <a:r>
              <a:rPr lang="en-US"/>
              <a:t> </a:t>
            </a:r>
            <a:r>
              <a:rPr lang="en-US" err="1"/>
              <a:t>verursachen</a:t>
            </a:r>
            <a:r>
              <a:rPr lang="en-US"/>
              <a:t> </a:t>
            </a:r>
            <a:r>
              <a:rPr lang="en-US" err="1"/>
              <a:t>mehr</a:t>
            </a:r>
            <a:r>
              <a:rPr lang="en-US"/>
              <a:t> Code und </a:t>
            </a:r>
            <a:r>
              <a:rPr lang="en-US" err="1"/>
              <a:t>damit</a:t>
            </a:r>
            <a:r>
              <a:rPr lang="en-US"/>
              <a:t> </a:t>
            </a:r>
            <a:r>
              <a:rPr lang="en-US" err="1"/>
              <a:t>mehr</a:t>
            </a:r>
            <a:r>
              <a:rPr lang="en-US"/>
              <a:t> </a:t>
            </a:r>
            <a:r>
              <a:rPr lang="en-US" err="1"/>
              <a:t>Komplexität</a:t>
            </a:r>
            <a:endParaRPr lang="en-US"/>
          </a:p>
          <a:p>
            <a:pPr lvl="3"/>
            <a:r>
              <a:rPr lang="en-US"/>
              <a:t>Oft </a:t>
            </a:r>
            <a:r>
              <a:rPr lang="en-US" err="1"/>
              <a:t>landet</a:t>
            </a:r>
            <a:r>
              <a:rPr lang="en-US"/>
              <a:t> Code </a:t>
            </a:r>
            <a:r>
              <a:rPr lang="en-US" err="1"/>
              <a:t>im</a:t>
            </a:r>
            <a:r>
              <a:rPr lang="en-US"/>
              <a:t> </a:t>
            </a:r>
            <a:r>
              <a:rPr lang="en-US" err="1"/>
              <a:t>falschen</a:t>
            </a:r>
            <a:r>
              <a:rPr lang="en-US"/>
              <a:t> Layer (Business </a:t>
            </a:r>
            <a:r>
              <a:rPr lang="en-US" err="1"/>
              <a:t>Logik</a:t>
            </a:r>
            <a:r>
              <a:rPr lang="en-US"/>
              <a:t> </a:t>
            </a:r>
            <a:r>
              <a:rPr lang="en-US" err="1"/>
              <a:t>im</a:t>
            </a:r>
            <a:r>
              <a:rPr lang="en-US"/>
              <a:t> Presentation Layer </a:t>
            </a:r>
            <a:r>
              <a:rPr lang="en-US" err="1"/>
              <a:t>oder</a:t>
            </a:r>
            <a:r>
              <a:rPr lang="en-US"/>
              <a:t> </a:t>
            </a:r>
            <a:r>
              <a:rPr lang="en-US" err="1"/>
              <a:t>Datenzugriffslogik</a:t>
            </a:r>
            <a:r>
              <a:rPr lang="en-US"/>
              <a:t> </a:t>
            </a:r>
            <a:r>
              <a:rPr lang="en-US" err="1"/>
              <a:t>im</a:t>
            </a:r>
            <a:r>
              <a:rPr lang="en-US"/>
              <a:t> Business Layer)</a:t>
            </a:r>
          </a:p>
          <a:p>
            <a:pPr lvl="3"/>
            <a:r>
              <a:rPr lang="en-US"/>
              <a:t>Stark </a:t>
            </a:r>
            <a:r>
              <a:rPr lang="en-US" err="1"/>
              <a:t>verteilte</a:t>
            </a:r>
            <a:r>
              <a:rPr lang="en-US"/>
              <a:t> </a:t>
            </a:r>
            <a:r>
              <a:rPr lang="en-US" err="1"/>
              <a:t>Anwendungen</a:t>
            </a:r>
            <a:r>
              <a:rPr lang="en-US"/>
              <a:t> </a:t>
            </a:r>
            <a:r>
              <a:rPr lang="en-US" err="1"/>
              <a:t>mit</a:t>
            </a:r>
            <a:r>
              <a:rPr lang="en-US"/>
              <a:t> </a:t>
            </a:r>
            <a:r>
              <a:rPr lang="en-US" err="1"/>
              <a:t>hoher</a:t>
            </a:r>
            <a:r>
              <a:rPr lang="en-US"/>
              <a:t> </a:t>
            </a:r>
            <a:r>
              <a:rPr lang="en-US" err="1"/>
              <a:t>Anforderung</a:t>
            </a:r>
            <a:r>
              <a:rPr lang="en-US"/>
              <a:t> an Performance und </a:t>
            </a:r>
            <a:r>
              <a:rPr lang="en-US" err="1"/>
              <a:t>Verfügbarkeit</a:t>
            </a:r>
            <a:r>
              <a:rPr lang="en-US"/>
              <a:t> </a:t>
            </a:r>
            <a:r>
              <a:rPr lang="en-US" err="1"/>
              <a:t>bringen</a:t>
            </a:r>
            <a:r>
              <a:rPr lang="en-US"/>
              <a:t> </a:t>
            </a:r>
            <a:r>
              <a:rPr lang="en-US" err="1"/>
              <a:t>solche</a:t>
            </a:r>
            <a:r>
              <a:rPr lang="en-US"/>
              <a:t> </a:t>
            </a:r>
            <a:r>
              <a:rPr lang="en-US" err="1"/>
              <a:t>Architekturen</a:t>
            </a:r>
            <a:r>
              <a:rPr lang="en-US"/>
              <a:t> an </a:t>
            </a:r>
            <a:r>
              <a:rPr lang="en-US" err="1"/>
              <a:t>ihre</a:t>
            </a:r>
            <a:r>
              <a:rPr lang="en-US"/>
              <a:t> </a:t>
            </a:r>
            <a:r>
              <a:rPr lang="en-US" err="1"/>
              <a:t>Grenzen</a:t>
            </a:r>
            <a:endParaRPr lang="en-US"/>
          </a:p>
          <a:p>
            <a:pPr lvl="4"/>
            <a:r>
              <a:rPr lang="en-US"/>
              <a:t>Bottlenecks</a:t>
            </a:r>
          </a:p>
          <a:p>
            <a:pPr lvl="4"/>
            <a:r>
              <a:rPr lang="en-US" err="1"/>
              <a:t>Laufzeiten</a:t>
            </a:r>
            <a:r>
              <a:rPr lang="en-US"/>
              <a:t> </a:t>
            </a:r>
            <a:r>
              <a:rPr lang="en-US" err="1"/>
              <a:t>durch</a:t>
            </a:r>
            <a:r>
              <a:rPr lang="en-US"/>
              <a:t> die Layer</a:t>
            </a:r>
          </a:p>
          <a:p>
            <a:pPr lvl="4"/>
            <a:r>
              <a:rPr lang="en-US" err="1"/>
              <a:t>Überlast</a:t>
            </a:r>
            <a:r>
              <a:rPr lang="en-US"/>
              <a:t> von </a:t>
            </a:r>
            <a:r>
              <a:rPr lang="en-US" err="1"/>
              <a:t>Resourcen</a:t>
            </a:r>
            <a:endParaRPr lang="en-US"/>
          </a:p>
          <a:p>
            <a:pPr lvl="3"/>
            <a:endParaRPr lang="en-US"/>
          </a:p>
        </p:txBody>
      </p:sp>
    </p:spTree>
    <p:extLst>
      <p:ext uri="{BB962C8B-B14F-4D97-AF65-F5344CB8AC3E}">
        <p14:creationId xmlns:p14="http://schemas.microsoft.com/office/powerpoint/2010/main" val="25857398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172</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err="1"/>
              <a:t>Architekturmuster</a:t>
            </a:r>
            <a:endParaRPr lang="en-US"/>
          </a:p>
          <a:p>
            <a:pPr lvl="1"/>
            <a:r>
              <a:rPr lang="en-US"/>
              <a:t>Event-driven </a:t>
            </a:r>
            <a:r>
              <a:rPr lang="en-US" err="1"/>
              <a:t>Architektur</a:t>
            </a:r>
            <a:endParaRPr lang="en-US"/>
          </a:p>
          <a:p>
            <a:pPr lvl="2"/>
            <a:r>
              <a:rPr lang="en-US" err="1"/>
              <a:t>Ist</a:t>
            </a:r>
            <a:r>
              <a:rPr lang="en-US"/>
              <a:t> </a:t>
            </a:r>
            <a:r>
              <a:rPr lang="en-US" err="1"/>
              <a:t>eine</a:t>
            </a:r>
            <a:r>
              <a:rPr lang="en-US"/>
              <a:t> </a:t>
            </a:r>
            <a:r>
              <a:rPr lang="en-US" err="1"/>
              <a:t>verteiltes</a:t>
            </a:r>
            <a:r>
              <a:rPr lang="en-US"/>
              <a:t>, </a:t>
            </a:r>
            <a:r>
              <a:rPr lang="en-US" err="1"/>
              <a:t>asynchrones</a:t>
            </a:r>
            <a:r>
              <a:rPr lang="en-US"/>
              <a:t> </a:t>
            </a:r>
            <a:r>
              <a:rPr lang="en-US" err="1"/>
              <a:t>Architektur</a:t>
            </a:r>
            <a:r>
              <a:rPr lang="en-US"/>
              <a:t> Pattern, das </a:t>
            </a:r>
            <a:r>
              <a:rPr lang="en-US" err="1"/>
              <a:t>Anwendungen</a:t>
            </a:r>
            <a:r>
              <a:rPr lang="en-US"/>
              <a:t> und </a:t>
            </a:r>
            <a:r>
              <a:rPr lang="en-US" err="1"/>
              <a:t>Komponenten</a:t>
            </a:r>
            <a:r>
              <a:rPr lang="en-US"/>
              <a:t> </a:t>
            </a:r>
            <a:r>
              <a:rPr lang="en-US" err="1"/>
              <a:t>durch</a:t>
            </a:r>
            <a:r>
              <a:rPr lang="en-US"/>
              <a:t> das </a:t>
            </a:r>
            <a:r>
              <a:rPr lang="en-US" err="1"/>
              <a:t>Erzeugen</a:t>
            </a:r>
            <a:r>
              <a:rPr lang="en-US"/>
              <a:t> und </a:t>
            </a:r>
            <a:r>
              <a:rPr lang="en-US" err="1"/>
              <a:t>Verwalten</a:t>
            </a:r>
            <a:r>
              <a:rPr lang="en-US"/>
              <a:t> von Events </a:t>
            </a:r>
            <a:r>
              <a:rPr lang="en-US" err="1"/>
              <a:t>verbindet</a:t>
            </a:r>
            <a:endParaRPr lang="en-US"/>
          </a:p>
          <a:p>
            <a:pPr lvl="2"/>
            <a:r>
              <a:rPr lang="en-US" err="1"/>
              <a:t>Ist</a:t>
            </a:r>
            <a:r>
              <a:rPr lang="en-US"/>
              <a:t> </a:t>
            </a:r>
            <a:r>
              <a:rPr lang="en-US" err="1"/>
              <a:t>eine</a:t>
            </a:r>
            <a:r>
              <a:rPr lang="en-US"/>
              <a:t> lose </a:t>
            </a:r>
            <a:r>
              <a:rPr lang="en-US" err="1"/>
              <a:t>gekoppelte</a:t>
            </a:r>
            <a:r>
              <a:rPr lang="en-US"/>
              <a:t> </a:t>
            </a:r>
            <a:r>
              <a:rPr lang="en-US" err="1"/>
              <a:t>Architektur</a:t>
            </a:r>
            <a:endParaRPr lang="en-US"/>
          </a:p>
          <a:p>
            <a:pPr lvl="3"/>
            <a:r>
              <a:rPr lang="en-US"/>
              <a:t>Der </a:t>
            </a:r>
            <a:r>
              <a:rPr lang="en-US" err="1"/>
              <a:t>Erzeuger</a:t>
            </a:r>
            <a:r>
              <a:rPr lang="en-US"/>
              <a:t> </a:t>
            </a:r>
            <a:r>
              <a:rPr lang="en-US" err="1"/>
              <a:t>eines</a:t>
            </a:r>
            <a:r>
              <a:rPr lang="en-US"/>
              <a:t> Events hat </a:t>
            </a:r>
            <a:r>
              <a:rPr lang="en-US" err="1"/>
              <a:t>keine</a:t>
            </a:r>
            <a:r>
              <a:rPr lang="en-US"/>
              <a:t> </a:t>
            </a:r>
            <a:r>
              <a:rPr lang="en-US" err="1"/>
              <a:t>Ahnung</a:t>
            </a:r>
            <a:r>
              <a:rPr lang="en-US"/>
              <a:t> </a:t>
            </a:r>
            <a:r>
              <a:rPr lang="en-US" err="1"/>
              <a:t>vom</a:t>
            </a:r>
            <a:r>
              <a:rPr lang="en-US"/>
              <a:t> </a:t>
            </a:r>
            <a:r>
              <a:rPr lang="en-US" err="1"/>
              <a:t>Empfänger</a:t>
            </a:r>
            <a:r>
              <a:rPr lang="en-US"/>
              <a:t>/</a:t>
            </a:r>
            <a:r>
              <a:rPr lang="en-US" err="1"/>
              <a:t>Konsumenten</a:t>
            </a:r>
            <a:r>
              <a:rPr lang="en-US"/>
              <a:t> des Events</a:t>
            </a:r>
          </a:p>
          <a:p>
            <a:pPr lvl="2"/>
            <a:r>
              <a:rPr lang="en-US" err="1"/>
              <a:t>Kann</a:t>
            </a:r>
            <a:r>
              <a:rPr lang="en-US"/>
              <a:t> </a:t>
            </a:r>
            <a:r>
              <a:rPr lang="en-US" err="1"/>
              <a:t>eine</a:t>
            </a:r>
            <a:r>
              <a:rPr lang="en-US"/>
              <a:t> </a:t>
            </a:r>
            <a:r>
              <a:rPr lang="en-US" err="1"/>
              <a:t>sehr</a:t>
            </a:r>
            <a:r>
              <a:rPr lang="en-US"/>
              <a:t> </a:t>
            </a:r>
            <a:r>
              <a:rPr lang="en-US" err="1"/>
              <a:t>komplexe</a:t>
            </a:r>
            <a:r>
              <a:rPr lang="en-US"/>
              <a:t> </a:t>
            </a:r>
            <a:r>
              <a:rPr lang="en-US" err="1"/>
              <a:t>Architektur</a:t>
            </a:r>
            <a:r>
              <a:rPr lang="en-US"/>
              <a:t> sein (</a:t>
            </a:r>
            <a:r>
              <a:rPr lang="en-US" err="1"/>
              <a:t>mit</a:t>
            </a:r>
            <a:r>
              <a:rPr lang="en-US"/>
              <a:t> </a:t>
            </a:r>
            <a:r>
              <a:rPr lang="en-US" err="1"/>
              <a:t>Mediatoren</a:t>
            </a:r>
            <a:r>
              <a:rPr lang="en-US"/>
              <a:t> und </a:t>
            </a:r>
            <a:r>
              <a:rPr lang="en-US" err="1"/>
              <a:t>Brokern</a:t>
            </a:r>
            <a:r>
              <a:rPr lang="en-US"/>
              <a:t>)</a:t>
            </a:r>
          </a:p>
          <a:p>
            <a:pPr lvl="2"/>
            <a:r>
              <a:rPr lang="en-US" err="1"/>
              <a:t>Kann</a:t>
            </a:r>
            <a:r>
              <a:rPr lang="en-US"/>
              <a:t> </a:t>
            </a:r>
            <a:r>
              <a:rPr lang="en-US" err="1"/>
              <a:t>sehr</a:t>
            </a:r>
            <a:r>
              <a:rPr lang="en-US"/>
              <a:t> </a:t>
            </a:r>
            <a:r>
              <a:rPr lang="en-US" err="1"/>
              <a:t>mächtig</a:t>
            </a:r>
            <a:r>
              <a:rPr lang="en-US"/>
              <a:t> sein (</a:t>
            </a:r>
            <a:r>
              <a:rPr lang="en-US" err="1"/>
              <a:t>wenn</a:t>
            </a:r>
            <a:r>
              <a:rPr lang="en-US"/>
              <a:t> </a:t>
            </a:r>
            <a:r>
              <a:rPr lang="en-US" err="1"/>
              <a:t>richtig</a:t>
            </a:r>
            <a:r>
              <a:rPr lang="en-US"/>
              <a:t> </a:t>
            </a:r>
            <a:r>
              <a:rPr lang="en-US" err="1"/>
              <a:t>geplant</a:t>
            </a:r>
            <a:r>
              <a:rPr lang="en-US"/>
              <a:t> und </a:t>
            </a:r>
            <a:r>
              <a:rPr lang="en-US" err="1"/>
              <a:t>implementiert</a:t>
            </a:r>
            <a:r>
              <a:rPr lang="en-US"/>
              <a:t>)</a:t>
            </a:r>
          </a:p>
          <a:p>
            <a:pPr lvl="1"/>
            <a:endParaRPr lang="en-US"/>
          </a:p>
        </p:txBody>
      </p:sp>
    </p:spTree>
    <p:extLst>
      <p:ext uri="{BB962C8B-B14F-4D97-AF65-F5344CB8AC3E}">
        <p14:creationId xmlns:p14="http://schemas.microsoft.com/office/powerpoint/2010/main" val="3638801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173</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err="1"/>
              <a:t>Architekturmuster</a:t>
            </a:r>
            <a:endParaRPr lang="en-US"/>
          </a:p>
          <a:p>
            <a:pPr lvl="1"/>
            <a:r>
              <a:rPr lang="en-US"/>
              <a:t>Event-driven </a:t>
            </a:r>
            <a:r>
              <a:rPr lang="en-US" err="1"/>
              <a:t>Architektur</a:t>
            </a:r>
            <a:endParaRPr lang="en-US"/>
          </a:p>
          <a:p>
            <a:pPr lvl="2"/>
            <a:r>
              <a:rPr lang="en-US"/>
              <a:t>Die </a:t>
            </a:r>
            <a:r>
              <a:rPr lang="en-US" err="1"/>
              <a:t>beiden</a:t>
            </a:r>
            <a:r>
              <a:rPr lang="en-US"/>
              <a:t> </a:t>
            </a:r>
            <a:r>
              <a:rPr lang="en-US" err="1"/>
              <a:t>wichtigsten</a:t>
            </a:r>
            <a:r>
              <a:rPr lang="en-US"/>
              <a:t> Event </a:t>
            </a:r>
            <a:r>
              <a:rPr lang="en-US" err="1"/>
              <a:t>Topologien</a:t>
            </a:r>
            <a:r>
              <a:rPr lang="en-US"/>
              <a:t> </a:t>
            </a:r>
            <a:r>
              <a:rPr lang="en-US" err="1"/>
              <a:t>benutzen</a:t>
            </a:r>
            <a:endParaRPr lang="en-US"/>
          </a:p>
          <a:p>
            <a:pPr lvl="3"/>
            <a:r>
              <a:rPr lang="en-US"/>
              <a:t>Event channels (= </a:t>
            </a:r>
            <a:r>
              <a:rPr lang="en-US" err="1"/>
              <a:t>Ströme</a:t>
            </a:r>
            <a:r>
              <a:rPr lang="en-US"/>
              <a:t> von Event </a:t>
            </a:r>
            <a:r>
              <a:rPr lang="en-US" err="1"/>
              <a:t>Nachrichten</a:t>
            </a:r>
            <a:r>
              <a:rPr lang="en-US"/>
              <a:t>) </a:t>
            </a:r>
            <a:r>
              <a:rPr lang="en-US" err="1"/>
              <a:t>zwischen</a:t>
            </a:r>
            <a:r>
              <a:rPr lang="en-US"/>
              <a:t> Event </a:t>
            </a:r>
            <a:r>
              <a:rPr lang="en-US" err="1"/>
              <a:t>Prozessoren</a:t>
            </a:r>
            <a:r>
              <a:rPr lang="en-US"/>
              <a:t> (</a:t>
            </a:r>
            <a:r>
              <a:rPr lang="en-US" err="1"/>
              <a:t>Verarbeitern</a:t>
            </a:r>
            <a:r>
              <a:rPr lang="en-US"/>
              <a:t>)</a:t>
            </a:r>
          </a:p>
          <a:p>
            <a:pPr lvl="3"/>
            <a:r>
              <a:rPr lang="en-US"/>
              <a:t>Event channels </a:t>
            </a:r>
            <a:r>
              <a:rPr lang="en-US" err="1"/>
              <a:t>sind</a:t>
            </a:r>
            <a:r>
              <a:rPr lang="en-US"/>
              <a:t> </a:t>
            </a:r>
            <a:r>
              <a:rPr lang="en-US" err="1"/>
              <a:t>typischerweise</a:t>
            </a:r>
            <a:r>
              <a:rPr lang="en-US"/>
              <a:t> </a:t>
            </a:r>
            <a:r>
              <a:rPr lang="en-US" err="1"/>
              <a:t>als</a:t>
            </a:r>
            <a:r>
              <a:rPr lang="en-US"/>
              <a:t> Message Queues </a:t>
            </a:r>
            <a:r>
              <a:rPr lang="en-US" err="1"/>
              <a:t>implementiert,die</a:t>
            </a:r>
            <a:r>
              <a:rPr lang="en-US"/>
              <a:t> </a:t>
            </a:r>
          </a:p>
          <a:p>
            <a:pPr lvl="4"/>
            <a:r>
              <a:rPr lang="en-US"/>
              <a:t>Point-to-point </a:t>
            </a:r>
            <a:r>
              <a:rPr lang="en-US" err="1"/>
              <a:t>Verbindungen</a:t>
            </a:r>
            <a:r>
              <a:rPr lang="en-US"/>
              <a:t> (</a:t>
            </a:r>
            <a:r>
              <a:rPr lang="en-US" err="1"/>
              <a:t>genau</a:t>
            </a:r>
            <a:r>
              <a:rPr lang="en-US"/>
              <a:t> </a:t>
            </a:r>
            <a:r>
              <a:rPr lang="en-US" err="1"/>
              <a:t>ein</a:t>
            </a:r>
            <a:r>
              <a:rPr lang="en-US"/>
              <a:t> </a:t>
            </a:r>
            <a:r>
              <a:rPr lang="en-US" err="1"/>
              <a:t>Empfänger</a:t>
            </a:r>
            <a:r>
              <a:rPr lang="en-US"/>
              <a:t>)</a:t>
            </a:r>
          </a:p>
          <a:p>
            <a:pPr lvl="4"/>
            <a:r>
              <a:rPr lang="en-US"/>
              <a:t>Message Topics (</a:t>
            </a:r>
            <a:r>
              <a:rPr lang="en-US" err="1"/>
              <a:t>mehrere</a:t>
            </a:r>
            <a:r>
              <a:rPr lang="en-US"/>
              <a:t> </a:t>
            </a:r>
            <a:r>
              <a:rPr lang="en-US" err="1"/>
              <a:t>Empfänger</a:t>
            </a:r>
            <a:r>
              <a:rPr lang="en-US"/>
              <a:t>)</a:t>
            </a:r>
          </a:p>
          <a:p>
            <a:pPr lvl="4"/>
            <a:r>
              <a:rPr lang="en-US"/>
              <a:t>Publish-subscribe Pattern (Broadcast an </a:t>
            </a:r>
            <a:r>
              <a:rPr lang="en-US" err="1"/>
              <a:t>Interessierte</a:t>
            </a:r>
            <a:r>
              <a:rPr lang="en-US"/>
              <a:t>, </a:t>
            </a:r>
            <a:r>
              <a:rPr lang="en-US" err="1"/>
              <a:t>Empfänger</a:t>
            </a:r>
            <a:r>
              <a:rPr lang="en-US"/>
              <a:t> </a:t>
            </a:r>
            <a:r>
              <a:rPr lang="en-US" err="1"/>
              <a:t>melden</a:t>
            </a:r>
            <a:r>
              <a:rPr lang="en-US"/>
              <a:t> Interesse an) </a:t>
            </a:r>
            <a:r>
              <a:rPr lang="en-US" err="1"/>
              <a:t>implementieren</a:t>
            </a:r>
            <a:endParaRPr lang="en-US"/>
          </a:p>
          <a:p>
            <a:pPr lvl="1"/>
            <a:endParaRPr lang="en-US"/>
          </a:p>
        </p:txBody>
      </p:sp>
    </p:spTree>
    <p:extLst>
      <p:ext uri="{BB962C8B-B14F-4D97-AF65-F5344CB8AC3E}">
        <p14:creationId xmlns:p14="http://schemas.microsoft.com/office/powerpoint/2010/main" val="16955576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83BBF8-9F63-4098-AD5F-254440C492A8}"/>
              </a:ext>
            </a:extLst>
          </p:cNvPr>
          <p:cNvPicPr>
            <a:picLocks noChangeAspect="1"/>
          </p:cNvPicPr>
          <p:nvPr/>
        </p:nvPicPr>
        <p:blipFill>
          <a:blip r:embed="rId2"/>
          <a:stretch>
            <a:fillRect/>
          </a:stretch>
        </p:blipFill>
        <p:spPr>
          <a:xfrm>
            <a:off x="6866511" y="1484769"/>
            <a:ext cx="4512098" cy="3002213"/>
          </a:xfrm>
          <a:prstGeom prst="rect">
            <a:avLst/>
          </a:prstGeom>
        </p:spPr>
      </p:pic>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err="1"/>
              <a:t>Architekturmuster</a:t>
            </a:r>
            <a:endParaRPr lang="en-US"/>
          </a:p>
          <a:p>
            <a:pPr lvl="1"/>
            <a:r>
              <a:rPr lang="en-US"/>
              <a:t>Event-driven </a:t>
            </a:r>
            <a:r>
              <a:rPr lang="en-US" err="1"/>
              <a:t>Architektur</a:t>
            </a:r>
            <a:endParaRPr lang="en-US"/>
          </a:p>
          <a:p>
            <a:pPr lvl="2"/>
            <a:r>
              <a:rPr lang="en-US"/>
              <a:t>Die Mediator </a:t>
            </a:r>
            <a:r>
              <a:rPr lang="en-US" err="1"/>
              <a:t>Topologie</a:t>
            </a:r>
            <a:endParaRPr lang="en-US"/>
          </a:p>
          <a:p>
            <a:pPr lvl="3"/>
            <a:r>
              <a:rPr lang="en-US" err="1"/>
              <a:t>Alle</a:t>
            </a:r>
            <a:r>
              <a:rPr lang="en-US"/>
              <a:t> Event </a:t>
            </a:r>
            <a:r>
              <a:rPr lang="en-US" err="1"/>
              <a:t>gehen</a:t>
            </a:r>
            <a:r>
              <a:rPr lang="en-US"/>
              <a:t> </a:t>
            </a:r>
            <a:r>
              <a:rPr lang="en-US" err="1"/>
              <a:t>durch</a:t>
            </a:r>
            <a:r>
              <a:rPr lang="en-US"/>
              <a:t> </a:t>
            </a:r>
            <a:r>
              <a:rPr lang="en-US" err="1"/>
              <a:t>einen</a:t>
            </a:r>
            <a:r>
              <a:rPr lang="en-US"/>
              <a:t> </a:t>
            </a:r>
            <a:r>
              <a:rPr lang="en-US" err="1"/>
              <a:t>sog</a:t>
            </a:r>
            <a:r>
              <a:rPr lang="en-US"/>
              <a:t>. Mediator</a:t>
            </a:r>
          </a:p>
          <a:p>
            <a:pPr lvl="3"/>
            <a:r>
              <a:rPr lang="en-US"/>
              <a:t>Der Mediator </a:t>
            </a:r>
            <a:r>
              <a:rPr lang="en-US" err="1"/>
              <a:t>orchestriert</a:t>
            </a:r>
            <a:r>
              <a:rPr lang="en-US"/>
              <a:t> die Events, </a:t>
            </a:r>
            <a:br>
              <a:rPr lang="en-US"/>
            </a:br>
            <a:r>
              <a:rPr lang="en-US" err="1"/>
              <a:t>generiert</a:t>
            </a:r>
            <a:r>
              <a:rPr lang="en-US"/>
              <a:t> </a:t>
            </a:r>
            <a:r>
              <a:rPr lang="en-US" err="1"/>
              <a:t>einen</a:t>
            </a:r>
            <a:r>
              <a:rPr lang="en-US"/>
              <a:t> </a:t>
            </a:r>
            <a:r>
              <a:rPr lang="en-US" err="1"/>
              <a:t>oder</a:t>
            </a:r>
            <a:r>
              <a:rPr lang="en-US"/>
              <a:t> </a:t>
            </a:r>
            <a:r>
              <a:rPr lang="en-US" err="1"/>
              <a:t>mehrere</a:t>
            </a:r>
            <a:r>
              <a:rPr lang="en-US"/>
              <a:t> Events</a:t>
            </a:r>
            <a:br>
              <a:rPr lang="en-US"/>
            </a:br>
            <a:r>
              <a:rPr lang="en-US" err="1"/>
              <a:t>zur</a:t>
            </a:r>
            <a:r>
              <a:rPr lang="en-US"/>
              <a:t> </a:t>
            </a:r>
            <a:r>
              <a:rPr lang="en-US" err="1"/>
              <a:t>folgenden</a:t>
            </a:r>
            <a:r>
              <a:rPr lang="en-US"/>
              <a:t> </a:t>
            </a:r>
            <a:r>
              <a:rPr lang="en-US" err="1"/>
              <a:t>Eventverarbeitung</a:t>
            </a:r>
            <a:endParaRPr lang="en-US"/>
          </a:p>
          <a:p>
            <a:pPr lvl="3"/>
            <a:r>
              <a:rPr lang="en-US"/>
              <a:t>Event Channels </a:t>
            </a:r>
            <a:r>
              <a:rPr lang="en-US" err="1"/>
              <a:t>können</a:t>
            </a:r>
            <a:r>
              <a:rPr lang="en-US"/>
              <a:t> Event Queues </a:t>
            </a:r>
            <a:r>
              <a:rPr lang="en-US" err="1"/>
              <a:t>oder</a:t>
            </a:r>
            <a:r>
              <a:rPr lang="en-US"/>
              <a:t> Event Topics sein</a:t>
            </a:r>
          </a:p>
          <a:p>
            <a:pPr lvl="3"/>
            <a:r>
              <a:rPr lang="en-US"/>
              <a:t>Event </a:t>
            </a:r>
            <a:r>
              <a:rPr lang="en-US" err="1"/>
              <a:t>Prozessoren</a:t>
            </a:r>
            <a:r>
              <a:rPr lang="en-US"/>
              <a:t> </a:t>
            </a:r>
            <a:r>
              <a:rPr lang="en-US" err="1"/>
              <a:t>warten</a:t>
            </a:r>
            <a:r>
              <a:rPr lang="en-US"/>
              <a:t> an </a:t>
            </a:r>
            <a:r>
              <a:rPr lang="en-US" err="1"/>
              <a:t>einem</a:t>
            </a:r>
            <a:r>
              <a:rPr lang="en-US"/>
              <a:t> Channel </a:t>
            </a:r>
            <a:br>
              <a:rPr lang="en-US"/>
            </a:br>
            <a:r>
              <a:rPr lang="en-US"/>
              <a:t>auf </a:t>
            </a:r>
            <a:r>
              <a:rPr lang="en-US" err="1"/>
              <a:t>einen</a:t>
            </a:r>
            <a:r>
              <a:rPr lang="en-US"/>
              <a:t> Event </a:t>
            </a:r>
            <a:r>
              <a:rPr lang="en-US" err="1"/>
              <a:t>zur</a:t>
            </a:r>
            <a:r>
              <a:rPr lang="en-US"/>
              <a:t> </a:t>
            </a:r>
            <a:r>
              <a:rPr lang="en-US" err="1"/>
              <a:t>Verarbeitung</a:t>
            </a:r>
            <a:endParaRPr lang="en-US"/>
          </a:p>
          <a:p>
            <a:pPr lvl="3"/>
            <a:r>
              <a:rPr lang="en-US" err="1"/>
              <a:t>Implementierungen</a:t>
            </a:r>
            <a:r>
              <a:rPr lang="en-US"/>
              <a:t> </a:t>
            </a:r>
            <a:r>
              <a:rPr lang="en-US" err="1"/>
              <a:t>dieser</a:t>
            </a:r>
            <a:r>
              <a:rPr lang="en-US"/>
              <a:t> Art </a:t>
            </a:r>
            <a:r>
              <a:rPr lang="en-US" err="1"/>
              <a:t>findet</a:t>
            </a:r>
            <a:r>
              <a:rPr lang="en-US"/>
              <a:t> man oft in Business </a:t>
            </a:r>
            <a:r>
              <a:rPr lang="en-US" err="1"/>
              <a:t>Prozess</a:t>
            </a:r>
            <a:r>
              <a:rPr lang="en-US"/>
              <a:t> </a:t>
            </a:r>
            <a:br>
              <a:rPr lang="en-US"/>
            </a:br>
            <a:r>
              <a:rPr lang="en-US" err="1"/>
              <a:t>oder</a:t>
            </a:r>
            <a:r>
              <a:rPr lang="en-US"/>
              <a:t> Workflow </a:t>
            </a:r>
            <a:r>
              <a:rPr lang="en-US" err="1"/>
              <a:t>Umgebungen</a:t>
            </a:r>
            <a:endParaRPr lang="en-US"/>
          </a:p>
          <a:p>
            <a:pPr lvl="3"/>
            <a:endParaRPr lang="en-US"/>
          </a:p>
          <a:p>
            <a:pPr lvl="1"/>
            <a:endParaRPr lang="en-US"/>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174</a:t>
            </a:fld>
            <a:endParaRPr lang="de-DE"/>
          </a:p>
        </p:txBody>
      </p:sp>
    </p:spTree>
    <p:extLst>
      <p:ext uri="{BB962C8B-B14F-4D97-AF65-F5344CB8AC3E}">
        <p14:creationId xmlns:p14="http://schemas.microsoft.com/office/powerpoint/2010/main" val="4614002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AE01B-7497-4D74-8986-6D4546238B05}"/>
              </a:ext>
            </a:extLst>
          </p:cNvPr>
          <p:cNvPicPr>
            <a:picLocks noChangeAspect="1"/>
          </p:cNvPicPr>
          <p:nvPr/>
        </p:nvPicPr>
        <p:blipFill>
          <a:blip r:embed="rId2"/>
          <a:stretch>
            <a:fillRect/>
          </a:stretch>
        </p:blipFill>
        <p:spPr>
          <a:xfrm>
            <a:off x="6685738" y="2969536"/>
            <a:ext cx="5293635" cy="2898747"/>
          </a:xfrm>
          <a:prstGeom prst="rect">
            <a:avLst/>
          </a:prstGeom>
        </p:spPr>
      </p:pic>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err="1"/>
              <a:t>Architekturmuster</a:t>
            </a:r>
            <a:endParaRPr lang="en-US"/>
          </a:p>
          <a:p>
            <a:pPr lvl="1"/>
            <a:r>
              <a:rPr lang="en-US"/>
              <a:t>Event-driven </a:t>
            </a:r>
            <a:r>
              <a:rPr lang="en-US" err="1"/>
              <a:t>Architektur</a:t>
            </a:r>
            <a:endParaRPr lang="en-US"/>
          </a:p>
          <a:p>
            <a:pPr lvl="2"/>
            <a:r>
              <a:rPr lang="en-US"/>
              <a:t>Die Broker </a:t>
            </a:r>
            <a:r>
              <a:rPr lang="en-US" err="1"/>
              <a:t>Topologie</a:t>
            </a:r>
            <a:endParaRPr lang="en-US"/>
          </a:p>
          <a:p>
            <a:pPr lvl="3"/>
            <a:r>
              <a:rPr lang="en-US" err="1"/>
              <a:t>Ohne</a:t>
            </a:r>
            <a:r>
              <a:rPr lang="en-US"/>
              <a:t> Event Queue</a:t>
            </a:r>
          </a:p>
          <a:p>
            <a:pPr lvl="3"/>
            <a:r>
              <a:rPr lang="en-US"/>
              <a:t>Event </a:t>
            </a:r>
            <a:r>
              <a:rPr lang="en-US" err="1"/>
              <a:t>Prozessoren</a:t>
            </a:r>
            <a:r>
              <a:rPr lang="en-US"/>
              <a:t> </a:t>
            </a:r>
            <a:r>
              <a:rPr lang="en-US" err="1"/>
              <a:t>holen</a:t>
            </a:r>
            <a:r>
              <a:rPr lang="en-US"/>
              <a:t> </a:t>
            </a:r>
            <a:r>
              <a:rPr lang="en-US" err="1"/>
              <a:t>sich</a:t>
            </a:r>
            <a:r>
              <a:rPr lang="en-US"/>
              <a:t> Events </a:t>
            </a:r>
            <a:r>
              <a:rPr lang="en-US" err="1"/>
              <a:t>vom</a:t>
            </a:r>
            <a:r>
              <a:rPr lang="en-US"/>
              <a:t> Broker,</a:t>
            </a:r>
            <a:br>
              <a:rPr lang="en-US"/>
            </a:br>
            <a:r>
              <a:rPr lang="en-US" err="1"/>
              <a:t>verarbeiten</a:t>
            </a:r>
            <a:r>
              <a:rPr lang="en-US"/>
              <a:t> </a:t>
            </a:r>
            <a:r>
              <a:rPr lang="en-US" err="1"/>
              <a:t>sie</a:t>
            </a:r>
            <a:r>
              <a:rPr lang="en-US"/>
              <a:t> und </a:t>
            </a:r>
            <a:r>
              <a:rPr lang="en-US" err="1"/>
              <a:t>erzeugen</a:t>
            </a:r>
            <a:r>
              <a:rPr lang="en-US"/>
              <a:t> </a:t>
            </a:r>
            <a:r>
              <a:rPr lang="en-US" err="1"/>
              <a:t>nach</a:t>
            </a:r>
            <a:r>
              <a:rPr lang="en-US"/>
              <a:t> </a:t>
            </a:r>
            <a:r>
              <a:rPr lang="en-US" err="1"/>
              <a:t>Bedarf</a:t>
            </a:r>
            <a:r>
              <a:rPr lang="en-US"/>
              <a:t> </a:t>
            </a:r>
            <a:br>
              <a:rPr lang="en-US"/>
            </a:br>
            <a:r>
              <a:rPr lang="en-US" err="1"/>
              <a:t>neue</a:t>
            </a:r>
            <a:r>
              <a:rPr lang="en-US"/>
              <a:t> Events, die an den Broker </a:t>
            </a:r>
            <a:r>
              <a:rPr lang="en-US" err="1"/>
              <a:t>übergeben</a:t>
            </a:r>
            <a:r>
              <a:rPr lang="en-US"/>
              <a:t> </a:t>
            </a:r>
            <a:r>
              <a:rPr lang="en-US" err="1"/>
              <a:t>werden</a:t>
            </a:r>
            <a:endParaRPr lang="en-US"/>
          </a:p>
          <a:p>
            <a:pPr lvl="3"/>
            <a:r>
              <a:rPr lang="en-US"/>
              <a:t>Bei </a:t>
            </a:r>
            <a:r>
              <a:rPr lang="en-US" err="1"/>
              <a:t>einfachen</a:t>
            </a:r>
            <a:r>
              <a:rPr lang="en-US"/>
              <a:t> Event </a:t>
            </a:r>
            <a:r>
              <a:rPr lang="en-US" err="1"/>
              <a:t>Flüssen</a:t>
            </a:r>
            <a:r>
              <a:rPr lang="en-US"/>
              <a:t> </a:t>
            </a:r>
            <a:r>
              <a:rPr lang="en-US" err="1"/>
              <a:t>besser</a:t>
            </a:r>
            <a:r>
              <a:rPr lang="en-US"/>
              <a:t> </a:t>
            </a:r>
            <a:r>
              <a:rPr lang="en-US" err="1"/>
              <a:t>einsetzbar</a:t>
            </a:r>
            <a:endParaRPr lang="en-US"/>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175</a:t>
            </a:fld>
            <a:endParaRPr lang="de-DE"/>
          </a:p>
        </p:txBody>
      </p:sp>
    </p:spTree>
    <p:extLst>
      <p:ext uri="{BB962C8B-B14F-4D97-AF65-F5344CB8AC3E}">
        <p14:creationId xmlns:p14="http://schemas.microsoft.com/office/powerpoint/2010/main" val="90896194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Event-driven </a:t>
            </a:r>
            <a:r>
              <a:rPr lang="en-US" dirty="0" err="1"/>
              <a:t>Architektur</a:t>
            </a:r>
            <a:endParaRPr lang="en-US" dirty="0"/>
          </a:p>
          <a:p>
            <a:pPr lvl="2"/>
            <a:r>
              <a:rPr lang="en-US" dirty="0"/>
              <a:t>Event </a:t>
            </a:r>
            <a:r>
              <a:rPr lang="en-US" dirty="0" err="1"/>
              <a:t>Verarbeitung</a:t>
            </a:r>
            <a:endParaRPr lang="en-US" dirty="0"/>
          </a:p>
          <a:p>
            <a:pPr lvl="3"/>
            <a:r>
              <a:rPr lang="en-US" dirty="0"/>
              <a:t>Simple Event processing</a:t>
            </a:r>
          </a:p>
          <a:p>
            <a:pPr lvl="4"/>
            <a:r>
              <a:rPr lang="en-US" dirty="0"/>
              <a:t>Events </a:t>
            </a:r>
            <a:r>
              <a:rPr lang="en-US" dirty="0" err="1"/>
              <a:t>werden</a:t>
            </a:r>
            <a:r>
              <a:rPr lang="en-US" dirty="0"/>
              <a:t> </a:t>
            </a:r>
            <a:r>
              <a:rPr lang="en-US" dirty="0" err="1"/>
              <a:t>zur</a:t>
            </a:r>
            <a:r>
              <a:rPr lang="en-US" dirty="0"/>
              <a:t> </a:t>
            </a:r>
            <a:r>
              <a:rPr lang="en-US" dirty="0" err="1"/>
              <a:t>Verarbeitung</a:t>
            </a:r>
            <a:r>
              <a:rPr lang="en-US" dirty="0"/>
              <a:t> </a:t>
            </a:r>
            <a:r>
              <a:rPr lang="en-US" dirty="0" err="1"/>
              <a:t>sofort</a:t>
            </a:r>
            <a:r>
              <a:rPr lang="en-US" dirty="0"/>
              <a:t> </a:t>
            </a:r>
            <a:r>
              <a:rPr lang="en-US" dirty="0" err="1"/>
              <a:t>weitergeleitet</a:t>
            </a:r>
            <a:endParaRPr lang="en-US" dirty="0"/>
          </a:p>
          <a:p>
            <a:pPr lvl="4"/>
            <a:r>
              <a:rPr lang="en-US" dirty="0" err="1"/>
              <a:t>Kann</a:t>
            </a:r>
            <a:r>
              <a:rPr lang="en-US" dirty="0"/>
              <a:t> </a:t>
            </a:r>
            <a:r>
              <a:rPr lang="en-US" dirty="0" err="1"/>
              <a:t>für</a:t>
            </a:r>
            <a:r>
              <a:rPr lang="en-US" dirty="0"/>
              <a:t> Real-Time Workflows </a:t>
            </a:r>
            <a:r>
              <a:rPr lang="en-US" dirty="0" err="1"/>
              <a:t>verwendet</a:t>
            </a:r>
            <a:r>
              <a:rPr lang="en-US" dirty="0"/>
              <a:t> </a:t>
            </a:r>
            <a:r>
              <a:rPr lang="en-US" dirty="0" err="1"/>
              <a:t>werden</a:t>
            </a:r>
            <a:endParaRPr lang="en-US" dirty="0"/>
          </a:p>
          <a:p>
            <a:pPr lvl="3"/>
            <a:r>
              <a:rPr lang="en-US" dirty="0"/>
              <a:t>Event Stream processing</a:t>
            </a:r>
          </a:p>
          <a:p>
            <a:pPr lvl="4"/>
            <a:r>
              <a:rPr lang="en-US" dirty="0" err="1"/>
              <a:t>Anylysiert</a:t>
            </a:r>
            <a:r>
              <a:rPr lang="en-US" dirty="0"/>
              <a:t> Event Streams und </a:t>
            </a:r>
            <a:r>
              <a:rPr lang="en-US" dirty="0" err="1"/>
              <a:t>steuert</a:t>
            </a:r>
            <a:r>
              <a:rPr lang="en-US" dirty="0"/>
              <a:t> </a:t>
            </a:r>
            <a:r>
              <a:rPr lang="en-US" dirty="0" err="1"/>
              <a:t>danach</a:t>
            </a:r>
            <a:r>
              <a:rPr lang="en-US" dirty="0"/>
              <a:t> die </a:t>
            </a:r>
            <a:r>
              <a:rPr lang="en-US" dirty="0" err="1"/>
              <a:t>weitere</a:t>
            </a:r>
            <a:r>
              <a:rPr lang="en-US" dirty="0"/>
              <a:t> </a:t>
            </a:r>
            <a:r>
              <a:rPr lang="en-US" dirty="0" err="1"/>
              <a:t>Verarbeitung</a:t>
            </a:r>
            <a:endParaRPr lang="en-US" dirty="0"/>
          </a:p>
          <a:p>
            <a:pPr lvl="4"/>
            <a:r>
              <a:rPr lang="en-US" dirty="0" err="1"/>
              <a:t>Beispiel</a:t>
            </a:r>
            <a:r>
              <a:rPr lang="en-US" dirty="0"/>
              <a:t> : </a:t>
            </a:r>
            <a:r>
              <a:rPr lang="en-US" dirty="0" err="1"/>
              <a:t>Kauf</a:t>
            </a:r>
            <a:r>
              <a:rPr lang="en-US" dirty="0"/>
              <a:t> von </a:t>
            </a:r>
            <a:r>
              <a:rPr lang="en-US" dirty="0" err="1"/>
              <a:t>Aktien</a:t>
            </a:r>
            <a:r>
              <a:rPr lang="en-US" dirty="0"/>
              <a:t>, die </a:t>
            </a:r>
            <a:r>
              <a:rPr lang="en-US" dirty="0" err="1"/>
              <a:t>unter</a:t>
            </a:r>
            <a:r>
              <a:rPr lang="en-US" dirty="0"/>
              <a:t> </a:t>
            </a:r>
            <a:r>
              <a:rPr lang="en-US" dirty="0" err="1"/>
              <a:t>eine</a:t>
            </a:r>
            <a:r>
              <a:rPr lang="en-US" dirty="0"/>
              <a:t> </a:t>
            </a:r>
            <a:r>
              <a:rPr lang="en-US" dirty="0" err="1"/>
              <a:t>definierte</a:t>
            </a:r>
            <a:r>
              <a:rPr lang="en-US" dirty="0"/>
              <a:t> </a:t>
            </a:r>
            <a:r>
              <a:rPr lang="en-US" dirty="0" err="1"/>
              <a:t>Schwelle</a:t>
            </a:r>
            <a:r>
              <a:rPr lang="en-US" dirty="0"/>
              <a:t> </a:t>
            </a:r>
            <a:r>
              <a:rPr lang="en-US" dirty="0" err="1"/>
              <a:t>gefallen</a:t>
            </a:r>
            <a:r>
              <a:rPr lang="en-US" dirty="0"/>
              <a:t> </a:t>
            </a:r>
            <a:r>
              <a:rPr lang="en-US" dirty="0" err="1"/>
              <a:t>sind</a:t>
            </a:r>
            <a:endParaRPr lang="en-US" dirty="0"/>
          </a:p>
          <a:p>
            <a:pPr lvl="3"/>
            <a:r>
              <a:rPr lang="en-US" dirty="0"/>
              <a:t>Complex Event processing</a:t>
            </a:r>
          </a:p>
          <a:p>
            <a:pPr lvl="4"/>
            <a:r>
              <a:rPr lang="en-US" dirty="0" err="1"/>
              <a:t>Analysiert</a:t>
            </a:r>
            <a:r>
              <a:rPr lang="en-US" dirty="0"/>
              <a:t> Events Streams auf </a:t>
            </a:r>
            <a:r>
              <a:rPr lang="en-US" dirty="0" err="1"/>
              <a:t>wiederkehrende</a:t>
            </a:r>
            <a:r>
              <a:rPr lang="en-US" dirty="0"/>
              <a:t> Muster</a:t>
            </a:r>
          </a:p>
          <a:p>
            <a:pPr lvl="4"/>
            <a:r>
              <a:rPr lang="en-US" dirty="0" err="1"/>
              <a:t>Läuft</a:t>
            </a:r>
            <a:r>
              <a:rPr lang="en-US" dirty="0"/>
              <a:t> </a:t>
            </a:r>
            <a:r>
              <a:rPr lang="en-US" dirty="0" err="1"/>
              <a:t>i.a.</a:t>
            </a:r>
            <a:r>
              <a:rPr lang="en-US" dirty="0"/>
              <a:t> </a:t>
            </a:r>
            <a:r>
              <a:rPr lang="en-US" dirty="0" err="1"/>
              <a:t>über</a:t>
            </a:r>
            <a:r>
              <a:rPr lang="en-US" dirty="0"/>
              <a:t> </a:t>
            </a:r>
            <a:r>
              <a:rPr lang="en-US" dirty="0" err="1"/>
              <a:t>längere</a:t>
            </a:r>
            <a:r>
              <a:rPr lang="en-US" dirty="0"/>
              <a:t> </a:t>
            </a:r>
            <a:r>
              <a:rPr lang="en-US" dirty="0" err="1"/>
              <a:t>Zeiträume</a:t>
            </a:r>
            <a:endParaRPr lang="en-US" dirty="0"/>
          </a:p>
          <a:p>
            <a:pPr lvl="4"/>
            <a:r>
              <a:rPr lang="en-US" dirty="0" err="1"/>
              <a:t>Beispiel</a:t>
            </a:r>
            <a:r>
              <a:rPr lang="en-US" dirty="0"/>
              <a:t> : </a:t>
            </a:r>
            <a:r>
              <a:rPr lang="en-US" dirty="0" err="1"/>
              <a:t>Kreditlimit</a:t>
            </a:r>
            <a:endParaRPr lang="en-US" dirty="0"/>
          </a:p>
          <a:p>
            <a:pPr lvl="4"/>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176</a:t>
            </a:fld>
            <a:endParaRPr lang="de-DE"/>
          </a:p>
        </p:txBody>
      </p:sp>
    </p:spTree>
    <p:extLst>
      <p:ext uri="{BB962C8B-B14F-4D97-AF65-F5344CB8AC3E}">
        <p14:creationId xmlns:p14="http://schemas.microsoft.com/office/powerpoint/2010/main" val="32090003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Event-driven </a:t>
            </a:r>
            <a:r>
              <a:rPr lang="en-US" dirty="0" err="1"/>
              <a:t>Architektur</a:t>
            </a:r>
            <a:endParaRPr lang="en-US" dirty="0"/>
          </a:p>
          <a:p>
            <a:pPr lvl="2"/>
            <a:r>
              <a:rPr lang="en-US" dirty="0"/>
              <a:t>Event </a:t>
            </a:r>
            <a:r>
              <a:rPr lang="en-US" dirty="0" err="1"/>
              <a:t>Verarbeitung</a:t>
            </a:r>
            <a:endParaRPr lang="en-US" dirty="0"/>
          </a:p>
          <a:p>
            <a:pPr lvl="3"/>
            <a:r>
              <a:rPr lang="en-US" dirty="0"/>
              <a:t>Simple Event processing</a:t>
            </a:r>
          </a:p>
          <a:p>
            <a:pPr lvl="4"/>
            <a:r>
              <a:rPr lang="en-US" dirty="0"/>
              <a:t>Events </a:t>
            </a:r>
            <a:r>
              <a:rPr lang="en-US" dirty="0" err="1"/>
              <a:t>werden</a:t>
            </a:r>
            <a:r>
              <a:rPr lang="en-US" dirty="0"/>
              <a:t> </a:t>
            </a:r>
            <a:r>
              <a:rPr lang="en-US" dirty="0" err="1"/>
              <a:t>zur</a:t>
            </a:r>
            <a:r>
              <a:rPr lang="en-US" dirty="0"/>
              <a:t> </a:t>
            </a:r>
            <a:r>
              <a:rPr lang="en-US" dirty="0" err="1"/>
              <a:t>Verarbeitung</a:t>
            </a:r>
            <a:r>
              <a:rPr lang="en-US" dirty="0"/>
              <a:t> </a:t>
            </a:r>
            <a:r>
              <a:rPr lang="en-US" dirty="0" err="1"/>
              <a:t>sofort</a:t>
            </a:r>
            <a:r>
              <a:rPr lang="en-US" dirty="0"/>
              <a:t> </a:t>
            </a:r>
            <a:r>
              <a:rPr lang="en-US" dirty="0" err="1"/>
              <a:t>weitergeleitet</a:t>
            </a:r>
            <a:endParaRPr lang="en-US" dirty="0"/>
          </a:p>
          <a:p>
            <a:pPr lvl="4"/>
            <a:r>
              <a:rPr lang="en-US" dirty="0" err="1"/>
              <a:t>Kann</a:t>
            </a:r>
            <a:r>
              <a:rPr lang="en-US" dirty="0"/>
              <a:t> </a:t>
            </a:r>
            <a:r>
              <a:rPr lang="en-US" dirty="0" err="1"/>
              <a:t>für</a:t>
            </a:r>
            <a:r>
              <a:rPr lang="en-US" dirty="0"/>
              <a:t> Real-Time Workflows </a:t>
            </a:r>
            <a:r>
              <a:rPr lang="en-US" dirty="0" err="1"/>
              <a:t>verwendet</a:t>
            </a:r>
            <a:r>
              <a:rPr lang="en-US" dirty="0"/>
              <a:t> </a:t>
            </a:r>
            <a:r>
              <a:rPr lang="en-US" dirty="0" err="1"/>
              <a:t>werden</a:t>
            </a:r>
            <a:endParaRPr lang="en-US" dirty="0"/>
          </a:p>
          <a:p>
            <a:pPr lvl="3"/>
            <a:r>
              <a:rPr lang="en-US" dirty="0"/>
              <a:t>Event Stream processing</a:t>
            </a:r>
          </a:p>
          <a:p>
            <a:pPr lvl="4"/>
            <a:r>
              <a:rPr lang="en-US" dirty="0" err="1"/>
              <a:t>Anylysiert</a:t>
            </a:r>
            <a:r>
              <a:rPr lang="en-US" dirty="0"/>
              <a:t> Event Streams und </a:t>
            </a:r>
            <a:r>
              <a:rPr lang="en-US" dirty="0" err="1"/>
              <a:t>steuert</a:t>
            </a:r>
            <a:r>
              <a:rPr lang="en-US" dirty="0"/>
              <a:t> </a:t>
            </a:r>
            <a:r>
              <a:rPr lang="en-US" dirty="0" err="1"/>
              <a:t>danach</a:t>
            </a:r>
            <a:r>
              <a:rPr lang="en-US" dirty="0"/>
              <a:t> die </a:t>
            </a:r>
            <a:r>
              <a:rPr lang="en-US" dirty="0" err="1"/>
              <a:t>weitere</a:t>
            </a:r>
            <a:r>
              <a:rPr lang="en-US" dirty="0"/>
              <a:t> </a:t>
            </a:r>
            <a:r>
              <a:rPr lang="en-US" dirty="0" err="1"/>
              <a:t>Verarbeitung</a:t>
            </a:r>
            <a:endParaRPr lang="en-US" dirty="0"/>
          </a:p>
          <a:p>
            <a:pPr lvl="4"/>
            <a:r>
              <a:rPr lang="en-US" dirty="0" err="1"/>
              <a:t>Beispiel</a:t>
            </a:r>
            <a:r>
              <a:rPr lang="en-US" dirty="0"/>
              <a:t> : </a:t>
            </a:r>
            <a:r>
              <a:rPr lang="en-US" dirty="0" err="1"/>
              <a:t>Kauf</a:t>
            </a:r>
            <a:r>
              <a:rPr lang="en-US" dirty="0"/>
              <a:t> von </a:t>
            </a:r>
            <a:r>
              <a:rPr lang="en-US" dirty="0" err="1"/>
              <a:t>Aktien</a:t>
            </a:r>
            <a:r>
              <a:rPr lang="en-US" dirty="0"/>
              <a:t>, die </a:t>
            </a:r>
            <a:r>
              <a:rPr lang="en-US" dirty="0" err="1"/>
              <a:t>unter</a:t>
            </a:r>
            <a:r>
              <a:rPr lang="en-US" dirty="0"/>
              <a:t> </a:t>
            </a:r>
            <a:r>
              <a:rPr lang="en-US" dirty="0" err="1"/>
              <a:t>eine</a:t>
            </a:r>
            <a:r>
              <a:rPr lang="en-US" dirty="0"/>
              <a:t> </a:t>
            </a:r>
            <a:r>
              <a:rPr lang="en-US" dirty="0" err="1"/>
              <a:t>definierte</a:t>
            </a:r>
            <a:r>
              <a:rPr lang="en-US" dirty="0"/>
              <a:t> </a:t>
            </a:r>
            <a:r>
              <a:rPr lang="en-US" dirty="0" err="1"/>
              <a:t>Schwelle</a:t>
            </a:r>
            <a:r>
              <a:rPr lang="en-US" dirty="0"/>
              <a:t> </a:t>
            </a:r>
            <a:r>
              <a:rPr lang="en-US" dirty="0" err="1"/>
              <a:t>gefallen</a:t>
            </a:r>
            <a:r>
              <a:rPr lang="en-US" dirty="0"/>
              <a:t> </a:t>
            </a:r>
            <a:r>
              <a:rPr lang="en-US" dirty="0" err="1"/>
              <a:t>sind</a:t>
            </a:r>
            <a:endParaRPr lang="en-US" dirty="0"/>
          </a:p>
          <a:p>
            <a:pPr lvl="3"/>
            <a:r>
              <a:rPr lang="en-US" dirty="0"/>
              <a:t>Complex Event processing</a:t>
            </a:r>
          </a:p>
          <a:p>
            <a:pPr lvl="4"/>
            <a:r>
              <a:rPr lang="en-US" dirty="0" err="1"/>
              <a:t>Analysiert</a:t>
            </a:r>
            <a:r>
              <a:rPr lang="en-US" dirty="0"/>
              <a:t> Events Streams auf </a:t>
            </a:r>
            <a:r>
              <a:rPr lang="en-US" dirty="0" err="1"/>
              <a:t>wiederkehrende</a:t>
            </a:r>
            <a:r>
              <a:rPr lang="en-US" dirty="0"/>
              <a:t> Muster</a:t>
            </a:r>
          </a:p>
          <a:p>
            <a:pPr lvl="4"/>
            <a:r>
              <a:rPr lang="en-US" dirty="0" err="1"/>
              <a:t>Läuft</a:t>
            </a:r>
            <a:r>
              <a:rPr lang="en-US" dirty="0"/>
              <a:t> </a:t>
            </a:r>
            <a:r>
              <a:rPr lang="en-US" dirty="0" err="1"/>
              <a:t>i.a.</a:t>
            </a:r>
            <a:r>
              <a:rPr lang="en-US" dirty="0"/>
              <a:t> </a:t>
            </a:r>
            <a:r>
              <a:rPr lang="en-US" dirty="0" err="1"/>
              <a:t>über</a:t>
            </a:r>
            <a:r>
              <a:rPr lang="en-US" dirty="0"/>
              <a:t> </a:t>
            </a:r>
            <a:r>
              <a:rPr lang="en-US" dirty="0" err="1"/>
              <a:t>längere</a:t>
            </a:r>
            <a:r>
              <a:rPr lang="en-US" dirty="0"/>
              <a:t> </a:t>
            </a:r>
            <a:r>
              <a:rPr lang="en-US" dirty="0" err="1"/>
              <a:t>Zeiträume</a:t>
            </a:r>
            <a:endParaRPr lang="en-US" dirty="0"/>
          </a:p>
          <a:p>
            <a:pPr lvl="4"/>
            <a:r>
              <a:rPr lang="en-US" dirty="0" err="1"/>
              <a:t>Beispiel</a:t>
            </a:r>
            <a:r>
              <a:rPr lang="en-US" dirty="0"/>
              <a:t> : </a:t>
            </a:r>
            <a:r>
              <a:rPr lang="en-US" dirty="0" err="1"/>
              <a:t>Kreditlimit</a:t>
            </a:r>
            <a:endParaRPr lang="en-US" dirty="0"/>
          </a:p>
          <a:p>
            <a:pPr lvl="4"/>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177</a:t>
            </a:fld>
            <a:endParaRPr lang="de-DE"/>
          </a:p>
        </p:txBody>
      </p:sp>
    </p:spTree>
    <p:extLst>
      <p:ext uri="{BB962C8B-B14F-4D97-AF65-F5344CB8AC3E}">
        <p14:creationId xmlns:p14="http://schemas.microsoft.com/office/powerpoint/2010/main" val="22306578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err="1"/>
              <a:t>Architekturmuster</a:t>
            </a:r>
            <a:endParaRPr lang="en-US"/>
          </a:p>
          <a:p>
            <a:pPr lvl="1"/>
            <a:r>
              <a:rPr lang="en-US"/>
              <a:t>Event-driven </a:t>
            </a:r>
            <a:r>
              <a:rPr lang="en-US" err="1"/>
              <a:t>Architektur</a:t>
            </a:r>
            <a:endParaRPr lang="en-US"/>
          </a:p>
          <a:p>
            <a:pPr lvl="2"/>
            <a:r>
              <a:rPr lang="en-US" err="1"/>
              <a:t>Typen</a:t>
            </a:r>
            <a:r>
              <a:rPr lang="en-US"/>
              <a:t> von Event-driven </a:t>
            </a:r>
            <a:r>
              <a:rPr lang="en-US" err="1"/>
              <a:t>Funktonalität</a:t>
            </a:r>
            <a:endParaRPr lang="en-US"/>
          </a:p>
          <a:p>
            <a:pPr lvl="3"/>
            <a:r>
              <a:rPr lang="en-US"/>
              <a:t>Event notification</a:t>
            </a:r>
          </a:p>
          <a:p>
            <a:pPr lvl="4"/>
            <a:r>
              <a:rPr lang="en-US"/>
              <a:t>Eine </a:t>
            </a:r>
            <a:r>
              <a:rPr lang="en-US" err="1"/>
              <a:t>Nachricht</a:t>
            </a:r>
            <a:r>
              <a:rPr lang="en-US"/>
              <a:t> (Event) </a:t>
            </a:r>
            <a:r>
              <a:rPr lang="en-US" err="1"/>
              <a:t>wird</a:t>
            </a:r>
            <a:r>
              <a:rPr lang="en-US"/>
              <a:t> </a:t>
            </a:r>
            <a:r>
              <a:rPr lang="en-US" err="1"/>
              <a:t>generiert</a:t>
            </a:r>
            <a:r>
              <a:rPr lang="en-US"/>
              <a:t>/</a:t>
            </a:r>
            <a:r>
              <a:rPr lang="en-US" err="1"/>
              <a:t>gesendet</a:t>
            </a:r>
            <a:r>
              <a:rPr lang="en-US"/>
              <a:t>, </a:t>
            </a:r>
            <a:r>
              <a:rPr lang="en-US" err="1"/>
              <a:t>wenn</a:t>
            </a:r>
            <a:r>
              <a:rPr lang="en-US"/>
              <a:t> </a:t>
            </a:r>
            <a:r>
              <a:rPr lang="en-US" err="1"/>
              <a:t>ein</a:t>
            </a:r>
            <a:r>
              <a:rPr lang="en-US"/>
              <a:t> </a:t>
            </a:r>
            <a:r>
              <a:rPr lang="en-US" err="1"/>
              <a:t>Ereignis</a:t>
            </a:r>
            <a:r>
              <a:rPr lang="en-US"/>
              <a:t> </a:t>
            </a:r>
            <a:r>
              <a:rPr lang="en-US" err="1"/>
              <a:t>auftritt</a:t>
            </a:r>
            <a:endParaRPr lang="en-US"/>
          </a:p>
          <a:p>
            <a:pPr lvl="4"/>
            <a:r>
              <a:rPr lang="en-US"/>
              <a:t>Mediator und Broker </a:t>
            </a:r>
            <a:r>
              <a:rPr lang="en-US" err="1"/>
              <a:t>verarbeiten</a:t>
            </a:r>
            <a:r>
              <a:rPr lang="en-US"/>
              <a:t>/</a:t>
            </a:r>
            <a:r>
              <a:rPr lang="en-US" err="1"/>
              <a:t>steuern</a:t>
            </a:r>
            <a:r>
              <a:rPr lang="en-US"/>
              <a:t> </a:t>
            </a:r>
            <a:r>
              <a:rPr lang="en-US" err="1"/>
              <a:t>i.a.</a:t>
            </a:r>
            <a:r>
              <a:rPr lang="en-US"/>
              <a:t> </a:t>
            </a:r>
            <a:r>
              <a:rPr lang="en-US" err="1"/>
              <a:t>geanu</a:t>
            </a:r>
            <a:r>
              <a:rPr lang="en-US"/>
              <a:t> </a:t>
            </a:r>
            <a:r>
              <a:rPr lang="en-US" err="1"/>
              <a:t>solche</a:t>
            </a:r>
            <a:r>
              <a:rPr lang="en-US"/>
              <a:t> Events</a:t>
            </a:r>
          </a:p>
          <a:p>
            <a:pPr lvl="4"/>
            <a:r>
              <a:rPr lang="en-US"/>
              <a:t>Es </a:t>
            </a:r>
            <a:r>
              <a:rPr lang="en-US" err="1"/>
              <a:t>existiert</a:t>
            </a:r>
            <a:r>
              <a:rPr lang="en-US"/>
              <a:t> </a:t>
            </a:r>
            <a:r>
              <a:rPr lang="en-US" err="1"/>
              <a:t>eine</a:t>
            </a:r>
            <a:r>
              <a:rPr lang="en-US"/>
              <a:t> lose </a:t>
            </a:r>
            <a:r>
              <a:rPr lang="en-US" err="1"/>
              <a:t>Kopplung</a:t>
            </a:r>
            <a:r>
              <a:rPr lang="en-US"/>
              <a:t> </a:t>
            </a:r>
            <a:r>
              <a:rPr lang="en-US" err="1"/>
              <a:t>zwischen</a:t>
            </a:r>
            <a:r>
              <a:rPr lang="en-US"/>
              <a:t> Sender und </a:t>
            </a:r>
            <a:r>
              <a:rPr lang="en-US" err="1"/>
              <a:t>Empfänger</a:t>
            </a:r>
            <a:r>
              <a:rPr lang="en-US"/>
              <a:t>/</a:t>
            </a:r>
            <a:r>
              <a:rPr lang="en-US" err="1"/>
              <a:t>Konsument</a:t>
            </a:r>
            <a:endParaRPr lang="en-US"/>
          </a:p>
          <a:p>
            <a:pPr lvl="4"/>
            <a:r>
              <a:rPr lang="en-US"/>
              <a:t>Event </a:t>
            </a:r>
            <a:r>
              <a:rPr lang="en-US" err="1"/>
              <a:t>Prozessoren</a:t>
            </a:r>
            <a:r>
              <a:rPr lang="en-US"/>
              <a:t> </a:t>
            </a:r>
            <a:r>
              <a:rPr lang="en-US" err="1"/>
              <a:t>haben</a:t>
            </a:r>
            <a:r>
              <a:rPr lang="en-US"/>
              <a:t> </a:t>
            </a:r>
            <a:r>
              <a:rPr lang="en-US" err="1"/>
              <a:t>eine</a:t>
            </a:r>
            <a:r>
              <a:rPr lang="en-US"/>
              <a:t> </a:t>
            </a:r>
            <a:r>
              <a:rPr lang="en-US" err="1"/>
              <a:t>genau</a:t>
            </a:r>
            <a:r>
              <a:rPr lang="en-US"/>
              <a:t> </a:t>
            </a:r>
            <a:r>
              <a:rPr lang="en-US" err="1"/>
              <a:t>definierte</a:t>
            </a:r>
            <a:r>
              <a:rPr lang="en-US"/>
              <a:t> Aufgabe</a:t>
            </a:r>
          </a:p>
          <a:p>
            <a:pPr lvl="4"/>
            <a:r>
              <a:rPr lang="en-US"/>
              <a:t>Die lose </a:t>
            </a:r>
            <a:r>
              <a:rPr lang="en-US" err="1"/>
              <a:t>Kopplung</a:t>
            </a:r>
            <a:r>
              <a:rPr lang="en-US"/>
              <a:t> </a:t>
            </a:r>
            <a:r>
              <a:rPr lang="en-US" err="1"/>
              <a:t>macht</a:t>
            </a:r>
            <a:r>
              <a:rPr lang="en-US"/>
              <a:t> die Event </a:t>
            </a:r>
            <a:r>
              <a:rPr lang="en-US" err="1"/>
              <a:t>Verfolgung</a:t>
            </a:r>
            <a:r>
              <a:rPr lang="en-US"/>
              <a:t> (</a:t>
            </a:r>
            <a:r>
              <a:rPr lang="en-US" err="1"/>
              <a:t>Fehlerverfolgung</a:t>
            </a:r>
            <a:r>
              <a:rPr lang="en-US"/>
              <a:t>) </a:t>
            </a:r>
            <a:r>
              <a:rPr lang="en-US" err="1"/>
              <a:t>schwieriger</a:t>
            </a:r>
            <a:endParaRPr lang="en-US"/>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178</a:t>
            </a:fld>
            <a:endParaRPr lang="de-DE"/>
          </a:p>
        </p:txBody>
      </p:sp>
    </p:spTree>
    <p:extLst>
      <p:ext uri="{BB962C8B-B14F-4D97-AF65-F5344CB8AC3E}">
        <p14:creationId xmlns:p14="http://schemas.microsoft.com/office/powerpoint/2010/main" val="6949784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Event-driven </a:t>
            </a:r>
            <a:r>
              <a:rPr lang="en-US" dirty="0" err="1"/>
              <a:t>Architektur</a:t>
            </a:r>
            <a:endParaRPr lang="en-US" dirty="0"/>
          </a:p>
          <a:p>
            <a:pPr lvl="2"/>
            <a:r>
              <a:rPr lang="en-US" dirty="0" err="1"/>
              <a:t>Typen</a:t>
            </a:r>
            <a:r>
              <a:rPr lang="en-US" dirty="0"/>
              <a:t> von Event-driven </a:t>
            </a:r>
            <a:r>
              <a:rPr lang="en-US" dirty="0" err="1"/>
              <a:t>Funktonalität</a:t>
            </a:r>
            <a:endParaRPr lang="en-US" dirty="0"/>
          </a:p>
          <a:p>
            <a:pPr lvl="3"/>
            <a:r>
              <a:rPr lang="en-US" dirty="0"/>
              <a:t>Event-carried state transfer</a:t>
            </a:r>
          </a:p>
          <a:p>
            <a:pPr lvl="4"/>
            <a:r>
              <a:rPr lang="en-US" dirty="0"/>
              <a:t>Eine </a:t>
            </a:r>
            <a:r>
              <a:rPr lang="en-US" dirty="0" err="1"/>
              <a:t>Variante</a:t>
            </a:r>
            <a:r>
              <a:rPr lang="en-US" dirty="0"/>
              <a:t> von Event notification</a:t>
            </a:r>
          </a:p>
          <a:p>
            <a:pPr lvl="4"/>
            <a:r>
              <a:rPr lang="en-US" dirty="0" err="1"/>
              <a:t>Nach</a:t>
            </a:r>
            <a:r>
              <a:rPr lang="en-US" dirty="0"/>
              <a:t> dem </a:t>
            </a:r>
            <a:r>
              <a:rPr lang="en-US" dirty="0" err="1"/>
              <a:t>Empfang</a:t>
            </a:r>
            <a:r>
              <a:rPr lang="en-US" dirty="0"/>
              <a:t> </a:t>
            </a:r>
            <a:r>
              <a:rPr lang="en-US" dirty="0" err="1"/>
              <a:t>eines</a:t>
            </a:r>
            <a:r>
              <a:rPr lang="en-US" dirty="0"/>
              <a:t> Events </a:t>
            </a:r>
            <a:r>
              <a:rPr lang="en-US" dirty="0" err="1"/>
              <a:t>könnte</a:t>
            </a:r>
            <a:r>
              <a:rPr lang="en-US" dirty="0"/>
              <a:t> der </a:t>
            </a:r>
            <a:r>
              <a:rPr lang="en-US" dirty="0" err="1"/>
              <a:t>Empfänger</a:t>
            </a:r>
            <a:r>
              <a:rPr lang="en-US" dirty="0"/>
              <a:t> </a:t>
            </a:r>
            <a:r>
              <a:rPr lang="en-US" dirty="0" err="1"/>
              <a:t>weitere</a:t>
            </a:r>
            <a:r>
              <a:rPr lang="en-US" dirty="0"/>
              <a:t> </a:t>
            </a:r>
            <a:r>
              <a:rPr lang="en-US" dirty="0" err="1"/>
              <a:t>Informationen</a:t>
            </a:r>
            <a:r>
              <a:rPr lang="en-US" dirty="0"/>
              <a:t> </a:t>
            </a:r>
            <a:r>
              <a:rPr lang="en-US" dirty="0" err="1"/>
              <a:t>benötigen</a:t>
            </a:r>
            <a:r>
              <a:rPr lang="en-US" dirty="0"/>
              <a:t>/</a:t>
            </a:r>
            <a:r>
              <a:rPr lang="en-US" dirty="0" err="1"/>
              <a:t>anfordern</a:t>
            </a:r>
            <a:r>
              <a:rPr lang="en-US" dirty="0"/>
              <a:t>, um den Event </a:t>
            </a:r>
            <a:r>
              <a:rPr lang="en-US" dirty="0" err="1"/>
              <a:t>verarbeiten</a:t>
            </a:r>
            <a:r>
              <a:rPr lang="en-US" dirty="0"/>
              <a:t> </a:t>
            </a:r>
            <a:r>
              <a:rPr lang="en-US" dirty="0" err="1"/>
              <a:t>zu</a:t>
            </a:r>
            <a:r>
              <a:rPr lang="en-US" dirty="0"/>
              <a:t> </a:t>
            </a:r>
            <a:r>
              <a:rPr lang="en-US" dirty="0" err="1"/>
              <a:t>können</a:t>
            </a:r>
            <a:endParaRPr lang="en-US" dirty="0"/>
          </a:p>
          <a:p>
            <a:pPr lvl="4"/>
            <a:r>
              <a:rPr lang="en-US" dirty="0" err="1"/>
              <a:t>Statusinformationen</a:t>
            </a:r>
            <a:r>
              <a:rPr lang="en-US" dirty="0"/>
              <a:t> </a:t>
            </a:r>
            <a:r>
              <a:rPr lang="en-US" dirty="0" err="1"/>
              <a:t>erhöhen</a:t>
            </a:r>
            <a:r>
              <a:rPr lang="en-US" dirty="0"/>
              <a:t> die </a:t>
            </a:r>
            <a:r>
              <a:rPr lang="en-US" dirty="0" err="1"/>
              <a:t>Nutzbarkeit</a:t>
            </a:r>
            <a:r>
              <a:rPr lang="en-US" dirty="0"/>
              <a:t> von Events und </a:t>
            </a:r>
            <a:r>
              <a:rPr lang="en-US" dirty="0" err="1"/>
              <a:t>werden</a:t>
            </a:r>
            <a:r>
              <a:rPr lang="en-US" dirty="0"/>
              <a:t> </a:t>
            </a:r>
            <a:r>
              <a:rPr lang="en-US" dirty="0" err="1"/>
              <a:t>deshab</a:t>
            </a:r>
            <a:r>
              <a:rPr lang="en-US" dirty="0"/>
              <a:t> </a:t>
            </a:r>
            <a:r>
              <a:rPr lang="en-US" dirty="0" err="1"/>
              <a:t>mitgeliefert</a:t>
            </a:r>
            <a:endParaRPr lang="en-US" dirty="0"/>
          </a:p>
          <a:p>
            <a:pPr lvl="4"/>
            <a:r>
              <a:rPr lang="en-US" dirty="0"/>
              <a:t>es </a:t>
            </a:r>
            <a:r>
              <a:rPr lang="en-US" dirty="0" err="1"/>
              <a:t>werden</a:t>
            </a:r>
            <a:r>
              <a:rPr lang="en-US" dirty="0"/>
              <a:t> </a:t>
            </a:r>
            <a:r>
              <a:rPr lang="en-US" dirty="0" err="1"/>
              <a:t>mehr</a:t>
            </a:r>
            <a:r>
              <a:rPr lang="en-US" dirty="0"/>
              <a:t> </a:t>
            </a:r>
            <a:r>
              <a:rPr lang="en-US" dirty="0" err="1"/>
              <a:t>mehr</a:t>
            </a:r>
            <a:r>
              <a:rPr lang="en-US" dirty="0"/>
              <a:t> </a:t>
            </a:r>
            <a:r>
              <a:rPr lang="en-US" dirty="0" err="1"/>
              <a:t>Daten</a:t>
            </a:r>
            <a:r>
              <a:rPr lang="en-US" dirty="0"/>
              <a:t> </a:t>
            </a:r>
            <a:r>
              <a:rPr lang="en-US" dirty="0" err="1"/>
              <a:t>übermittelt</a:t>
            </a:r>
            <a:r>
              <a:rPr lang="en-US" dirty="0"/>
              <a:t> und </a:t>
            </a:r>
            <a:r>
              <a:rPr lang="en-US" dirty="0" err="1"/>
              <a:t>Datenkonsistenz</a:t>
            </a:r>
            <a:r>
              <a:rPr lang="en-US" dirty="0"/>
              <a:t> </a:t>
            </a:r>
            <a:r>
              <a:rPr lang="en-US" dirty="0" err="1"/>
              <a:t>gerät</a:t>
            </a:r>
            <a:r>
              <a:rPr lang="en-US" dirty="0"/>
              <a:t> in </a:t>
            </a:r>
            <a:r>
              <a:rPr lang="en-US" dirty="0" err="1"/>
              <a:t>Gefahr</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179</a:t>
            </a:fld>
            <a:endParaRPr lang="de-DE"/>
          </a:p>
        </p:txBody>
      </p:sp>
    </p:spTree>
    <p:extLst>
      <p:ext uri="{BB962C8B-B14F-4D97-AF65-F5344CB8AC3E}">
        <p14:creationId xmlns:p14="http://schemas.microsoft.com/office/powerpoint/2010/main" val="2680172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E4C5-3673-4C62-B360-D5E4BE20932E}"/>
              </a:ext>
            </a:extLst>
          </p:cNvPr>
          <p:cNvSpPr>
            <a:spLocks noGrp="1"/>
          </p:cNvSpPr>
          <p:nvPr>
            <p:ph type="title"/>
          </p:nvPr>
        </p:nvSpPr>
        <p:spPr/>
        <p:txBody>
          <a:bodyPr/>
          <a:lstStyle/>
          <a:p>
            <a:r>
              <a:rPr lang="de-DE"/>
              <a:t>1d) Was ist die Rolle des Softwarearchitekten ?</a:t>
            </a:r>
          </a:p>
        </p:txBody>
      </p:sp>
      <p:sp>
        <p:nvSpPr>
          <p:cNvPr id="3" name="Slide Number Placeholder 2">
            <a:extLst>
              <a:ext uri="{FF2B5EF4-FFF2-40B4-BE49-F238E27FC236}">
                <a16:creationId xmlns:a16="http://schemas.microsoft.com/office/drawing/2014/main" id="{50DB3C06-B6A7-4837-A1C0-6F596854BDB7}"/>
              </a:ext>
            </a:extLst>
          </p:cNvPr>
          <p:cNvSpPr>
            <a:spLocks noGrp="1"/>
          </p:cNvSpPr>
          <p:nvPr>
            <p:ph type="sldNum" sz="quarter" idx="4"/>
          </p:nvPr>
        </p:nvSpPr>
        <p:spPr/>
        <p:txBody>
          <a:bodyPr/>
          <a:lstStyle/>
          <a:p>
            <a:fld id="{82EA1D04-CA53-4DE3-84A8-2B63E41036C9}" type="slidenum">
              <a:rPr lang="de-DE" smtClean="0"/>
              <a:pPr/>
              <a:t>18</a:t>
            </a:fld>
            <a:endParaRPr lang="de-DE"/>
          </a:p>
        </p:txBody>
      </p:sp>
      <p:sp>
        <p:nvSpPr>
          <p:cNvPr id="4" name="Content Placeholder 3">
            <a:extLst>
              <a:ext uri="{FF2B5EF4-FFF2-40B4-BE49-F238E27FC236}">
                <a16:creationId xmlns:a16="http://schemas.microsoft.com/office/drawing/2014/main" id="{C7E61383-AE75-4BEC-B7BB-B3A33C926698}"/>
              </a:ext>
            </a:extLst>
          </p:cNvPr>
          <p:cNvSpPr>
            <a:spLocks noGrp="1"/>
          </p:cNvSpPr>
          <p:nvPr>
            <p:ph idx="1"/>
          </p:nvPr>
        </p:nvSpPr>
        <p:spPr/>
        <p:txBody>
          <a:bodyPr/>
          <a:lstStyle/>
          <a:p>
            <a:r>
              <a:rPr lang="de-DE"/>
              <a:t>Nicht-technische Aufgaben</a:t>
            </a:r>
          </a:p>
          <a:p>
            <a:pPr lvl="1"/>
            <a:r>
              <a:rPr lang="de-DE"/>
              <a:t>Führung</a:t>
            </a:r>
          </a:p>
          <a:p>
            <a:pPr lvl="1"/>
            <a:r>
              <a:rPr lang="de-DE"/>
              <a:t>Begleitung in Projekten, incl. Kosten- und Aufwandsschätzung</a:t>
            </a:r>
          </a:p>
          <a:p>
            <a:pPr lvl="1"/>
            <a:r>
              <a:rPr lang="de-DE"/>
              <a:t>Mentor für Kollegen</a:t>
            </a:r>
          </a:p>
          <a:p>
            <a:pPr lvl="1"/>
            <a:r>
              <a:rPr lang="de-DE"/>
              <a:t>Hilfe bei der Auswahl von Teammitgliedern</a:t>
            </a:r>
          </a:p>
          <a:p>
            <a:pPr lvl="1"/>
            <a:r>
              <a:rPr lang="de-DE"/>
              <a:t>Verständnis für Business Domänen</a:t>
            </a:r>
          </a:p>
          <a:p>
            <a:pPr lvl="1"/>
            <a:r>
              <a:rPr lang="de-DE"/>
              <a:t>Unterstützung bei der Erfassung und Analyse von Anforderungen</a:t>
            </a:r>
          </a:p>
          <a:p>
            <a:pPr lvl="1"/>
            <a:r>
              <a:rPr lang="de-DE"/>
              <a:t>Kommunikation mit einer Reihe von technischen und nicht-technischen Stakeholdern</a:t>
            </a:r>
          </a:p>
          <a:p>
            <a:pPr lvl="1"/>
            <a:r>
              <a:rPr lang="de-DE"/>
              <a:t>Vison für zukünftige Produkte</a:t>
            </a:r>
          </a:p>
        </p:txBody>
      </p:sp>
      <p:pic>
        <p:nvPicPr>
          <p:cNvPr id="5" name="Picture 4">
            <a:extLst>
              <a:ext uri="{FF2B5EF4-FFF2-40B4-BE49-F238E27FC236}">
                <a16:creationId xmlns:a16="http://schemas.microsoft.com/office/drawing/2014/main" id="{DE9DF200-FD0F-4DEC-9CB1-96F79E33C64E}"/>
              </a:ext>
            </a:extLst>
          </p:cNvPr>
          <p:cNvPicPr>
            <a:picLocks noChangeAspect="1"/>
          </p:cNvPicPr>
          <p:nvPr/>
        </p:nvPicPr>
        <p:blipFill>
          <a:blip r:embed="rId2"/>
          <a:stretch>
            <a:fillRect/>
          </a:stretch>
        </p:blipFill>
        <p:spPr>
          <a:xfrm>
            <a:off x="9752013" y="0"/>
            <a:ext cx="2438400" cy="1828800"/>
          </a:xfrm>
          <a:prstGeom prst="rect">
            <a:avLst/>
          </a:prstGeom>
        </p:spPr>
      </p:pic>
    </p:spTree>
    <p:extLst>
      <p:ext uri="{BB962C8B-B14F-4D97-AF65-F5344CB8AC3E}">
        <p14:creationId xmlns:p14="http://schemas.microsoft.com/office/powerpoint/2010/main" val="3932354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Event-driven </a:t>
            </a:r>
            <a:r>
              <a:rPr lang="en-US" dirty="0" err="1"/>
              <a:t>Architektur</a:t>
            </a:r>
            <a:endParaRPr lang="en-US" dirty="0"/>
          </a:p>
          <a:p>
            <a:pPr lvl="2"/>
            <a:r>
              <a:rPr lang="en-US" dirty="0" err="1"/>
              <a:t>Typen</a:t>
            </a:r>
            <a:r>
              <a:rPr lang="en-US" dirty="0"/>
              <a:t> von Event-driven </a:t>
            </a:r>
            <a:r>
              <a:rPr lang="en-US" dirty="0" err="1"/>
              <a:t>Funktonalität</a:t>
            </a:r>
            <a:endParaRPr lang="en-US" dirty="0"/>
          </a:p>
          <a:p>
            <a:pPr lvl="3"/>
            <a:r>
              <a:rPr lang="en-US" dirty="0"/>
              <a:t>Event sourcing</a:t>
            </a:r>
          </a:p>
          <a:p>
            <a:pPr lvl="4"/>
            <a:r>
              <a:rPr lang="en-US" dirty="0"/>
              <a:t>Events </a:t>
            </a:r>
            <a:r>
              <a:rPr lang="en-US" dirty="0" err="1"/>
              <a:t>werden</a:t>
            </a:r>
            <a:r>
              <a:rPr lang="en-US" dirty="0"/>
              <a:t> in </a:t>
            </a:r>
            <a:r>
              <a:rPr lang="en-US" dirty="0" err="1"/>
              <a:t>einem</a:t>
            </a:r>
            <a:r>
              <a:rPr lang="en-US" dirty="0"/>
              <a:t> Event Store </a:t>
            </a:r>
            <a:r>
              <a:rPr lang="en-US" dirty="0" err="1"/>
              <a:t>persistiert</a:t>
            </a:r>
            <a:r>
              <a:rPr lang="en-US" dirty="0"/>
              <a:t>, um </a:t>
            </a:r>
            <a:r>
              <a:rPr lang="en-US" dirty="0" err="1"/>
              <a:t>Änderungen</a:t>
            </a:r>
            <a:r>
              <a:rPr lang="en-US" dirty="0"/>
              <a:t> (</a:t>
            </a:r>
            <a:r>
              <a:rPr lang="en-US" dirty="0" err="1"/>
              <a:t>z.B</a:t>
            </a:r>
            <a:r>
              <a:rPr lang="en-US" dirty="0"/>
              <a:t>. am Status)  </a:t>
            </a:r>
            <a:r>
              <a:rPr lang="en-US" dirty="0" err="1"/>
              <a:t>nachvollziehen</a:t>
            </a:r>
            <a:r>
              <a:rPr lang="en-US" dirty="0"/>
              <a:t> </a:t>
            </a:r>
            <a:r>
              <a:rPr lang="en-US" dirty="0" err="1"/>
              <a:t>zu</a:t>
            </a:r>
            <a:r>
              <a:rPr lang="en-US" dirty="0"/>
              <a:t> </a:t>
            </a:r>
            <a:r>
              <a:rPr lang="en-US" dirty="0" err="1"/>
              <a:t>können</a:t>
            </a:r>
            <a:endParaRPr lang="en-US" dirty="0"/>
          </a:p>
          <a:p>
            <a:pPr lvl="4"/>
            <a:r>
              <a:rPr lang="en-US" dirty="0"/>
              <a:t>Events </a:t>
            </a:r>
            <a:r>
              <a:rPr lang="en-US" dirty="0" err="1"/>
              <a:t>können</a:t>
            </a:r>
            <a:r>
              <a:rPr lang="en-US" dirty="0"/>
              <a:t> </a:t>
            </a:r>
            <a:r>
              <a:rPr lang="en-US" dirty="0" err="1"/>
              <a:t>aus</a:t>
            </a:r>
            <a:r>
              <a:rPr lang="en-US" dirty="0"/>
              <a:t> dem Store “</a:t>
            </a:r>
            <a:r>
              <a:rPr lang="en-US" dirty="0" err="1"/>
              <a:t>gespielt</a:t>
            </a:r>
            <a:r>
              <a:rPr lang="en-US" dirty="0"/>
              <a:t>” </a:t>
            </a:r>
            <a:r>
              <a:rPr lang="en-US" dirty="0" err="1"/>
              <a:t>werden</a:t>
            </a:r>
            <a:endParaRPr lang="en-US" dirty="0"/>
          </a:p>
          <a:p>
            <a:pPr lvl="4"/>
            <a:r>
              <a:rPr lang="en-US" dirty="0"/>
              <a:t>Roll back </a:t>
            </a:r>
            <a:r>
              <a:rPr lang="en-US" dirty="0" err="1"/>
              <a:t>Szenarien</a:t>
            </a:r>
            <a:r>
              <a:rPr lang="en-US" dirty="0"/>
              <a:t> </a:t>
            </a:r>
            <a:r>
              <a:rPr lang="en-US" dirty="0" err="1"/>
              <a:t>sind</a:t>
            </a:r>
            <a:r>
              <a:rPr lang="en-US" dirty="0"/>
              <a:t> </a:t>
            </a:r>
            <a:r>
              <a:rPr lang="en-US" dirty="0" err="1"/>
              <a:t>möglich</a:t>
            </a:r>
            <a:endParaRPr lang="en-US" dirty="0"/>
          </a:p>
          <a:p>
            <a:pPr lvl="4"/>
            <a:r>
              <a:rPr lang="en-US" dirty="0" err="1"/>
              <a:t>ähnlich</a:t>
            </a:r>
            <a:r>
              <a:rPr lang="en-US" dirty="0"/>
              <a:t> </a:t>
            </a:r>
            <a:r>
              <a:rPr lang="en-US" dirty="0" err="1"/>
              <a:t>einem</a:t>
            </a:r>
            <a:r>
              <a:rPr lang="en-US" dirty="0"/>
              <a:t> </a:t>
            </a:r>
            <a:r>
              <a:rPr lang="en-US" dirty="0" err="1"/>
              <a:t>Tansaction</a:t>
            </a:r>
            <a:r>
              <a:rPr lang="en-US" dirty="0"/>
              <a:t> Log </a:t>
            </a:r>
            <a:r>
              <a:rPr lang="en-US" dirty="0" err="1"/>
              <a:t>bei</a:t>
            </a:r>
            <a:r>
              <a:rPr lang="en-US" dirty="0"/>
              <a:t> </a:t>
            </a:r>
            <a:r>
              <a:rPr lang="en-US" dirty="0" err="1"/>
              <a:t>Datenbanken</a:t>
            </a:r>
            <a:endParaRPr lang="en-US" dirty="0"/>
          </a:p>
          <a:p>
            <a:pPr lvl="4"/>
            <a:r>
              <a:rPr lang="en-US" dirty="0" err="1"/>
              <a:t>bringt</a:t>
            </a:r>
            <a:r>
              <a:rPr lang="en-US" dirty="0"/>
              <a:t> </a:t>
            </a:r>
            <a:r>
              <a:rPr lang="en-US" dirty="0" err="1"/>
              <a:t>zusätzliche</a:t>
            </a:r>
            <a:r>
              <a:rPr lang="en-US" dirty="0"/>
              <a:t> </a:t>
            </a:r>
            <a:r>
              <a:rPr lang="en-US" dirty="0" err="1"/>
              <a:t>Komplexität</a:t>
            </a:r>
            <a:r>
              <a:rPr lang="en-US" dirty="0"/>
              <a:t> ins </a:t>
            </a:r>
            <a:r>
              <a:rPr lang="en-US" dirty="0" err="1"/>
              <a:t>Gesamtsystem</a:t>
            </a:r>
            <a:endParaRPr lang="en-US" dirty="0"/>
          </a:p>
          <a:p>
            <a:pPr lvl="4"/>
            <a:r>
              <a:rPr lang="en-US" dirty="0" err="1"/>
              <a:t>wenn</a:t>
            </a:r>
            <a:r>
              <a:rPr lang="en-US" dirty="0"/>
              <a:t> </a:t>
            </a:r>
            <a:r>
              <a:rPr lang="en-US" dirty="0" err="1"/>
              <a:t>sich</a:t>
            </a:r>
            <a:r>
              <a:rPr lang="en-US" dirty="0"/>
              <a:t> Event </a:t>
            </a:r>
            <a:r>
              <a:rPr lang="en-US" dirty="0" err="1"/>
              <a:t>Prozessing</a:t>
            </a:r>
            <a:r>
              <a:rPr lang="en-US" dirty="0"/>
              <a:t> </a:t>
            </a:r>
            <a:r>
              <a:rPr lang="en-US" dirty="0" err="1"/>
              <a:t>ändert</a:t>
            </a:r>
            <a:r>
              <a:rPr lang="en-US" dirty="0"/>
              <a:t>, </a:t>
            </a:r>
            <a:r>
              <a:rPr lang="en-US" dirty="0" err="1"/>
              <a:t>müssen</a:t>
            </a:r>
            <a:r>
              <a:rPr lang="en-US" dirty="0"/>
              <a:t> </a:t>
            </a:r>
            <a:r>
              <a:rPr lang="en-US" dirty="0" err="1"/>
              <a:t>evtl</a:t>
            </a:r>
            <a:r>
              <a:rPr lang="en-US" dirty="0"/>
              <a:t>. </a:t>
            </a:r>
            <a:r>
              <a:rPr lang="en-US" dirty="0" err="1"/>
              <a:t>ältere</a:t>
            </a:r>
            <a:r>
              <a:rPr lang="en-US" dirty="0"/>
              <a:t> Events </a:t>
            </a:r>
            <a:r>
              <a:rPr lang="en-US" dirty="0" err="1"/>
              <a:t>angepasst</a:t>
            </a:r>
            <a:r>
              <a:rPr lang="en-US" dirty="0"/>
              <a:t> </a:t>
            </a:r>
            <a:r>
              <a:rPr lang="en-US" dirty="0" err="1"/>
              <a:t>werden</a:t>
            </a:r>
            <a:endParaRPr lang="en-US" dirty="0"/>
          </a:p>
          <a:p>
            <a:pPr lvl="4"/>
            <a:r>
              <a:rPr lang="en-US" dirty="0"/>
              <a:t>es </a:t>
            </a:r>
            <a:r>
              <a:rPr lang="en-US" dirty="0" err="1"/>
              <a:t>macht</a:t>
            </a:r>
            <a:r>
              <a:rPr lang="en-US" dirty="0"/>
              <a:t> Sinn, </a:t>
            </a:r>
            <a:r>
              <a:rPr lang="en-US" dirty="0" err="1"/>
              <a:t>externe</a:t>
            </a:r>
            <a:r>
              <a:rPr lang="en-US" dirty="0"/>
              <a:t> </a:t>
            </a:r>
            <a:r>
              <a:rPr lang="en-US" dirty="0" err="1"/>
              <a:t>Systeme</a:t>
            </a:r>
            <a:r>
              <a:rPr lang="en-US" dirty="0"/>
              <a:t> </a:t>
            </a:r>
            <a:r>
              <a:rPr lang="en-US" dirty="0" err="1"/>
              <a:t>über</a:t>
            </a:r>
            <a:r>
              <a:rPr lang="en-US" dirty="0"/>
              <a:t> Events </a:t>
            </a:r>
            <a:r>
              <a:rPr lang="en-US" dirty="0" err="1"/>
              <a:t>anzubinden</a:t>
            </a:r>
            <a:r>
              <a:rPr lang="en-US" dirty="0"/>
              <a:t> </a:t>
            </a:r>
            <a:br>
              <a:rPr lang="en-US" dirty="0"/>
            </a:br>
            <a:r>
              <a:rPr lang="en-US" dirty="0"/>
              <a:t>(um </a:t>
            </a:r>
            <a:r>
              <a:rPr lang="en-US" dirty="0" err="1"/>
              <a:t>sie</a:t>
            </a:r>
            <a:r>
              <a:rPr lang="en-US" dirty="0"/>
              <a:t> </a:t>
            </a:r>
            <a:r>
              <a:rPr lang="en-US" dirty="0" err="1"/>
              <a:t>speichern</a:t>
            </a:r>
            <a:r>
              <a:rPr lang="en-US" dirty="0"/>
              <a:t> </a:t>
            </a:r>
            <a:r>
              <a:rPr lang="en-US" dirty="0" err="1"/>
              <a:t>zu</a:t>
            </a:r>
            <a:r>
              <a:rPr lang="en-US" dirty="0"/>
              <a:t> </a:t>
            </a:r>
            <a:r>
              <a:rPr lang="en-US" dirty="0" err="1"/>
              <a:t>können</a:t>
            </a:r>
            <a:r>
              <a:rPr lang="en-US" dirty="0"/>
              <a:t>)</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180</a:t>
            </a:fld>
            <a:endParaRPr lang="de-DE"/>
          </a:p>
        </p:txBody>
      </p:sp>
    </p:spTree>
    <p:extLst>
      <p:ext uri="{BB962C8B-B14F-4D97-AF65-F5344CB8AC3E}">
        <p14:creationId xmlns:p14="http://schemas.microsoft.com/office/powerpoint/2010/main" val="40651979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Das Model-View-Controller Pattern (MVC)</a:t>
            </a:r>
          </a:p>
          <a:p>
            <a:pPr lvl="2"/>
            <a:r>
              <a:rPr lang="en-US" dirty="0" err="1"/>
              <a:t>weit</a:t>
            </a:r>
            <a:r>
              <a:rPr lang="en-US" dirty="0"/>
              <a:t> </a:t>
            </a:r>
            <a:r>
              <a:rPr lang="en-US" dirty="0" err="1"/>
              <a:t>verbreitet</a:t>
            </a:r>
            <a:r>
              <a:rPr lang="en-US" dirty="0"/>
              <a:t> (IOS Apps)</a:t>
            </a:r>
          </a:p>
          <a:p>
            <a:pPr lvl="2"/>
            <a:r>
              <a:rPr lang="en-US" dirty="0" err="1"/>
              <a:t>trennt</a:t>
            </a:r>
            <a:r>
              <a:rPr lang="en-US" dirty="0"/>
              <a:t> </a:t>
            </a:r>
            <a:r>
              <a:rPr lang="en-US" dirty="0" err="1"/>
              <a:t>Verantwortlichkeiten</a:t>
            </a:r>
            <a:r>
              <a:rPr lang="en-US" dirty="0"/>
              <a:t> der </a:t>
            </a:r>
            <a:r>
              <a:rPr lang="en-US" dirty="0" err="1"/>
              <a:t>Schnittestellen</a:t>
            </a:r>
            <a:r>
              <a:rPr lang="en-US" dirty="0"/>
              <a:t> </a:t>
            </a:r>
            <a:r>
              <a:rPr lang="en-US" dirty="0" err="1"/>
              <a:t>zum</a:t>
            </a:r>
            <a:r>
              <a:rPr lang="en-US" dirty="0"/>
              <a:t> </a:t>
            </a:r>
            <a:r>
              <a:rPr lang="en-US" dirty="0" err="1"/>
              <a:t>Nutzer</a:t>
            </a:r>
            <a:endParaRPr lang="en-US" dirty="0"/>
          </a:p>
          <a:p>
            <a:pPr lvl="2"/>
            <a:endParaRPr lang="en-US" dirty="0"/>
          </a:p>
          <a:p>
            <a:pPr lvl="2"/>
            <a:r>
              <a:rPr lang="en-US" dirty="0"/>
              <a:t>Model</a:t>
            </a:r>
          </a:p>
          <a:p>
            <a:pPr lvl="3"/>
            <a:r>
              <a:rPr lang="en-US" dirty="0" err="1"/>
              <a:t>ist</a:t>
            </a:r>
            <a:r>
              <a:rPr lang="en-US" dirty="0"/>
              <a:t> </a:t>
            </a:r>
            <a:r>
              <a:rPr lang="en-US" dirty="0" err="1"/>
              <a:t>verantwortlich</a:t>
            </a:r>
            <a:r>
              <a:rPr lang="en-US" dirty="0"/>
              <a:t> </a:t>
            </a:r>
            <a:r>
              <a:rPr lang="en-US" dirty="0" err="1"/>
              <a:t>für</a:t>
            </a:r>
            <a:r>
              <a:rPr lang="en-US" dirty="0"/>
              <a:t> </a:t>
            </a:r>
            <a:r>
              <a:rPr lang="en-US" dirty="0" err="1"/>
              <a:t>Daten</a:t>
            </a:r>
            <a:r>
              <a:rPr lang="en-US" dirty="0"/>
              <a:t> und Status</a:t>
            </a:r>
          </a:p>
          <a:p>
            <a:pPr lvl="3"/>
            <a:r>
              <a:rPr lang="en-US" dirty="0" err="1"/>
              <a:t>auch</a:t>
            </a:r>
            <a:r>
              <a:rPr lang="en-US" dirty="0"/>
              <a:t> </a:t>
            </a:r>
            <a:r>
              <a:rPr lang="en-US" dirty="0" err="1"/>
              <a:t>für</a:t>
            </a:r>
            <a:r>
              <a:rPr lang="en-US" dirty="0"/>
              <a:t> die </a:t>
            </a:r>
            <a:r>
              <a:rPr lang="en-US" dirty="0" err="1"/>
              <a:t>Verarbeitung</a:t>
            </a:r>
            <a:r>
              <a:rPr lang="en-US" dirty="0"/>
              <a:t> von </a:t>
            </a:r>
            <a:r>
              <a:rPr lang="en-US" dirty="0" err="1"/>
              <a:t>Daten</a:t>
            </a:r>
            <a:r>
              <a:rPr lang="en-US" dirty="0"/>
              <a:t> von und </a:t>
            </a:r>
            <a:r>
              <a:rPr lang="en-US" dirty="0" err="1"/>
              <a:t>zu</a:t>
            </a:r>
            <a:br>
              <a:rPr lang="en-US" dirty="0"/>
            </a:br>
            <a:r>
              <a:rPr lang="en-US" dirty="0" err="1"/>
              <a:t>einer</a:t>
            </a:r>
            <a:r>
              <a:rPr lang="en-US" dirty="0"/>
              <a:t> </a:t>
            </a:r>
            <a:r>
              <a:rPr lang="en-US" dirty="0" err="1"/>
              <a:t>Datenbank</a:t>
            </a:r>
            <a:endParaRPr lang="en-US" dirty="0"/>
          </a:p>
          <a:p>
            <a:pPr lvl="3"/>
            <a:r>
              <a:rPr lang="en-US" dirty="0" err="1"/>
              <a:t>unabhängig</a:t>
            </a:r>
            <a:r>
              <a:rPr lang="en-US" dirty="0"/>
              <a:t> von Controller und View</a:t>
            </a:r>
          </a:p>
          <a:p>
            <a:pPr lvl="3"/>
            <a:r>
              <a:rPr lang="en-US" dirty="0" err="1"/>
              <a:t>empfängt</a:t>
            </a:r>
            <a:r>
              <a:rPr lang="en-US" dirty="0"/>
              <a:t> </a:t>
            </a:r>
            <a:r>
              <a:rPr lang="en-US" dirty="0" err="1"/>
              <a:t>Anforderungen</a:t>
            </a:r>
            <a:r>
              <a:rPr lang="en-US" dirty="0"/>
              <a:t> </a:t>
            </a:r>
            <a:r>
              <a:rPr lang="en-US" dirty="0" err="1"/>
              <a:t>vom</a:t>
            </a:r>
            <a:r>
              <a:rPr lang="en-US" dirty="0"/>
              <a:t> Controller</a:t>
            </a:r>
          </a:p>
          <a:p>
            <a:pPr lvl="3"/>
            <a:r>
              <a:rPr lang="en-US" dirty="0"/>
              <a:t>hat </a:t>
            </a:r>
            <a:r>
              <a:rPr lang="en-US" dirty="0" err="1"/>
              <a:t>eine</a:t>
            </a:r>
            <a:r>
              <a:rPr lang="en-US" dirty="0"/>
              <a:t> </a:t>
            </a:r>
            <a:r>
              <a:rPr lang="en-US" dirty="0" err="1"/>
              <a:t>eher</a:t>
            </a:r>
            <a:r>
              <a:rPr lang="en-US" dirty="0"/>
              <a:t> passive Rolle</a:t>
            </a:r>
          </a:p>
          <a:p>
            <a:pPr lvl="2"/>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181</a:t>
            </a:fld>
            <a:endParaRPr lang="de-DE"/>
          </a:p>
        </p:txBody>
      </p:sp>
      <p:pic>
        <p:nvPicPr>
          <p:cNvPr id="7" name="Picture 6">
            <a:extLst>
              <a:ext uri="{FF2B5EF4-FFF2-40B4-BE49-F238E27FC236}">
                <a16:creationId xmlns:a16="http://schemas.microsoft.com/office/drawing/2014/main" id="{404459A7-3179-484D-800F-4B9614EF7E40}"/>
              </a:ext>
            </a:extLst>
          </p:cNvPr>
          <p:cNvPicPr>
            <a:picLocks noChangeAspect="1"/>
          </p:cNvPicPr>
          <p:nvPr/>
        </p:nvPicPr>
        <p:blipFill>
          <a:blip r:embed="rId2"/>
          <a:stretch>
            <a:fillRect/>
          </a:stretch>
        </p:blipFill>
        <p:spPr>
          <a:xfrm>
            <a:off x="8066638" y="2242104"/>
            <a:ext cx="3912735" cy="3570442"/>
          </a:xfrm>
          <a:prstGeom prst="rect">
            <a:avLst/>
          </a:prstGeom>
        </p:spPr>
      </p:pic>
    </p:spTree>
    <p:extLst>
      <p:ext uri="{BB962C8B-B14F-4D97-AF65-F5344CB8AC3E}">
        <p14:creationId xmlns:p14="http://schemas.microsoft.com/office/powerpoint/2010/main" val="23729678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Das Model-View-Controller Pattern (MVC)</a:t>
            </a:r>
          </a:p>
          <a:p>
            <a:pPr lvl="2"/>
            <a:endParaRPr lang="en-US" dirty="0"/>
          </a:p>
          <a:p>
            <a:pPr lvl="2"/>
            <a:r>
              <a:rPr lang="en-US" dirty="0"/>
              <a:t>View</a:t>
            </a:r>
          </a:p>
          <a:p>
            <a:pPr lvl="3"/>
            <a:r>
              <a:rPr lang="en-US" dirty="0" err="1"/>
              <a:t>ist</a:t>
            </a:r>
            <a:r>
              <a:rPr lang="en-US" dirty="0"/>
              <a:t> </a:t>
            </a:r>
            <a:r>
              <a:rPr lang="en-US" dirty="0" err="1"/>
              <a:t>verantwortlich</a:t>
            </a:r>
            <a:r>
              <a:rPr lang="en-US" dirty="0"/>
              <a:t> </a:t>
            </a:r>
            <a:r>
              <a:rPr lang="en-US" dirty="0" err="1"/>
              <a:t>für</a:t>
            </a:r>
            <a:r>
              <a:rPr lang="en-US" dirty="0"/>
              <a:t> die </a:t>
            </a:r>
            <a:r>
              <a:rPr lang="en-US" dirty="0" err="1"/>
              <a:t>Anzeige</a:t>
            </a:r>
            <a:r>
              <a:rPr lang="en-US" dirty="0"/>
              <a:t> der </a:t>
            </a:r>
            <a:r>
              <a:rPr lang="en-US" dirty="0" err="1"/>
              <a:t>Anwendung</a:t>
            </a:r>
            <a:endParaRPr lang="en-US" dirty="0"/>
          </a:p>
          <a:p>
            <a:pPr lvl="3"/>
            <a:r>
              <a:rPr lang="en-US" dirty="0" err="1"/>
              <a:t>ist</a:t>
            </a:r>
            <a:r>
              <a:rPr lang="en-US" dirty="0"/>
              <a:t> </a:t>
            </a:r>
            <a:r>
              <a:rPr lang="en-US" dirty="0" err="1"/>
              <a:t>für</a:t>
            </a:r>
            <a:r>
              <a:rPr lang="en-US" dirty="0"/>
              <a:t> den </a:t>
            </a:r>
            <a:r>
              <a:rPr lang="en-US" dirty="0" err="1"/>
              <a:t>Benutzer</a:t>
            </a:r>
            <a:r>
              <a:rPr lang="en-US" dirty="0"/>
              <a:t> </a:t>
            </a:r>
            <a:r>
              <a:rPr lang="en-US" dirty="0" err="1"/>
              <a:t>sichtbar</a:t>
            </a:r>
            <a:endParaRPr lang="en-US" dirty="0"/>
          </a:p>
          <a:p>
            <a:pPr lvl="3"/>
            <a:r>
              <a:rPr lang="en-US" dirty="0" err="1"/>
              <a:t>zeigt</a:t>
            </a:r>
            <a:r>
              <a:rPr lang="en-US" dirty="0"/>
              <a:t> </a:t>
            </a:r>
            <a:r>
              <a:rPr lang="en-US" dirty="0" err="1"/>
              <a:t>Daten</a:t>
            </a:r>
            <a:r>
              <a:rPr lang="en-US" dirty="0"/>
              <a:t> an und </a:t>
            </a:r>
            <a:r>
              <a:rPr lang="en-US" dirty="0" err="1"/>
              <a:t>nimmt</a:t>
            </a:r>
            <a:r>
              <a:rPr lang="en-US" dirty="0"/>
              <a:t> </a:t>
            </a:r>
            <a:r>
              <a:rPr lang="en-US" dirty="0" err="1"/>
              <a:t>Eingaben</a:t>
            </a:r>
            <a:r>
              <a:rPr lang="en-US" dirty="0"/>
              <a:t> </a:t>
            </a:r>
            <a:r>
              <a:rPr lang="en-US" dirty="0" err="1"/>
              <a:t>vom</a:t>
            </a:r>
            <a:r>
              <a:rPr lang="en-US" dirty="0"/>
              <a:t> </a:t>
            </a:r>
            <a:r>
              <a:rPr lang="en-US" dirty="0" err="1"/>
              <a:t>Benutzer</a:t>
            </a:r>
            <a:r>
              <a:rPr lang="en-US" dirty="0"/>
              <a:t> auf</a:t>
            </a:r>
          </a:p>
          <a:p>
            <a:pPr lvl="3"/>
            <a:r>
              <a:rPr lang="en-US" dirty="0" err="1"/>
              <a:t>Gibt</a:t>
            </a:r>
            <a:r>
              <a:rPr lang="en-US" dirty="0"/>
              <a:t> </a:t>
            </a:r>
            <a:r>
              <a:rPr lang="en-US" dirty="0" err="1"/>
              <a:t>Eingaben</a:t>
            </a:r>
            <a:r>
              <a:rPr lang="en-US" dirty="0"/>
              <a:t> an den Controller </a:t>
            </a:r>
            <a:r>
              <a:rPr lang="en-US" dirty="0" err="1"/>
              <a:t>weiter</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182</a:t>
            </a:fld>
            <a:endParaRPr lang="de-DE"/>
          </a:p>
        </p:txBody>
      </p:sp>
      <p:pic>
        <p:nvPicPr>
          <p:cNvPr id="7" name="Picture 6">
            <a:extLst>
              <a:ext uri="{FF2B5EF4-FFF2-40B4-BE49-F238E27FC236}">
                <a16:creationId xmlns:a16="http://schemas.microsoft.com/office/drawing/2014/main" id="{5C7BE279-BC2D-40FE-B778-9BF85CACF40B}"/>
              </a:ext>
            </a:extLst>
          </p:cNvPr>
          <p:cNvPicPr>
            <a:picLocks noChangeAspect="1"/>
          </p:cNvPicPr>
          <p:nvPr/>
        </p:nvPicPr>
        <p:blipFill>
          <a:blip r:embed="rId2"/>
          <a:stretch>
            <a:fillRect/>
          </a:stretch>
        </p:blipFill>
        <p:spPr>
          <a:xfrm>
            <a:off x="8066638" y="2242104"/>
            <a:ext cx="3912735" cy="3570442"/>
          </a:xfrm>
          <a:prstGeom prst="rect">
            <a:avLst/>
          </a:prstGeom>
        </p:spPr>
      </p:pic>
    </p:spTree>
    <p:extLst>
      <p:ext uri="{BB962C8B-B14F-4D97-AF65-F5344CB8AC3E}">
        <p14:creationId xmlns:p14="http://schemas.microsoft.com/office/powerpoint/2010/main" val="17547883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Das Model-View-Controller Pattern (MVC)</a:t>
            </a:r>
          </a:p>
          <a:p>
            <a:pPr lvl="2"/>
            <a:endParaRPr lang="en-US" dirty="0"/>
          </a:p>
          <a:p>
            <a:pPr lvl="2"/>
            <a:r>
              <a:rPr lang="en-US" dirty="0"/>
              <a:t>Controller</a:t>
            </a:r>
          </a:p>
          <a:p>
            <a:pPr lvl="3"/>
            <a:r>
              <a:rPr lang="en-US" dirty="0" err="1"/>
              <a:t>ist</a:t>
            </a:r>
            <a:r>
              <a:rPr lang="en-US" dirty="0"/>
              <a:t> </a:t>
            </a:r>
            <a:r>
              <a:rPr lang="en-US" dirty="0" err="1"/>
              <a:t>verantwortlich</a:t>
            </a:r>
            <a:r>
              <a:rPr lang="en-US" dirty="0"/>
              <a:t> </a:t>
            </a:r>
            <a:r>
              <a:rPr lang="en-US" dirty="0" err="1"/>
              <a:t>für</a:t>
            </a:r>
            <a:r>
              <a:rPr lang="en-US" dirty="0"/>
              <a:t> die </a:t>
            </a:r>
            <a:r>
              <a:rPr lang="en-US" dirty="0" err="1"/>
              <a:t>Logik</a:t>
            </a:r>
            <a:r>
              <a:rPr lang="en-US" dirty="0"/>
              <a:t> der </a:t>
            </a:r>
            <a:r>
              <a:rPr lang="en-US" dirty="0" err="1"/>
              <a:t>Anwendung</a:t>
            </a:r>
            <a:endParaRPr lang="en-US" dirty="0"/>
          </a:p>
          <a:p>
            <a:pPr lvl="3"/>
            <a:r>
              <a:rPr lang="en-US" dirty="0" err="1"/>
              <a:t>ist</a:t>
            </a:r>
            <a:r>
              <a:rPr lang="en-US" dirty="0"/>
              <a:t> </a:t>
            </a:r>
            <a:r>
              <a:rPr lang="en-US" dirty="0" err="1"/>
              <a:t>Mittler</a:t>
            </a:r>
            <a:r>
              <a:rPr lang="en-US" dirty="0"/>
              <a:t> </a:t>
            </a:r>
            <a:r>
              <a:rPr lang="en-US" dirty="0" err="1"/>
              <a:t>zwischen</a:t>
            </a:r>
            <a:r>
              <a:rPr lang="en-US" dirty="0"/>
              <a:t> </a:t>
            </a:r>
            <a:r>
              <a:rPr lang="en-US" dirty="0" err="1"/>
              <a:t>Daten</a:t>
            </a:r>
            <a:r>
              <a:rPr lang="en-US" dirty="0"/>
              <a:t> (Model) und </a:t>
            </a:r>
            <a:r>
              <a:rPr lang="en-US" dirty="0" err="1"/>
              <a:t>Anzeige</a:t>
            </a:r>
            <a:r>
              <a:rPr lang="en-US" dirty="0"/>
              <a:t> (View)</a:t>
            </a:r>
          </a:p>
          <a:p>
            <a:pPr lvl="3"/>
            <a:r>
              <a:rPr lang="en-US" dirty="0" err="1"/>
              <a:t>gibt</a:t>
            </a:r>
            <a:r>
              <a:rPr lang="en-US" dirty="0"/>
              <a:t> </a:t>
            </a:r>
            <a:r>
              <a:rPr lang="en-US" dirty="0" err="1"/>
              <a:t>Anfragen</a:t>
            </a:r>
            <a:r>
              <a:rPr lang="en-US" dirty="0"/>
              <a:t>/Updates an das Model und </a:t>
            </a:r>
            <a:r>
              <a:rPr lang="en-US" dirty="0" err="1"/>
              <a:t>empfängt</a:t>
            </a:r>
            <a:r>
              <a:rPr lang="en-US" dirty="0"/>
              <a:t> </a:t>
            </a:r>
            <a:br>
              <a:rPr lang="en-US" dirty="0"/>
            </a:br>
            <a:r>
              <a:rPr lang="en-US" dirty="0"/>
              <a:t>von </a:t>
            </a:r>
            <a:r>
              <a:rPr lang="en-US" dirty="0" err="1"/>
              <a:t>dort</a:t>
            </a:r>
            <a:r>
              <a:rPr lang="en-US" dirty="0"/>
              <a:t> </a:t>
            </a:r>
            <a:r>
              <a:rPr lang="en-US" dirty="0" err="1"/>
              <a:t>Daten</a:t>
            </a:r>
            <a:endParaRPr lang="en-US" dirty="0"/>
          </a:p>
          <a:p>
            <a:pPr lvl="3"/>
            <a:r>
              <a:rPr lang="en-US" dirty="0" err="1"/>
              <a:t>wählt</a:t>
            </a:r>
            <a:r>
              <a:rPr lang="en-US" dirty="0"/>
              <a:t> </a:t>
            </a:r>
            <a:r>
              <a:rPr lang="en-US" dirty="0" err="1"/>
              <a:t>geeignete</a:t>
            </a:r>
            <a:r>
              <a:rPr lang="en-US" dirty="0"/>
              <a:t> Views </a:t>
            </a:r>
            <a:r>
              <a:rPr lang="en-US" dirty="0" err="1"/>
              <a:t>zur</a:t>
            </a:r>
            <a:r>
              <a:rPr lang="en-US" dirty="0"/>
              <a:t> </a:t>
            </a:r>
            <a:r>
              <a:rPr lang="en-US" dirty="0" err="1"/>
              <a:t>Anzeige</a:t>
            </a:r>
            <a:r>
              <a:rPr lang="en-US" dirty="0"/>
              <a:t> </a:t>
            </a:r>
            <a:r>
              <a:rPr lang="en-US" dirty="0" err="1"/>
              <a:t>aus</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183</a:t>
            </a:fld>
            <a:endParaRPr lang="de-DE"/>
          </a:p>
        </p:txBody>
      </p:sp>
      <p:pic>
        <p:nvPicPr>
          <p:cNvPr id="7" name="Picture 6">
            <a:extLst>
              <a:ext uri="{FF2B5EF4-FFF2-40B4-BE49-F238E27FC236}">
                <a16:creationId xmlns:a16="http://schemas.microsoft.com/office/drawing/2014/main" id="{0AFC99EF-2B43-4528-911B-59B99AA5400D}"/>
              </a:ext>
            </a:extLst>
          </p:cNvPr>
          <p:cNvPicPr>
            <a:picLocks noChangeAspect="1"/>
          </p:cNvPicPr>
          <p:nvPr/>
        </p:nvPicPr>
        <p:blipFill>
          <a:blip r:embed="rId2"/>
          <a:stretch>
            <a:fillRect/>
          </a:stretch>
        </p:blipFill>
        <p:spPr>
          <a:xfrm>
            <a:off x="8066638" y="2242104"/>
            <a:ext cx="3912735" cy="3570442"/>
          </a:xfrm>
          <a:prstGeom prst="rect">
            <a:avLst/>
          </a:prstGeom>
        </p:spPr>
      </p:pic>
    </p:spTree>
    <p:extLst>
      <p:ext uri="{BB962C8B-B14F-4D97-AF65-F5344CB8AC3E}">
        <p14:creationId xmlns:p14="http://schemas.microsoft.com/office/powerpoint/2010/main" val="41251070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Das Model-View-Controller Pattern (MVC)</a:t>
            </a:r>
          </a:p>
          <a:p>
            <a:pPr lvl="2"/>
            <a:endParaRPr lang="en-US" dirty="0"/>
          </a:p>
          <a:p>
            <a:pPr lvl="2"/>
            <a:r>
              <a:rPr lang="en-US" dirty="0" err="1"/>
              <a:t>Vorteile</a:t>
            </a:r>
            <a:endParaRPr lang="en-US" dirty="0"/>
          </a:p>
          <a:p>
            <a:pPr lvl="3"/>
            <a:r>
              <a:rPr lang="en-US" dirty="0" err="1"/>
              <a:t>direkte</a:t>
            </a:r>
            <a:r>
              <a:rPr lang="en-US" dirty="0"/>
              <a:t> </a:t>
            </a:r>
            <a:r>
              <a:rPr lang="en-US" dirty="0" err="1"/>
              <a:t>Unterstützung</a:t>
            </a:r>
            <a:r>
              <a:rPr lang="en-US" dirty="0"/>
              <a:t> von “Separation of concerns”</a:t>
            </a:r>
          </a:p>
          <a:p>
            <a:pPr lvl="3"/>
            <a:r>
              <a:rPr lang="en-US" dirty="0" err="1"/>
              <a:t>einfacheres</a:t>
            </a:r>
            <a:r>
              <a:rPr lang="en-US" dirty="0"/>
              <a:t> </a:t>
            </a:r>
            <a:r>
              <a:rPr lang="en-US" dirty="0" err="1"/>
              <a:t>Testen</a:t>
            </a:r>
            <a:r>
              <a:rPr lang="en-US" dirty="0"/>
              <a:t> der </a:t>
            </a:r>
            <a:r>
              <a:rPr lang="en-US" dirty="0" err="1"/>
              <a:t>Einzelteile</a:t>
            </a:r>
            <a:endParaRPr lang="en-US" dirty="0"/>
          </a:p>
          <a:p>
            <a:pPr lvl="3"/>
            <a:r>
              <a:rPr lang="en-US" dirty="0" err="1"/>
              <a:t>keine</a:t>
            </a:r>
            <a:r>
              <a:rPr lang="en-US" dirty="0"/>
              <a:t> </a:t>
            </a:r>
            <a:r>
              <a:rPr lang="en-US" dirty="0" err="1"/>
              <a:t>ganz</a:t>
            </a:r>
            <a:r>
              <a:rPr lang="en-US" dirty="0"/>
              <a:t> lose </a:t>
            </a:r>
            <a:r>
              <a:rPr lang="en-US" dirty="0" err="1"/>
              <a:t>Kopplung</a:t>
            </a:r>
            <a:r>
              <a:rPr lang="en-US" dirty="0"/>
              <a:t> </a:t>
            </a:r>
            <a:r>
              <a:rPr lang="en-US" dirty="0" err="1"/>
              <a:t>erreichbar</a:t>
            </a:r>
            <a:r>
              <a:rPr lang="en-US" dirty="0"/>
              <a:t> (</a:t>
            </a:r>
            <a:r>
              <a:rPr lang="en-US" dirty="0" err="1"/>
              <a:t>neues</a:t>
            </a:r>
            <a:r>
              <a:rPr lang="en-US" dirty="0"/>
              <a:t> Feld)</a:t>
            </a:r>
          </a:p>
          <a:p>
            <a:pPr lvl="3"/>
            <a:r>
              <a:rPr lang="en-US" dirty="0" err="1"/>
              <a:t>dient</a:t>
            </a:r>
            <a:r>
              <a:rPr lang="en-US" dirty="0"/>
              <a:t> </a:t>
            </a:r>
            <a:r>
              <a:rPr lang="en-US" dirty="0" err="1"/>
              <a:t>hauptsächlich</a:t>
            </a:r>
            <a:r>
              <a:rPr lang="en-US" dirty="0"/>
              <a:t> </a:t>
            </a:r>
            <a:r>
              <a:rPr lang="en-US" dirty="0" err="1"/>
              <a:t>zum</a:t>
            </a:r>
            <a:r>
              <a:rPr lang="en-US" dirty="0"/>
              <a:t> </a:t>
            </a:r>
            <a:r>
              <a:rPr lang="en-US" dirty="0" err="1"/>
              <a:t>Abtrennen</a:t>
            </a:r>
            <a:r>
              <a:rPr lang="en-US" dirty="0"/>
              <a:t> </a:t>
            </a:r>
            <a:br>
              <a:rPr lang="en-US" dirty="0"/>
            </a:br>
            <a:r>
              <a:rPr lang="en-US" dirty="0"/>
              <a:t>von </a:t>
            </a:r>
            <a:r>
              <a:rPr lang="en-US" dirty="0" err="1"/>
              <a:t>Benutzeroberflächen</a:t>
            </a:r>
            <a:r>
              <a:rPr lang="en-US" dirty="0"/>
              <a:t> </a:t>
            </a:r>
            <a:br>
              <a:rPr lang="en-US" dirty="0"/>
            </a:br>
            <a:r>
              <a:rPr lang="en-US" dirty="0"/>
              <a:t>(</a:t>
            </a:r>
            <a:r>
              <a:rPr lang="en-US" dirty="0" err="1"/>
              <a:t>dynam</a:t>
            </a:r>
            <a:r>
              <a:rPr lang="en-US" dirty="0"/>
              <a:t>. </a:t>
            </a:r>
            <a:r>
              <a:rPr lang="en-US" dirty="0" err="1"/>
              <a:t>Ändern</a:t>
            </a:r>
            <a:r>
              <a:rPr lang="en-US" dirty="0"/>
              <a:t> </a:t>
            </a:r>
            <a:r>
              <a:rPr lang="en-US" dirty="0" err="1"/>
              <a:t>zur</a:t>
            </a:r>
            <a:r>
              <a:rPr lang="en-US" dirty="0"/>
              <a:t> </a:t>
            </a:r>
            <a:r>
              <a:rPr lang="en-US" dirty="0" err="1"/>
              <a:t>Laufzeit</a:t>
            </a:r>
            <a:r>
              <a:rPr lang="en-US" dirty="0"/>
              <a:t>)</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184</a:t>
            </a:fld>
            <a:endParaRPr lang="de-DE"/>
          </a:p>
        </p:txBody>
      </p:sp>
      <p:pic>
        <p:nvPicPr>
          <p:cNvPr id="7" name="Picture 6">
            <a:extLst>
              <a:ext uri="{FF2B5EF4-FFF2-40B4-BE49-F238E27FC236}">
                <a16:creationId xmlns:a16="http://schemas.microsoft.com/office/drawing/2014/main" id="{7251CAEF-D48A-4766-A9D9-3BD1AEFD5C39}"/>
              </a:ext>
            </a:extLst>
          </p:cNvPr>
          <p:cNvPicPr>
            <a:picLocks noChangeAspect="1"/>
          </p:cNvPicPr>
          <p:nvPr/>
        </p:nvPicPr>
        <p:blipFill>
          <a:blip r:embed="rId2"/>
          <a:stretch>
            <a:fillRect/>
          </a:stretch>
        </p:blipFill>
        <p:spPr>
          <a:xfrm>
            <a:off x="8066638" y="2242104"/>
            <a:ext cx="3912735" cy="3570442"/>
          </a:xfrm>
          <a:prstGeom prst="rect">
            <a:avLst/>
          </a:prstGeom>
        </p:spPr>
      </p:pic>
    </p:spTree>
    <p:extLst>
      <p:ext uri="{BB962C8B-B14F-4D97-AF65-F5344CB8AC3E}">
        <p14:creationId xmlns:p14="http://schemas.microsoft.com/office/powerpoint/2010/main" val="22475523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Das Model-View-Presenter Pattern (MVP)</a:t>
            </a:r>
          </a:p>
          <a:p>
            <a:pPr lvl="2"/>
            <a:r>
              <a:rPr lang="en-US" dirty="0" err="1"/>
              <a:t>eine</a:t>
            </a:r>
            <a:r>
              <a:rPr lang="en-US" dirty="0"/>
              <a:t> </a:t>
            </a:r>
            <a:r>
              <a:rPr lang="en-US" dirty="0" err="1"/>
              <a:t>Variante</a:t>
            </a:r>
            <a:r>
              <a:rPr lang="en-US" dirty="0"/>
              <a:t> des MVC Pattern</a:t>
            </a:r>
          </a:p>
          <a:p>
            <a:pPr lvl="2"/>
            <a:r>
              <a:rPr lang="en-US" dirty="0"/>
              <a:t>der Presenter </a:t>
            </a:r>
            <a:r>
              <a:rPr lang="en-US" dirty="0" err="1"/>
              <a:t>ersetzt</a:t>
            </a:r>
            <a:r>
              <a:rPr lang="en-US" dirty="0"/>
              <a:t> den Controller</a:t>
            </a:r>
          </a:p>
          <a:p>
            <a:pPr lvl="2"/>
            <a:r>
              <a:rPr lang="en-US" dirty="0" err="1"/>
              <a:t>jede</a:t>
            </a:r>
            <a:r>
              <a:rPr lang="en-US" dirty="0"/>
              <a:t> View hat </a:t>
            </a:r>
            <a:r>
              <a:rPr lang="en-US" dirty="0" err="1"/>
              <a:t>ein</a:t>
            </a:r>
            <a:r>
              <a:rPr lang="en-US" dirty="0"/>
              <a:t> </a:t>
            </a:r>
            <a:r>
              <a:rPr lang="en-US" dirty="0" err="1"/>
              <a:t>spezielles</a:t>
            </a:r>
            <a:r>
              <a:rPr lang="en-US" dirty="0"/>
              <a:t> Interface (view interface), </a:t>
            </a:r>
            <a:br>
              <a:rPr lang="en-US" dirty="0"/>
            </a:br>
            <a:r>
              <a:rPr lang="en-US" dirty="0"/>
              <a:t>der Presenter </a:t>
            </a:r>
            <a:r>
              <a:rPr lang="en-US" dirty="0" err="1"/>
              <a:t>ist</a:t>
            </a:r>
            <a:r>
              <a:rPr lang="en-US" dirty="0"/>
              <a:t> an die View interfaces </a:t>
            </a:r>
            <a:r>
              <a:rPr lang="en-US" dirty="0" err="1"/>
              <a:t>gekoppelt</a:t>
            </a:r>
            <a:r>
              <a:rPr lang="en-US" dirty="0"/>
              <a:t> </a:t>
            </a:r>
            <a:br>
              <a:rPr lang="en-US" dirty="0"/>
            </a:br>
            <a:r>
              <a:rPr lang="en-US" dirty="0"/>
              <a:t>und </a:t>
            </a:r>
            <a:r>
              <a:rPr lang="en-US" dirty="0" err="1"/>
              <a:t>steuert</a:t>
            </a:r>
            <a:r>
              <a:rPr lang="en-US" dirty="0"/>
              <a:t> </a:t>
            </a:r>
            <a:r>
              <a:rPr lang="en-US" dirty="0" err="1"/>
              <a:t>diese</a:t>
            </a:r>
            <a:endParaRPr lang="en-US" dirty="0"/>
          </a:p>
          <a:p>
            <a:pPr lvl="2"/>
            <a:r>
              <a:rPr lang="en-US" dirty="0"/>
              <a:t>MVP hat </a:t>
            </a:r>
            <a:r>
              <a:rPr lang="en-US" dirty="0" err="1"/>
              <a:t>eine</a:t>
            </a:r>
            <a:r>
              <a:rPr lang="en-US" dirty="0"/>
              <a:t> </a:t>
            </a:r>
            <a:r>
              <a:rPr lang="en-US" dirty="0" err="1"/>
              <a:t>stärkere</a:t>
            </a:r>
            <a:r>
              <a:rPr lang="en-US" dirty="0"/>
              <a:t> lose </a:t>
            </a:r>
            <a:r>
              <a:rPr lang="en-US" dirty="0" err="1"/>
              <a:t>Kopplung</a:t>
            </a:r>
            <a:r>
              <a:rPr lang="en-US" dirty="0"/>
              <a:t> </a:t>
            </a:r>
            <a:r>
              <a:rPr lang="en-US" dirty="0" err="1"/>
              <a:t>als</a:t>
            </a:r>
            <a:r>
              <a:rPr lang="en-US" dirty="0"/>
              <a:t> MVC</a:t>
            </a:r>
            <a:br>
              <a:rPr lang="en-US" dirty="0"/>
            </a:br>
            <a:r>
              <a:rPr lang="en-US" dirty="0"/>
              <a:t>(</a:t>
            </a:r>
            <a:r>
              <a:rPr lang="en-US" dirty="0" err="1"/>
              <a:t>speziell</a:t>
            </a:r>
            <a:r>
              <a:rPr lang="en-US" dirty="0"/>
              <a:t> </a:t>
            </a:r>
            <a:r>
              <a:rPr lang="en-US" dirty="0" err="1"/>
              <a:t>zwischen</a:t>
            </a:r>
            <a:r>
              <a:rPr lang="en-US" dirty="0"/>
              <a:t> View und Model)</a:t>
            </a:r>
          </a:p>
          <a:p>
            <a:pPr lvl="2"/>
            <a:r>
              <a:rPr lang="en-US" dirty="0" err="1"/>
              <a:t>im</a:t>
            </a:r>
            <a:r>
              <a:rPr lang="en-US" dirty="0"/>
              <a:t> </a:t>
            </a:r>
            <a:r>
              <a:rPr lang="en-US" dirty="0" err="1"/>
              <a:t>Gegensatz</a:t>
            </a:r>
            <a:r>
              <a:rPr lang="en-US" dirty="0"/>
              <a:t> </a:t>
            </a:r>
            <a:r>
              <a:rPr lang="en-US" dirty="0" err="1"/>
              <a:t>zum</a:t>
            </a:r>
            <a:r>
              <a:rPr lang="en-US" dirty="0"/>
              <a:t> MVC </a:t>
            </a:r>
            <a:r>
              <a:rPr lang="en-US" dirty="0" err="1"/>
              <a:t>verwaltet</a:t>
            </a:r>
            <a:r>
              <a:rPr lang="en-US" dirty="0"/>
              <a:t> </a:t>
            </a:r>
            <a:r>
              <a:rPr lang="en-US" dirty="0" err="1"/>
              <a:t>ein</a:t>
            </a:r>
            <a:r>
              <a:rPr lang="en-US" dirty="0"/>
              <a:t> Presenter </a:t>
            </a:r>
            <a:r>
              <a:rPr lang="en-US" dirty="0" err="1"/>
              <a:t>eine</a:t>
            </a:r>
            <a:r>
              <a:rPr lang="en-US" dirty="0"/>
              <a:t> View</a:t>
            </a:r>
          </a:p>
          <a:p>
            <a:pPr lvl="2"/>
            <a:r>
              <a:rPr lang="en-US" dirty="0"/>
              <a:t>es </a:t>
            </a:r>
            <a:r>
              <a:rPr lang="en-US" dirty="0" err="1"/>
              <a:t>kann</a:t>
            </a:r>
            <a:r>
              <a:rPr lang="en-US" dirty="0"/>
              <a:t> </a:t>
            </a:r>
            <a:r>
              <a:rPr lang="en-US" dirty="0" err="1"/>
              <a:t>mehrere</a:t>
            </a:r>
            <a:r>
              <a:rPr lang="en-US" dirty="0"/>
              <a:t> Presenter </a:t>
            </a:r>
            <a:r>
              <a:rPr lang="en-US" dirty="0" err="1"/>
              <a:t>geben</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185</a:t>
            </a:fld>
            <a:endParaRPr lang="de-DE"/>
          </a:p>
        </p:txBody>
      </p:sp>
      <p:pic>
        <p:nvPicPr>
          <p:cNvPr id="5" name="Picture 4">
            <a:extLst>
              <a:ext uri="{FF2B5EF4-FFF2-40B4-BE49-F238E27FC236}">
                <a16:creationId xmlns:a16="http://schemas.microsoft.com/office/drawing/2014/main" id="{9664681B-C71A-49F9-8A7A-FC54CD4074AA}"/>
              </a:ext>
            </a:extLst>
          </p:cNvPr>
          <p:cNvPicPr>
            <a:picLocks noChangeAspect="1"/>
          </p:cNvPicPr>
          <p:nvPr/>
        </p:nvPicPr>
        <p:blipFill>
          <a:blip r:embed="rId2"/>
          <a:stretch>
            <a:fillRect/>
          </a:stretch>
        </p:blipFill>
        <p:spPr>
          <a:xfrm>
            <a:off x="8387346" y="2616450"/>
            <a:ext cx="3501493" cy="3220515"/>
          </a:xfrm>
          <a:prstGeom prst="rect">
            <a:avLst/>
          </a:prstGeom>
        </p:spPr>
      </p:pic>
    </p:spTree>
    <p:extLst>
      <p:ext uri="{BB962C8B-B14F-4D97-AF65-F5344CB8AC3E}">
        <p14:creationId xmlns:p14="http://schemas.microsoft.com/office/powerpoint/2010/main" val="25117767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Das Model-View-</a:t>
            </a:r>
            <a:r>
              <a:rPr lang="en-US" dirty="0" err="1"/>
              <a:t>ViewModel</a:t>
            </a:r>
            <a:r>
              <a:rPr lang="en-US" dirty="0"/>
              <a:t> Pattern</a:t>
            </a:r>
          </a:p>
          <a:p>
            <a:pPr lvl="2"/>
            <a:r>
              <a:rPr lang="en-US" dirty="0" err="1"/>
              <a:t>eine</a:t>
            </a:r>
            <a:r>
              <a:rPr lang="en-US" dirty="0"/>
              <a:t> </a:t>
            </a:r>
            <a:r>
              <a:rPr lang="en-US" dirty="0" err="1"/>
              <a:t>Mischung</a:t>
            </a:r>
            <a:r>
              <a:rPr lang="en-US" dirty="0"/>
              <a:t> von MVC und MVP</a:t>
            </a:r>
          </a:p>
          <a:p>
            <a:pPr lvl="2"/>
            <a:r>
              <a:rPr lang="en-US" dirty="0"/>
              <a:t>Windows Presentation Foundation </a:t>
            </a:r>
            <a:r>
              <a:rPr lang="en-US" dirty="0" err="1"/>
              <a:t>nutzt</a:t>
            </a:r>
            <a:r>
              <a:rPr lang="en-US" dirty="0"/>
              <a:t> dieses Modell</a:t>
            </a:r>
          </a:p>
          <a:p>
            <a:pPr lvl="2"/>
            <a:r>
              <a:rPr lang="en-US" dirty="0"/>
              <a:t>Model </a:t>
            </a:r>
            <a:r>
              <a:rPr lang="en-US" dirty="0" err="1"/>
              <a:t>besitzt</a:t>
            </a:r>
            <a:r>
              <a:rPr lang="en-US" dirty="0"/>
              <a:t> die </a:t>
            </a:r>
            <a:r>
              <a:rPr lang="en-US" dirty="0" err="1"/>
              <a:t>Logik</a:t>
            </a:r>
            <a:r>
              <a:rPr lang="en-US" dirty="0"/>
              <a:t> und die </a:t>
            </a:r>
            <a:r>
              <a:rPr lang="en-US" dirty="0" err="1"/>
              <a:t>Anbindung</a:t>
            </a:r>
            <a:r>
              <a:rPr lang="en-US" dirty="0"/>
              <a:t> der </a:t>
            </a:r>
            <a:r>
              <a:rPr lang="en-US" dirty="0" err="1"/>
              <a:t>Daten</a:t>
            </a:r>
            <a:endParaRPr lang="en-US" dirty="0"/>
          </a:p>
          <a:p>
            <a:pPr lvl="2"/>
            <a:r>
              <a:rPr lang="en-US" dirty="0"/>
              <a:t>View </a:t>
            </a:r>
            <a:r>
              <a:rPr lang="en-US" dirty="0" err="1"/>
              <a:t>ist</a:t>
            </a:r>
            <a:r>
              <a:rPr lang="en-US" dirty="0"/>
              <a:t> das </a:t>
            </a:r>
            <a:r>
              <a:rPr lang="en-US" dirty="0" err="1"/>
              <a:t>für</a:t>
            </a:r>
            <a:r>
              <a:rPr lang="en-US" dirty="0"/>
              <a:t> den </a:t>
            </a:r>
            <a:r>
              <a:rPr lang="en-US" dirty="0" err="1"/>
              <a:t>Anwender</a:t>
            </a:r>
            <a:r>
              <a:rPr lang="en-US" dirty="0"/>
              <a:t> </a:t>
            </a:r>
            <a:r>
              <a:rPr lang="en-US" dirty="0" err="1"/>
              <a:t>sichtbare</a:t>
            </a:r>
            <a:r>
              <a:rPr lang="en-US" dirty="0"/>
              <a:t> Interface</a:t>
            </a:r>
          </a:p>
          <a:p>
            <a:pPr lvl="2"/>
            <a:r>
              <a:rPr lang="en-US" dirty="0" err="1"/>
              <a:t>ViewModel</a:t>
            </a:r>
            <a:r>
              <a:rPr lang="en-US" dirty="0"/>
              <a:t> </a:t>
            </a:r>
            <a:r>
              <a:rPr lang="en-US" dirty="0" err="1"/>
              <a:t>spielt</a:t>
            </a:r>
            <a:r>
              <a:rPr lang="en-US" dirty="0"/>
              <a:t> die Rolle des Controllers </a:t>
            </a:r>
            <a:r>
              <a:rPr lang="en-US" dirty="0" err="1"/>
              <a:t>oder</a:t>
            </a:r>
            <a:r>
              <a:rPr lang="en-US" dirty="0"/>
              <a:t> Presenters</a:t>
            </a:r>
          </a:p>
          <a:p>
            <a:pPr lvl="2"/>
            <a:r>
              <a:rPr lang="en-US" dirty="0" err="1"/>
              <a:t>ViewModel</a:t>
            </a:r>
            <a:r>
              <a:rPr lang="en-US" dirty="0"/>
              <a:t> </a:t>
            </a:r>
            <a:r>
              <a:rPr lang="en-US" dirty="0" err="1"/>
              <a:t>besitzt</a:t>
            </a:r>
            <a:r>
              <a:rPr lang="en-US" dirty="0"/>
              <a:t> die </a:t>
            </a:r>
            <a:r>
              <a:rPr lang="en-US" dirty="0" err="1"/>
              <a:t>Logik</a:t>
            </a:r>
            <a:r>
              <a:rPr lang="en-US" dirty="0"/>
              <a:t> der Navigation</a:t>
            </a:r>
          </a:p>
          <a:p>
            <a:pPr lvl="2"/>
            <a:r>
              <a:rPr lang="en-US" dirty="0" err="1"/>
              <a:t>klares</a:t>
            </a:r>
            <a:r>
              <a:rPr lang="en-US" dirty="0"/>
              <a:t> </a:t>
            </a:r>
            <a:r>
              <a:rPr lang="en-US" dirty="0" err="1"/>
              <a:t>Schichtenmodell</a:t>
            </a:r>
            <a:r>
              <a:rPr lang="en-US" dirty="0"/>
              <a:t>, gut </a:t>
            </a:r>
            <a:r>
              <a:rPr lang="en-US" dirty="0" err="1"/>
              <a:t>geeignet</a:t>
            </a:r>
            <a:r>
              <a:rPr lang="en-US" dirty="0"/>
              <a:t> </a:t>
            </a:r>
            <a:r>
              <a:rPr lang="en-US" dirty="0" err="1"/>
              <a:t>für</a:t>
            </a:r>
            <a:r>
              <a:rPr lang="en-US" dirty="0"/>
              <a:t> Rich Clients</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186</a:t>
            </a:fld>
            <a:endParaRPr lang="de-DE"/>
          </a:p>
        </p:txBody>
      </p:sp>
      <p:pic>
        <p:nvPicPr>
          <p:cNvPr id="6" name="Picture 5">
            <a:extLst>
              <a:ext uri="{FF2B5EF4-FFF2-40B4-BE49-F238E27FC236}">
                <a16:creationId xmlns:a16="http://schemas.microsoft.com/office/drawing/2014/main" id="{D3432A7D-1792-4209-BA4B-66BA679DC8AA}"/>
              </a:ext>
            </a:extLst>
          </p:cNvPr>
          <p:cNvPicPr>
            <a:picLocks noChangeAspect="1"/>
          </p:cNvPicPr>
          <p:nvPr/>
        </p:nvPicPr>
        <p:blipFill>
          <a:blip r:embed="rId2"/>
          <a:stretch>
            <a:fillRect/>
          </a:stretch>
        </p:blipFill>
        <p:spPr>
          <a:xfrm>
            <a:off x="7171692" y="4481465"/>
            <a:ext cx="4807681" cy="1446669"/>
          </a:xfrm>
          <a:prstGeom prst="rect">
            <a:avLst/>
          </a:prstGeom>
        </p:spPr>
      </p:pic>
    </p:spTree>
    <p:extLst>
      <p:ext uri="{BB962C8B-B14F-4D97-AF65-F5344CB8AC3E}">
        <p14:creationId xmlns:p14="http://schemas.microsoft.com/office/powerpoint/2010/main" val="30336409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Das Command Query Responsibility Segregation Pattern (CQRS)</a:t>
            </a:r>
          </a:p>
          <a:p>
            <a:pPr lvl="2"/>
            <a:r>
              <a:rPr lang="en-US" dirty="0" err="1"/>
              <a:t>Schreibkanal</a:t>
            </a:r>
            <a:r>
              <a:rPr lang="en-US" dirty="0"/>
              <a:t> </a:t>
            </a:r>
            <a:r>
              <a:rPr lang="en-US" dirty="0" err="1"/>
              <a:t>getrennt</a:t>
            </a:r>
            <a:r>
              <a:rPr lang="en-US" dirty="0"/>
              <a:t> </a:t>
            </a:r>
            <a:r>
              <a:rPr lang="en-US" dirty="0" err="1"/>
              <a:t>vom</a:t>
            </a:r>
            <a:r>
              <a:rPr lang="en-US" dirty="0"/>
              <a:t> </a:t>
            </a:r>
            <a:r>
              <a:rPr lang="en-US" dirty="0" err="1"/>
              <a:t>Lesekanal</a:t>
            </a:r>
            <a:endParaRPr lang="en-US" dirty="0"/>
          </a:p>
          <a:p>
            <a:pPr lvl="2"/>
            <a:r>
              <a:rPr lang="en-US" dirty="0" err="1"/>
              <a:t>unterschiedliche</a:t>
            </a:r>
            <a:r>
              <a:rPr lang="en-US" dirty="0"/>
              <a:t> Workloads </a:t>
            </a:r>
            <a:r>
              <a:rPr lang="en-US" dirty="0" err="1"/>
              <a:t>zwischen</a:t>
            </a:r>
            <a:r>
              <a:rPr lang="en-US" dirty="0"/>
              <a:t> Lese- und </a:t>
            </a:r>
            <a:r>
              <a:rPr lang="en-US" dirty="0" err="1"/>
              <a:t>Schreiboperationen</a:t>
            </a:r>
            <a:br>
              <a:rPr lang="en-US" dirty="0"/>
            </a:br>
            <a:r>
              <a:rPr lang="en-US" dirty="0" err="1"/>
              <a:t>können</a:t>
            </a:r>
            <a:r>
              <a:rPr lang="en-US" dirty="0"/>
              <a:t> ideal </a:t>
            </a:r>
            <a:r>
              <a:rPr lang="en-US" dirty="0" err="1"/>
              <a:t>abgebildet</a:t>
            </a:r>
            <a:r>
              <a:rPr lang="en-US" dirty="0"/>
              <a:t> </a:t>
            </a:r>
            <a:r>
              <a:rPr lang="en-US" dirty="0" err="1"/>
              <a:t>werden</a:t>
            </a:r>
            <a:r>
              <a:rPr lang="en-US" dirty="0"/>
              <a:t> </a:t>
            </a:r>
          </a:p>
          <a:p>
            <a:pPr lvl="2"/>
            <a:r>
              <a:rPr lang="en-US" dirty="0" err="1"/>
              <a:t>Sperren</a:t>
            </a:r>
            <a:r>
              <a:rPr lang="en-US" dirty="0"/>
              <a:t> von </a:t>
            </a:r>
            <a:r>
              <a:rPr lang="en-US" dirty="0" err="1"/>
              <a:t>Datensätzen</a:t>
            </a:r>
            <a:r>
              <a:rPr lang="en-US" dirty="0"/>
              <a:t> </a:t>
            </a:r>
            <a:r>
              <a:rPr lang="en-US" dirty="0" err="1"/>
              <a:t>wird</a:t>
            </a:r>
            <a:r>
              <a:rPr lang="en-US" dirty="0"/>
              <a:t> </a:t>
            </a:r>
            <a:r>
              <a:rPr lang="en-US" dirty="0" err="1"/>
              <a:t>vermieden</a:t>
            </a:r>
            <a:endParaRPr lang="en-US" dirty="0"/>
          </a:p>
          <a:p>
            <a:pPr lvl="2"/>
            <a:r>
              <a:rPr lang="en-US" dirty="0" err="1"/>
              <a:t>Lesedaten</a:t>
            </a:r>
            <a:r>
              <a:rPr lang="en-US" dirty="0"/>
              <a:t> </a:t>
            </a:r>
            <a:r>
              <a:rPr lang="en-US" dirty="0" err="1"/>
              <a:t>können</a:t>
            </a:r>
            <a:r>
              <a:rPr lang="en-US" dirty="0"/>
              <a:t> </a:t>
            </a:r>
            <a:r>
              <a:rPr lang="en-US" dirty="0" err="1"/>
              <a:t>für</a:t>
            </a:r>
            <a:r>
              <a:rPr lang="en-US" dirty="0"/>
              <a:t> die </a:t>
            </a:r>
            <a:r>
              <a:rPr lang="en-US" dirty="0" err="1"/>
              <a:t>Anzeige</a:t>
            </a:r>
            <a:r>
              <a:rPr lang="en-US" dirty="0"/>
              <a:t> </a:t>
            </a:r>
            <a:r>
              <a:rPr lang="en-US" dirty="0" err="1"/>
              <a:t>optimiert</a:t>
            </a:r>
            <a:r>
              <a:rPr lang="en-US" dirty="0"/>
              <a:t> </a:t>
            </a:r>
            <a:r>
              <a:rPr lang="en-US" dirty="0" err="1"/>
              <a:t>abgelegt</a:t>
            </a:r>
            <a:r>
              <a:rPr lang="en-US" dirty="0"/>
              <a:t> sein (</a:t>
            </a:r>
            <a:r>
              <a:rPr lang="en-US" dirty="0" err="1"/>
              <a:t>Peformance</a:t>
            </a:r>
            <a:r>
              <a:rPr lang="en-US" dirty="0"/>
              <a:t>)</a:t>
            </a:r>
          </a:p>
          <a:p>
            <a:pPr lvl="2"/>
            <a:r>
              <a:rPr lang="en-US" dirty="0" err="1"/>
              <a:t>Optimierte</a:t>
            </a:r>
            <a:r>
              <a:rPr lang="en-US" dirty="0"/>
              <a:t> und </a:t>
            </a:r>
            <a:r>
              <a:rPr lang="en-US" dirty="0" err="1"/>
              <a:t>unterschiedliche</a:t>
            </a:r>
            <a:r>
              <a:rPr lang="en-US" dirty="0"/>
              <a:t> </a:t>
            </a:r>
            <a:r>
              <a:rPr lang="en-US" dirty="0" err="1"/>
              <a:t>Datenpools</a:t>
            </a:r>
            <a:r>
              <a:rPr lang="en-US" dirty="0"/>
              <a:t> </a:t>
            </a:r>
            <a:r>
              <a:rPr lang="en-US" dirty="0" err="1"/>
              <a:t>können</a:t>
            </a:r>
            <a:r>
              <a:rPr lang="en-US" dirty="0"/>
              <a:t> </a:t>
            </a:r>
            <a:r>
              <a:rPr lang="en-US" dirty="0" err="1"/>
              <a:t>benutzt</a:t>
            </a:r>
            <a:r>
              <a:rPr lang="en-US" dirty="0"/>
              <a:t> </a:t>
            </a:r>
            <a:r>
              <a:rPr lang="en-US" dirty="0" err="1"/>
              <a:t>werden</a:t>
            </a:r>
            <a:endParaRPr lang="en-US" dirty="0"/>
          </a:p>
          <a:p>
            <a:pPr lvl="2"/>
            <a:r>
              <a:rPr lang="en-US" dirty="0"/>
              <a:t>Updates der </a:t>
            </a:r>
            <a:r>
              <a:rPr lang="en-US" dirty="0" err="1"/>
              <a:t>Datenpools</a:t>
            </a:r>
            <a:r>
              <a:rPr lang="en-US" dirty="0"/>
              <a:t> </a:t>
            </a:r>
            <a:r>
              <a:rPr lang="en-US" dirty="0" err="1"/>
              <a:t>über</a:t>
            </a:r>
            <a:r>
              <a:rPr lang="en-US" dirty="0"/>
              <a:t> Events (</a:t>
            </a:r>
            <a:r>
              <a:rPr lang="en-US" dirty="0" err="1"/>
              <a:t>z.B</a:t>
            </a:r>
            <a:r>
              <a:rPr lang="en-US" dirty="0"/>
              <a:t>. Event sourcing)</a:t>
            </a:r>
          </a:p>
          <a:p>
            <a:pPr lvl="2"/>
            <a:r>
              <a:rPr lang="en-US" dirty="0"/>
              <a:t>Manche NoSQL </a:t>
            </a:r>
            <a:r>
              <a:rPr lang="en-US" dirty="0" err="1"/>
              <a:t>Datenbanken</a:t>
            </a:r>
            <a:r>
              <a:rPr lang="en-US" dirty="0"/>
              <a:t> </a:t>
            </a:r>
            <a:r>
              <a:rPr lang="en-US" dirty="0" err="1"/>
              <a:t>unterstützen</a:t>
            </a:r>
            <a:r>
              <a:rPr lang="en-US" dirty="0"/>
              <a:t> CQRS out-of-the-box</a:t>
            </a:r>
          </a:p>
          <a:p>
            <a:pPr lvl="2"/>
            <a:r>
              <a:rPr lang="en-US" dirty="0"/>
              <a:t>Das </a:t>
            </a:r>
            <a:r>
              <a:rPr lang="en-US" dirty="0" err="1"/>
              <a:t>Trennen</a:t>
            </a:r>
            <a:r>
              <a:rPr lang="en-US" dirty="0"/>
              <a:t> von </a:t>
            </a:r>
            <a:r>
              <a:rPr lang="en-US" dirty="0" err="1"/>
              <a:t>Schreib</a:t>
            </a:r>
            <a:r>
              <a:rPr lang="en-US" dirty="0"/>
              <a:t>- und </a:t>
            </a:r>
            <a:r>
              <a:rPr lang="en-US" dirty="0" err="1"/>
              <a:t>Lesemodell</a:t>
            </a:r>
            <a:r>
              <a:rPr lang="en-US" dirty="0"/>
              <a:t> </a:t>
            </a:r>
            <a:r>
              <a:rPr lang="en-US" dirty="0" err="1"/>
              <a:t>kann</a:t>
            </a:r>
            <a:r>
              <a:rPr lang="en-US" dirty="0"/>
              <a:t> die Security </a:t>
            </a:r>
            <a:r>
              <a:rPr lang="en-US" dirty="0" err="1"/>
              <a:t>erhöhen</a:t>
            </a:r>
            <a:endParaRPr lang="en-US" dirty="0"/>
          </a:p>
          <a:p>
            <a:pPr lvl="2"/>
            <a:r>
              <a:rPr lang="en-US" dirty="0"/>
              <a:t>CQRS </a:t>
            </a:r>
            <a:r>
              <a:rPr lang="en-US" dirty="0" err="1"/>
              <a:t>erhöht</a:t>
            </a:r>
            <a:r>
              <a:rPr lang="en-US" dirty="0"/>
              <a:t> die </a:t>
            </a:r>
            <a:r>
              <a:rPr lang="en-US" dirty="0" err="1"/>
              <a:t>Komplexität</a:t>
            </a:r>
            <a:r>
              <a:rPr lang="en-US" dirty="0"/>
              <a:t> des </a:t>
            </a:r>
            <a:r>
              <a:rPr lang="en-US" dirty="0" err="1"/>
              <a:t>Gesamtsystems</a:t>
            </a:r>
            <a:endParaRPr lang="en-US" dirty="0"/>
          </a:p>
          <a:p>
            <a:pPr lvl="2"/>
            <a:r>
              <a:rPr lang="en-US" dirty="0" err="1"/>
              <a:t>Lesepool</a:t>
            </a:r>
            <a:r>
              <a:rPr lang="en-US" dirty="0"/>
              <a:t> “</a:t>
            </a:r>
            <a:r>
              <a:rPr lang="en-US" dirty="0" err="1"/>
              <a:t>hinkt</a:t>
            </a:r>
            <a:r>
              <a:rPr lang="en-US" dirty="0"/>
              <a:t>” </a:t>
            </a:r>
            <a:r>
              <a:rPr lang="en-US" dirty="0" err="1"/>
              <a:t>hinterher</a:t>
            </a:r>
            <a:endParaRPr lang="en-US" dirty="0"/>
          </a:p>
          <a:p>
            <a:pPr lvl="2"/>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187</a:t>
            </a:fld>
            <a:endParaRPr lang="de-DE"/>
          </a:p>
        </p:txBody>
      </p:sp>
      <p:pic>
        <p:nvPicPr>
          <p:cNvPr id="5" name="Picture 4">
            <a:extLst>
              <a:ext uri="{FF2B5EF4-FFF2-40B4-BE49-F238E27FC236}">
                <a16:creationId xmlns:a16="http://schemas.microsoft.com/office/drawing/2014/main" id="{DAD0BAC8-09B2-4BC1-95B7-4205127ABD3B}"/>
              </a:ext>
            </a:extLst>
          </p:cNvPr>
          <p:cNvPicPr>
            <a:picLocks noChangeAspect="1"/>
          </p:cNvPicPr>
          <p:nvPr/>
        </p:nvPicPr>
        <p:blipFill>
          <a:blip r:embed="rId2"/>
          <a:stretch>
            <a:fillRect/>
          </a:stretch>
        </p:blipFill>
        <p:spPr>
          <a:xfrm>
            <a:off x="9605727" y="3124676"/>
            <a:ext cx="2158842" cy="2776298"/>
          </a:xfrm>
          <a:prstGeom prst="rect">
            <a:avLst/>
          </a:prstGeom>
        </p:spPr>
      </p:pic>
      <p:pic>
        <p:nvPicPr>
          <p:cNvPr id="7" name="Picture 6">
            <a:extLst>
              <a:ext uri="{FF2B5EF4-FFF2-40B4-BE49-F238E27FC236}">
                <a16:creationId xmlns:a16="http://schemas.microsoft.com/office/drawing/2014/main" id="{74756482-68A8-422A-B162-940C97D7AD48}"/>
              </a:ext>
            </a:extLst>
          </p:cNvPr>
          <p:cNvPicPr>
            <a:picLocks noChangeAspect="1"/>
          </p:cNvPicPr>
          <p:nvPr/>
        </p:nvPicPr>
        <p:blipFill>
          <a:blip r:embed="rId3"/>
          <a:stretch>
            <a:fillRect/>
          </a:stretch>
        </p:blipFill>
        <p:spPr>
          <a:xfrm>
            <a:off x="9277829" y="972026"/>
            <a:ext cx="2814637" cy="2152650"/>
          </a:xfrm>
          <a:prstGeom prst="rect">
            <a:avLst/>
          </a:prstGeom>
        </p:spPr>
      </p:pic>
    </p:spTree>
    <p:extLst>
      <p:ext uri="{BB962C8B-B14F-4D97-AF65-F5344CB8AC3E}">
        <p14:creationId xmlns:p14="http://schemas.microsoft.com/office/powerpoint/2010/main" val="37275510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Architekturmuster</a:t>
            </a:r>
            <a:endParaRPr lang="en-US" dirty="0"/>
          </a:p>
          <a:p>
            <a:pPr lvl="1"/>
            <a:r>
              <a:rPr lang="en-US" dirty="0"/>
              <a:t>Service Oriented Architecture (SOA)</a:t>
            </a:r>
          </a:p>
          <a:p>
            <a:pPr lvl="2"/>
            <a:r>
              <a:rPr lang="en-US" dirty="0"/>
              <a:t>lose </a:t>
            </a:r>
            <a:r>
              <a:rPr lang="en-US" dirty="0" err="1"/>
              <a:t>gekoppelte</a:t>
            </a:r>
            <a:r>
              <a:rPr lang="en-US" dirty="0"/>
              <a:t> </a:t>
            </a:r>
            <a:r>
              <a:rPr lang="en-US" dirty="0" err="1"/>
              <a:t>voneinander</a:t>
            </a:r>
            <a:r>
              <a:rPr lang="en-US" dirty="0"/>
              <a:t> </a:t>
            </a:r>
            <a:r>
              <a:rPr lang="en-US" dirty="0" err="1"/>
              <a:t>unabhängige</a:t>
            </a:r>
            <a:r>
              <a:rPr lang="en-US" dirty="0"/>
              <a:t> Services, die </a:t>
            </a:r>
            <a:r>
              <a:rPr lang="en-US" dirty="0" err="1"/>
              <a:t>zusammen</a:t>
            </a:r>
            <a:r>
              <a:rPr lang="en-US" dirty="0"/>
              <a:t> die </a:t>
            </a:r>
            <a:r>
              <a:rPr lang="en-US" dirty="0" err="1"/>
              <a:t>Anwendung</a:t>
            </a:r>
            <a:r>
              <a:rPr lang="en-US" dirty="0"/>
              <a:t> </a:t>
            </a:r>
            <a:r>
              <a:rPr lang="en-US" dirty="0" err="1"/>
              <a:t>bilden</a:t>
            </a:r>
            <a:endParaRPr lang="en-US" dirty="0"/>
          </a:p>
          <a:p>
            <a:pPr lvl="2"/>
            <a:r>
              <a:rPr lang="en-US" dirty="0" err="1"/>
              <a:t>teilt</a:t>
            </a:r>
            <a:r>
              <a:rPr lang="en-US" dirty="0"/>
              <a:t> </a:t>
            </a:r>
            <a:r>
              <a:rPr lang="en-US" dirty="0" err="1"/>
              <a:t>ein</a:t>
            </a:r>
            <a:r>
              <a:rPr lang="en-US" dirty="0"/>
              <a:t> Software System in </a:t>
            </a:r>
            <a:r>
              <a:rPr lang="en-US" dirty="0" err="1"/>
              <a:t>kleinere</a:t>
            </a:r>
            <a:r>
              <a:rPr lang="en-US" dirty="0"/>
              <a:t> </a:t>
            </a:r>
            <a:r>
              <a:rPr lang="en-US" dirty="0" err="1"/>
              <a:t>Einheiten</a:t>
            </a:r>
            <a:r>
              <a:rPr lang="en-US" dirty="0"/>
              <a:t> auf, die </a:t>
            </a:r>
            <a:r>
              <a:rPr lang="en-US" dirty="0" err="1"/>
              <a:t>jeweils</a:t>
            </a:r>
            <a:r>
              <a:rPr lang="en-US" dirty="0"/>
              <a:t> </a:t>
            </a:r>
            <a:r>
              <a:rPr lang="en-US" dirty="0" err="1"/>
              <a:t>eine</a:t>
            </a:r>
            <a:r>
              <a:rPr lang="en-US" dirty="0"/>
              <a:t> </a:t>
            </a:r>
            <a:r>
              <a:rPr lang="en-US" dirty="0" err="1"/>
              <a:t>andere</a:t>
            </a:r>
            <a:r>
              <a:rPr lang="en-US" dirty="0"/>
              <a:t> Aufgabe </a:t>
            </a:r>
            <a:r>
              <a:rPr lang="en-US" dirty="0" err="1"/>
              <a:t>erfüllen</a:t>
            </a:r>
            <a:endParaRPr lang="en-US" dirty="0"/>
          </a:p>
          <a:p>
            <a:pPr lvl="2"/>
            <a:r>
              <a:rPr lang="en-US" dirty="0" err="1"/>
              <a:t>kann</a:t>
            </a:r>
            <a:r>
              <a:rPr lang="en-US" dirty="0"/>
              <a:t> </a:t>
            </a:r>
            <a:r>
              <a:rPr lang="en-US" dirty="0" err="1"/>
              <a:t>auch</a:t>
            </a:r>
            <a:r>
              <a:rPr lang="en-US" dirty="0"/>
              <a:t> Business </a:t>
            </a:r>
            <a:r>
              <a:rPr lang="en-US" dirty="0" err="1"/>
              <a:t>Logik</a:t>
            </a:r>
            <a:r>
              <a:rPr lang="en-US" dirty="0"/>
              <a:t> in </a:t>
            </a:r>
            <a:r>
              <a:rPr lang="en-US" dirty="0" err="1"/>
              <a:t>kleinere</a:t>
            </a:r>
            <a:r>
              <a:rPr lang="en-US" dirty="0"/>
              <a:t> </a:t>
            </a:r>
            <a:r>
              <a:rPr lang="en-US" dirty="0" err="1"/>
              <a:t>Einheiten</a:t>
            </a:r>
            <a:r>
              <a:rPr lang="en-US" dirty="0"/>
              <a:t> </a:t>
            </a:r>
            <a:r>
              <a:rPr lang="en-US" dirty="0" err="1"/>
              <a:t>aufteilen</a:t>
            </a:r>
            <a:endParaRPr lang="en-US" dirty="0"/>
          </a:p>
          <a:p>
            <a:pPr lvl="2"/>
            <a:r>
              <a:rPr lang="en-US" dirty="0" err="1"/>
              <a:t>ein</a:t>
            </a:r>
            <a:r>
              <a:rPr lang="en-US" dirty="0"/>
              <a:t> Service </a:t>
            </a:r>
            <a:r>
              <a:rPr lang="en-US" dirty="0" err="1"/>
              <a:t>kann</a:t>
            </a:r>
            <a:r>
              <a:rPr lang="en-US" dirty="0"/>
              <a:t> </a:t>
            </a:r>
            <a:r>
              <a:rPr lang="en-US" dirty="0" err="1"/>
              <a:t>aus</a:t>
            </a:r>
            <a:r>
              <a:rPr lang="en-US" dirty="0"/>
              <a:t> </a:t>
            </a:r>
            <a:r>
              <a:rPr lang="en-US" dirty="0" err="1"/>
              <a:t>mehreren</a:t>
            </a:r>
            <a:r>
              <a:rPr lang="en-US" dirty="0"/>
              <a:t> </a:t>
            </a:r>
            <a:r>
              <a:rPr lang="en-US" dirty="0" err="1"/>
              <a:t>anderen</a:t>
            </a:r>
            <a:r>
              <a:rPr lang="en-US" dirty="0"/>
              <a:t> Services </a:t>
            </a:r>
            <a:r>
              <a:rPr lang="en-US" dirty="0" err="1"/>
              <a:t>bestehen</a:t>
            </a:r>
            <a:r>
              <a:rPr lang="en-US" dirty="0"/>
              <a:t> </a:t>
            </a:r>
            <a:r>
              <a:rPr lang="en-US" dirty="0" err="1"/>
              <a:t>oder</a:t>
            </a:r>
            <a:r>
              <a:rPr lang="en-US" dirty="0"/>
              <a:t> </a:t>
            </a:r>
            <a:r>
              <a:rPr lang="en-US" dirty="0" err="1"/>
              <a:t>sie</a:t>
            </a:r>
            <a:r>
              <a:rPr lang="en-US" dirty="0"/>
              <a:t> </a:t>
            </a:r>
            <a:r>
              <a:rPr lang="en-US" dirty="0" err="1"/>
              <a:t>nutzen</a:t>
            </a:r>
            <a:endParaRPr lang="en-US" dirty="0"/>
          </a:p>
          <a:p>
            <a:pPr lvl="2"/>
            <a:r>
              <a:rPr lang="en-US" dirty="0" err="1"/>
              <a:t>verbindet</a:t>
            </a:r>
            <a:r>
              <a:rPr lang="en-US" dirty="0"/>
              <a:t> die </a:t>
            </a:r>
            <a:r>
              <a:rPr lang="en-US" dirty="0" err="1"/>
              <a:t>Logik</a:t>
            </a:r>
            <a:r>
              <a:rPr lang="en-US" dirty="0"/>
              <a:t> </a:t>
            </a:r>
            <a:r>
              <a:rPr lang="en-US" dirty="0" err="1"/>
              <a:t>mit</a:t>
            </a:r>
            <a:r>
              <a:rPr lang="en-US" dirty="0"/>
              <a:t> der Technik</a:t>
            </a:r>
          </a:p>
          <a:p>
            <a:pPr lvl="2"/>
            <a:r>
              <a:rPr lang="en-US" dirty="0" err="1"/>
              <a:t>unterstützt</a:t>
            </a:r>
            <a:r>
              <a:rPr lang="en-US" dirty="0"/>
              <a:t> die </a:t>
            </a:r>
            <a:r>
              <a:rPr lang="en-US" dirty="0" err="1"/>
              <a:t>Nutzung</a:t>
            </a:r>
            <a:r>
              <a:rPr lang="en-US" dirty="0"/>
              <a:t> </a:t>
            </a:r>
            <a:r>
              <a:rPr lang="en-US" dirty="0" err="1"/>
              <a:t>verschiedener</a:t>
            </a:r>
            <a:r>
              <a:rPr lang="en-US" dirty="0"/>
              <a:t> </a:t>
            </a:r>
            <a:r>
              <a:rPr lang="en-US" dirty="0" err="1"/>
              <a:t>Serviceanbieter</a:t>
            </a:r>
            <a:endParaRPr lang="en-US" dirty="0"/>
          </a:p>
          <a:p>
            <a:pPr lvl="2"/>
            <a:r>
              <a:rPr lang="en-US" dirty="0" err="1"/>
              <a:t>unterstützt</a:t>
            </a:r>
            <a:r>
              <a:rPr lang="en-US" dirty="0"/>
              <a:t> stark agile </a:t>
            </a:r>
            <a:r>
              <a:rPr lang="en-US" dirty="0" err="1"/>
              <a:t>Entwicklungsmethoden</a:t>
            </a:r>
            <a:endParaRPr lang="en-US" dirty="0"/>
          </a:p>
          <a:p>
            <a:pPr lvl="2"/>
            <a:r>
              <a:rPr lang="en-US" dirty="0" err="1"/>
              <a:t>benötigt</a:t>
            </a:r>
            <a:r>
              <a:rPr lang="en-US" dirty="0"/>
              <a:t> </a:t>
            </a:r>
            <a:r>
              <a:rPr lang="en-US" dirty="0" err="1"/>
              <a:t>gute</a:t>
            </a:r>
            <a:r>
              <a:rPr lang="en-US" dirty="0"/>
              <a:t> </a:t>
            </a:r>
            <a:r>
              <a:rPr lang="en-US" dirty="0" err="1"/>
              <a:t>Architekten</a:t>
            </a:r>
            <a:endParaRPr lang="en-US" dirty="0"/>
          </a:p>
          <a:p>
            <a:pPr lvl="2"/>
            <a:r>
              <a:rPr lang="en-US" dirty="0" err="1"/>
              <a:t>bedingt</a:t>
            </a:r>
            <a:r>
              <a:rPr lang="en-US" dirty="0"/>
              <a:t> </a:t>
            </a:r>
            <a:r>
              <a:rPr lang="en-US" dirty="0" err="1"/>
              <a:t>gute</a:t>
            </a:r>
            <a:r>
              <a:rPr lang="en-US" dirty="0"/>
              <a:t> </a:t>
            </a:r>
            <a:r>
              <a:rPr lang="en-US" dirty="0" err="1"/>
              <a:t>Architektur</a:t>
            </a:r>
            <a:r>
              <a:rPr lang="en-US" dirty="0"/>
              <a:t> von Services und </a:t>
            </a:r>
            <a:r>
              <a:rPr lang="en-US" dirty="0" err="1"/>
              <a:t>eine</a:t>
            </a:r>
            <a:r>
              <a:rPr lang="en-US" dirty="0"/>
              <a:t> </a:t>
            </a:r>
            <a:r>
              <a:rPr lang="en-US" dirty="0" err="1"/>
              <a:t>vollständige</a:t>
            </a:r>
            <a:r>
              <a:rPr lang="en-US" dirty="0"/>
              <a:t> </a:t>
            </a:r>
            <a:r>
              <a:rPr lang="en-US" dirty="0" err="1"/>
              <a:t>Beschreibung</a:t>
            </a:r>
            <a:endParaRPr lang="en-US" dirty="0"/>
          </a:p>
          <a:p>
            <a:pPr lvl="2"/>
            <a:r>
              <a:rPr lang="en-US" dirty="0" err="1"/>
              <a:t>besitzt</a:t>
            </a:r>
            <a:r>
              <a:rPr lang="en-US" dirty="0"/>
              <a:t> oft </a:t>
            </a:r>
            <a:r>
              <a:rPr lang="en-US" dirty="0" err="1"/>
              <a:t>sog</a:t>
            </a:r>
            <a:r>
              <a:rPr lang="en-US" dirty="0"/>
              <a:t>. Service Register </a:t>
            </a:r>
            <a:r>
              <a:rPr lang="en-US" dirty="0" err="1"/>
              <a:t>als</a:t>
            </a:r>
            <a:r>
              <a:rPr lang="en-US" dirty="0"/>
              <a:t> </a:t>
            </a:r>
            <a:r>
              <a:rPr lang="en-US" dirty="0" err="1"/>
              <a:t>Verzeichnis</a:t>
            </a:r>
            <a:r>
              <a:rPr lang="en-US" dirty="0"/>
              <a:t> der </a:t>
            </a:r>
            <a:r>
              <a:rPr lang="en-US" dirty="0" err="1"/>
              <a:t>vorhandenen</a:t>
            </a:r>
            <a:r>
              <a:rPr lang="en-US" dirty="0"/>
              <a:t> Services</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7b) Verschiedene Architekturen und Pattern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188</a:t>
            </a:fld>
            <a:endParaRPr lang="de-DE"/>
          </a:p>
        </p:txBody>
      </p:sp>
    </p:spTree>
    <p:extLst>
      <p:ext uri="{BB962C8B-B14F-4D97-AF65-F5344CB8AC3E}">
        <p14:creationId xmlns:p14="http://schemas.microsoft.com/office/powerpoint/2010/main" val="4780242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dirty="0">
                <a:latin typeface="+mj-lt"/>
                <a:cs typeface="MV Boli" panose="02000500030200090000" pitchFamily="2" charset="0"/>
              </a:rPr>
              <a:t>8) Moderne Architekturen</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latin typeface="+mn-lt"/>
                <a:cs typeface="MV Boli" panose="02000500030200090000" pitchFamily="2" charset="0"/>
              </a:rPr>
              <a:t>Moderne Anwendungen in der Cloud haben ganz andere Erwartungen und Anforderungen an Architekturen im Vergleich zu früher</a:t>
            </a:r>
          </a:p>
          <a:p>
            <a:pPr marL="342900" indent="-342900">
              <a:buFont typeface="Arial" panose="020B0604020202020204" pitchFamily="34" charset="0"/>
              <a:buChar char="•"/>
            </a:pPr>
            <a:r>
              <a:rPr lang="de-DE" sz="2400" b="0" dirty="0">
                <a:latin typeface="+mn-lt"/>
                <a:cs typeface="MV Boli" panose="02000500030200090000" pitchFamily="2" charset="0"/>
              </a:rPr>
              <a:t>Um diesem zu genügen, wurden neue Software Architektur Patterns entwickelt</a:t>
            </a:r>
          </a:p>
          <a:p>
            <a:pPr marL="342900" indent="-342900">
              <a:buFont typeface="Arial" panose="020B0604020202020204" pitchFamily="34" charset="0"/>
              <a:buChar char="•"/>
            </a:pPr>
            <a:endParaRPr lang="de-DE" sz="2400" b="0" dirty="0">
              <a:latin typeface="+mn-lt"/>
              <a:cs typeface="MV Boli" panose="02000500030200090000" pitchFamily="2" charset="0"/>
            </a:endParaRPr>
          </a:p>
          <a:p>
            <a:pPr marL="342900" indent="-342900">
              <a:buFont typeface="Arial" panose="020B0604020202020204" pitchFamily="34" charset="0"/>
              <a:buChar char="•"/>
            </a:pPr>
            <a:r>
              <a:rPr lang="de-DE" sz="2400" b="0" dirty="0">
                <a:latin typeface="+mn-lt"/>
                <a:cs typeface="MV Boli" panose="02000500030200090000" pitchFamily="2" charset="0"/>
              </a:rPr>
              <a:t>Wir betrachten</a:t>
            </a:r>
          </a:p>
          <a:p>
            <a:pPr marL="914400" lvl="1" indent="-457200">
              <a:buFont typeface="+mj-lt"/>
              <a:buAutoNum type="alphaLcParenR"/>
            </a:pPr>
            <a:r>
              <a:rPr lang="de-DE" sz="2000" dirty="0">
                <a:cs typeface="MV Boli" panose="02000500030200090000" pitchFamily="2" charset="0"/>
              </a:rPr>
              <a:t>Monolithic Architecture</a:t>
            </a:r>
          </a:p>
          <a:p>
            <a:pPr marL="914400" lvl="1" indent="-457200">
              <a:buFont typeface="+mj-lt"/>
              <a:buAutoNum type="alphaLcParenR"/>
            </a:pPr>
            <a:r>
              <a:rPr lang="de-DE" sz="2000" b="0" dirty="0">
                <a:latin typeface="+mn-lt"/>
                <a:cs typeface="MV Boli" panose="02000500030200090000" pitchFamily="2" charset="0"/>
              </a:rPr>
              <a:t>Microservice Architecture</a:t>
            </a:r>
          </a:p>
          <a:p>
            <a:pPr marL="914400" lvl="1" indent="-457200">
              <a:buFont typeface="+mj-lt"/>
              <a:buAutoNum type="alphaLcParenR"/>
            </a:pPr>
            <a:r>
              <a:rPr lang="de-DE" sz="2000" dirty="0">
                <a:cs typeface="MV Boli" panose="02000500030200090000" pitchFamily="2" charset="0"/>
              </a:rPr>
              <a:t>Serverless Architecture</a:t>
            </a:r>
          </a:p>
          <a:p>
            <a:pPr marL="914400" lvl="1" indent="-457200">
              <a:buFont typeface="+mj-lt"/>
              <a:buAutoNum type="alphaLcParenR"/>
            </a:pPr>
            <a:r>
              <a:rPr lang="de-DE" sz="2000" b="0" dirty="0">
                <a:latin typeface="+mn-lt"/>
                <a:cs typeface="MV Boli" panose="02000500030200090000" pitchFamily="2" charset="0"/>
              </a:rPr>
              <a:t>C</a:t>
            </a:r>
            <a:r>
              <a:rPr lang="de-DE" sz="2000" dirty="0">
                <a:cs typeface="MV Boli" panose="02000500030200090000" pitchFamily="2" charset="0"/>
              </a:rPr>
              <a:t>loud-native Architecture</a:t>
            </a:r>
          </a:p>
          <a:p>
            <a:pPr marL="914400" lvl="1" indent="-457200">
              <a:buFont typeface="+mj-lt"/>
              <a:buAutoNum type="alphaLcParenR"/>
            </a:pPr>
            <a:r>
              <a:rPr lang="de-DE" sz="2000" b="0" dirty="0">
                <a:latin typeface="+mn-lt"/>
                <a:cs typeface="MV Boli" panose="02000500030200090000" pitchFamily="2" charset="0"/>
              </a:rPr>
              <a:t>Microsoft Cloud Architekturstile</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189</a:t>
            </a:fld>
            <a:endParaRPr lang="de-DE"/>
          </a:p>
        </p:txBody>
      </p:sp>
    </p:spTree>
    <p:extLst>
      <p:ext uri="{BB962C8B-B14F-4D97-AF65-F5344CB8AC3E}">
        <p14:creationId xmlns:p14="http://schemas.microsoft.com/office/powerpoint/2010/main" val="205433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E4C5-3673-4C62-B360-D5E4BE20932E}"/>
              </a:ext>
            </a:extLst>
          </p:cNvPr>
          <p:cNvSpPr>
            <a:spLocks noGrp="1"/>
          </p:cNvSpPr>
          <p:nvPr>
            <p:ph type="title"/>
          </p:nvPr>
        </p:nvSpPr>
        <p:spPr/>
        <p:txBody>
          <a:bodyPr/>
          <a:lstStyle/>
          <a:p>
            <a:r>
              <a:rPr lang="de-DE"/>
              <a:t>1d) Was ist die Rolle des Softwarearchitekten ?</a:t>
            </a:r>
          </a:p>
        </p:txBody>
      </p:sp>
      <p:sp>
        <p:nvSpPr>
          <p:cNvPr id="3" name="Slide Number Placeholder 2">
            <a:extLst>
              <a:ext uri="{FF2B5EF4-FFF2-40B4-BE49-F238E27FC236}">
                <a16:creationId xmlns:a16="http://schemas.microsoft.com/office/drawing/2014/main" id="{50DB3C06-B6A7-4837-A1C0-6F596854BDB7}"/>
              </a:ext>
            </a:extLst>
          </p:cNvPr>
          <p:cNvSpPr>
            <a:spLocks noGrp="1"/>
          </p:cNvSpPr>
          <p:nvPr>
            <p:ph type="sldNum" sz="quarter" idx="4"/>
          </p:nvPr>
        </p:nvSpPr>
        <p:spPr/>
        <p:txBody>
          <a:bodyPr/>
          <a:lstStyle/>
          <a:p>
            <a:fld id="{82EA1D04-CA53-4DE3-84A8-2B63E41036C9}" type="slidenum">
              <a:rPr lang="de-DE" smtClean="0"/>
              <a:pPr/>
              <a:t>19</a:t>
            </a:fld>
            <a:endParaRPr lang="de-DE"/>
          </a:p>
        </p:txBody>
      </p:sp>
      <p:sp>
        <p:nvSpPr>
          <p:cNvPr id="4" name="Content Placeholder 3">
            <a:extLst>
              <a:ext uri="{FF2B5EF4-FFF2-40B4-BE49-F238E27FC236}">
                <a16:creationId xmlns:a16="http://schemas.microsoft.com/office/drawing/2014/main" id="{C7E61383-AE75-4BEC-B7BB-B3A33C926698}"/>
              </a:ext>
            </a:extLst>
          </p:cNvPr>
          <p:cNvSpPr>
            <a:spLocks noGrp="1"/>
          </p:cNvSpPr>
          <p:nvPr>
            <p:ph idx="1"/>
          </p:nvPr>
        </p:nvSpPr>
        <p:spPr>
          <a:xfrm>
            <a:off x="211040" y="1964563"/>
            <a:ext cx="11752359" cy="4807712"/>
          </a:xfrm>
        </p:spPr>
        <p:txBody>
          <a:bodyPr/>
          <a:lstStyle/>
          <a:p>
            <a:r>
              <a:rPr lang="de-DE" dirty="0"/>
              <a:t>Technische Aufgaben</a:t>
            </a:r>
          </a:p>
          <a:p>
            <a:pPr lvl="1"/>
            <a:r>
              <a:rPr lang="de-DE" sz="1800" dirty="0"/>
              <a:t>Nicht-funktionale Anforderungen und Qualitätsattribute verstehen</a:t>
            </a:r>
          </a:p>
          <a:p>
            <a:pPr lvl="1"/>
            <a:r>
              <a:rPr lang="de-DE" sz="1800" dirty="0"/>
              <a:t>Das Design von Softwarearchitekturen beherrschen</a:t>
            </a:r>
          </a:p>
          <a:p>
            <a:pPr lvl="1"/>
            <a:r>
              <a:rPr lang="de-DE" sz="1800" dirty="0"/>
              <a:t>Patterns und Best Practices der Softwareentwicklung beherrschen</a:t>
            </a:r>
          </a:p>
          <a:p>
            <a:pPr lvl="1"/>
            <a:r>
              <a:rPr lang="de-DE" sz="1800" dirty="0"/>
              <a:t>Tiefes Wissen über Softwarearchitektur Patterns, Vor- und Nachteile und das Wissen welches Pattern wann am besten geeignet ist</a:t>
            </a:r>
          </a:p>
          <a:p>
            <a:pPr lvl="1"/>
            <a:r>
              <a:rPr lang="de-DE" sz="1800" dirty="0"/>
              <a:t>Erfahrung beim Bearbeiten von Querschnittsthemen</a:t>
            </a:r>
          </a:p>
          <a:p>
            <a:pPr lvl="1"/>
            <a:r>
              <a:rPr lang="de-DE" sz="1800" dirty="0"/>
              <a:t>Sicherstellen, daß Performance und Security Anforderungen abgedeckt sind</a:t>
            </a:r>
          </a:p>
          <a:p>
            <a:pPr lvl="1"/>
            <a:r>
              <a:rPr lang="de-DE" sz="1800" dirty="0"/>
              <a:t>Softwarearchitekturen dokumentieren und prüfen können</a:t>
            </a:r>
          </a:p>
          <a:p>
            <a:pPr lvl="1"/>
            <a:r>
              <a:rPr lang="de-DE" sz="1800" dirty="0"/>
              <a:t>Ein Verständnis für DevOps und Deployment Prozesse besitzen</a:t>
            </a:r>
          </a:p>
          <a:p>
            <a:pPr lvl="1"/>
            <a:r>
              <a:rPr lang="de-DE" sz="1800" dirty="0"/>
              <a:t>Wissen für die Integration und das Arbeiten mit Legacy Applikationen besitzen</a:t>
            </a:r>
          </a:p>
          <a:p>
            <a:pPr lvl="1"/>
            <a:r>
              <a:rPr lang="de-DE" sz="1800" dirty="0"/>
              <a:t>Adaptive Softwarearchitekturen beherrschen</a:t>
            </a:r>
          </a:p>
        </p:txBody>
      </p:sp>
      <p:pic>
        <p:nvPicPr>
          <p:cNvPr id="6" name="Picture 5">
            <a:extLst>
              <a:ext uri="{FF2B5EF4-FFF2-40B4-BE49-F238E27FC236}">
                <a16:creationId xmlns:a16="http://schemas.microsoft.com/office/drawing/2014/main" id="{0E6759A6-8A59-461C-988B-FB45BD7F447D}"/>
              </a:ext>
            </a:extLst>
          </p:cNvPr>
          <p:cNvPicPr>
            <a:picLocks noChangeAspect="1"/>
          </p:cNvPicPr>
          <p:nvPr/>
        </p:nvPicPr>
        <p:blipFill>
          <a:blip r:embed="rId2"/>
          <a:stretch>
            <a:fillRect/>
          </a:stretch>
        </p:blipFill>
        <p:spPr>
          <a:xfrm>
            <a:off x="9752013" y="0"/>
            <a:ext cx="2438400" cy="1828800"/>
          </a:xfrm>
          <a:prstGeom prst="rect">
            <a:avLst/>
          </a:prstGeom>
        </p:spPr>
      </p:pic>
    </p:spTree>
    <p:extLst>
      <p:ext uri="{BB962C8B-B14F-4D97-AF65-F5344CB8AC3E}">
        <p14:creationId xmlns:p14="http://schemas.microsoft.com/office/powerpoint/2010/main" val="333935186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81580"/>
            <a:ext cx="11752359" cy="4829921"/>
          </a:xfrm>
        </p:spPr>
        <p:txBody>
          <a:bodyPr/>
          <a:lstStyle/>
          <a:p>
            <a:r>
              <a:rPr lang="en-US" dirty="0" err="1"/>
              <a:t>einzelne</a:t>
            </a:r>
            <a:r>
              <a:rPr lang="en-US" dirty="0"/>
              <a:t> </a:t>
            </a:r>
            <a:r>
              <a:rPr lang="en-US" dirty="0" err="1"/>
              <a:t>sich</a:t>
            </a:r>
            <a:r>
              <a:rPr lang="en-US" dirty="0"/>
              <a:t> </a:t>
            </a:r>
            <a:r>
              <a:rPr lang="en-US" dirty="0" err="1"/>
              <a:t>selbst</a:t>
            </a:r>
            <a:r>
              <a:rPr lang="en-US" dirty="0"/>
              <a:t> </a:t>
            </a:r>
            <a:r>
              <a:rPr lang="en-US" dirty="0" err="1"/>
              <a:t>beinhaltende</a:t>
            </a:r>
            <a:r>
              <a:rPr lang="en-US" dirty="0"/>
              <a:t> </a:t>
            </a:r>
            <a:r>
              <a:rPr lang="en-US" dirty="0" err="1"/>
              <a:t>Anwendung</a:t>
            </a:r>
            <a:endParaRPr lang="en-US" dirty="0"/>
          </a:p>
          <a:p>
            <a:r>
              <a:rPr lang="en-US" dirty="0" err="1"/>
              <a:t>sehr</a:t>
            </a:r>
            <a:r>
              <a:rPr lang="en-US" dirty="0"/>
              <a:t> </a:t>
            </a:r>
            <a:r>
              <a:rPr lang="en-US" dirty="0" err="1"/>
              <a:t>weit</a:t>
            </a:r>
            <a:r>
              <a:rPr lang="en-US" dirty="0"/>
              <a:t> </a:t>
            </a:r>
            <a:r>
              <a:rPr lang="en-US" dirty="0" err="1"/>
              <a:t>verbreitet</a:t>
            </a:r>
            <a:endParaRPr lang="en-US" dirty="0"/>
          </a:p>
          <a:p>
            <a:r>
              <a:rPr lang="en-US" dirty="0" err="1"/>
              <a:t>hohe</a:t>
            </a:r>
            <a:r>
              <a:rPr lang="en-US" dirty="0"/>
              <a:t> interne </a:t>
            </a:r>
            <a:r>
              <a:rPr lang="en-US" dirty="0" err="1"/>
              <a:t>Koppelung</a:t>
            </a:r>
            <a:r>
              <a:rPr lang="en-US" dirty="0"/>
              <a:t> der Module</a:t>
            </a:r>
          </a:p>
          <a:p>
            <a:r>
              <a:rPr lang="en-US" dirty="0" err="1"/>
              <a:t>keine</a:t>
            </a:r>
            <a:r>
              <a:rPr lang="en-US" dirty="0"/>
              <a:t> </a:t>
            </a:r>
            <a:r>
              <a:rPr lang="en-US" dirty="0" err="1"/>
              <a:t>Trennung</a:t>
            </a:r>
            <a:r>
              <a:rPr lang="en-US" dirty="0"/>
              <a:t> von </a:t>
            </a:r>
            <a:r>
              <a:rPr lang="en-US" dirty="0" err="1"/>
              <a:t>Logik</a:t>
            </a:r>
            <a:r>
              <a:rPr lang="en-US" dirty="0"/>
              <a:t> und </a:t>
            </a:r>
            <a:r>
              <a:rPr lang="en-US" dirty="0" err="1"/>
              <a:t>Anzeige</a:t>
            </a:r>
            <a:r>
              <a:rPr lang="en-US" dirty="0"/>
              <a:t> </a:t>
            </a:r>
            <a:r>
              <a:rPr lang="en-US" dirty="0" err="1"/>
              <a:t>oder</a:t>
            </a:r>
            <a:r>
              <a:rPr lang="en-US" dirty="0"/>
              <a:t> </a:t>
            </a:r>
            <a:r>
              <a:rPr lang="en-US" dirty="0" err="1"/>
              <a:t>Logik</a:t>
            </a:r>
            <a:r>
              <a:rPr lang="en-US" dirty="0"/>
              <a:t> und </a:t>
            </a:r>
            <a:r>
              <a:rPr lang="en-US" dirty="0" err="1"/>
              <a:t>Datenhaltung</a:t>
            </a:r>
            <a:endParaRPr lang="en-US" dirty="0"/>
          </a:p>
          <a:p>
            <a:r>
              <a:rPr lang="en-US" dirty="0" err="1"/>
              <a:t>Vorteile</a:t>
            </a:r>
            <a:endParaRPr lang="en-US" dirty="0"/>
          </a:p>
          <a:p>
            <a:pPr lvl="1"/>
            <a:r>
              <a:rPr lang="en-US" dirty="0" err="1"/>
              <a:t>bessere</a:t>
            </a:r>
            <a:r>
              <a:rPr lang="en-US" dirty="0"/>
              <a:t> Performance (</a:t>
            </a:r>
            <a:r>
              <a:rPr lang="en-US" dirty="0" err="1"/>
              <a:t>speziell</a:t>
            </a:r>
            <a:r>
              <a:rPr lang="en-US" dirty="0"/>
              <a:t> </a:t>
            </a:r>
            <a:r>
              <a:rPr lang="en-US" dirty="0" err="1"/>
              <a:t>bei</a:t>
            </a:r>
            <a:r>
              <a:rPr lang="en-US" dirty="0"/>
              <a:t> </a:t>
            </a:r>
            <a:r>
              <a:rPr lang="en-US" dirty="0" err="1"/>
              <a:t>kleinen</a:t>
            </a:r>
            <a:r>
              <a:rPr lang="en-US" dirty="0"/>
              <a:t> </a:t>
            </a:r>
            <a:r>
              <a:rPr lang="en-US" dirty="0" err="1"/>
              <a:t>Anwendungen</a:t>
            </a:r>
            <a:r>
              <a:rPr lang="en-US" dirty="0"/>
              <a:t>)</a:t>
            </a:r>
          </a:p>
          <a:p>
            <a:pPr lvl="1"/>
            <a:r>
              <a:rPr lang="en-US" dirty="0" err="1"/>
              <a:t>einfacher</a:t>
            </a:r>
            <a:r>
              <a:rPr lang="en-US" dirty="0"/>
              <a:t> </a:t>
            </a:r>
            <a:r>
              <a:rPr lang="en-US" dirty="0" err="1"/>
              <a:t>zu</a:t>
            </a:r>
            <a:r>
              <a:rPr lang="en-US" dirty="0"/>
              <a:t> </a:t>
            </a:r>
            <a:r>
              <a:rPr lang="en-US" dirty="0" err="1"/>
              <a:t>verteilen</a:t>
            </a:r>
            <a:r>
              <a:rPr lang="en-US" dirty="0"/>
              <a:t> und </a:t>
            </a:r>
            <a:r>
              <a:rPr lang="en-US" dirty="0" err="1"/>
              <a:t>installieren</a:t>
            </a:r>
            <a:endParaRPr lang="en-US" dirty="0"/>
          </a:p>
          <a:p>
            <a:pPr lvl="1"/>
            <a:r>
              <a:rPr lang="en-US" dirty="0" err="1"/>
              <a:t>einfacher</a:t>
            </a:r>
            <a:r>
              <a:rPr lang="en-US" dirty="0"/>
              <a:t> </a:t>
            </a:r>
            <a:r>
              <a:rPr lang="en-US" dirty="0" err="1"/>
              <a:t>zu</a:t>
            </a:r>
            <a:r>
              <a:rPr lang="en-US" dirty="0"/>
              <a:t> </a:t>
            </a:r>
            <a:r>
              <a:rPr lang="en-US" dirty="0" err="1"/>
              <a:t>testen</a:t>
            </a:r>
            <a:r>
              <a:rPr lang="en-US" dirty="0"/>
              <a:t> und </a:t>
            </a:r>
            <a:r>
              <a:rPr lang="en-US" dirty="0" err="1"/>
              <a:t>debuggen</a:t>
            </a:r>
            <a:endParaRPr lang="en-US" dirty="0"/>
          </a:p>
          <a:p>
            <a:r>
              <a:rPr lang="en-US" dirty="0" err="1"/>
              <a:t>Nachteile</a:t>
            </a:r>
            <a:endParaRPr lang="en-US" dirty="0"/>
          </a:p>
          <a:p>
            <a:pPr lvl="1"/>
            <a:r>
              <a:rPr lang="en-US" dirty="0" err="1"/>
              <a:t>skaliert</a:t>
            </a:r>
            <a:r>
              <a:rPr lang="en-US" dirty="0"/>
              <a:t> </a:t>
            </a:r>
            <a:r>
              <a:rPr lang="en-US" dirty="0" err="1"/>
              <a:t>schlechter</a:t>
            </a:r>
            <a:r>
              <a:rPr lang="en-US" dirty="0"/>
              <a:t> (</a:t>
            </a:r>
            <a:r>
              <a:rPr lang="en-US" dirty="0" err="1"/>
              <a:t>speziell</a:t>
            </a:r>
            <a:r>
              <a:rPr lang="en-US" dirty="0"/>
              <a:t> in </a:t>
            </a:r>
            <a:r>
              <a:rPr lang="en-US" dirty="0" err="1"/>
              <a:t>verteilten</a:t>
            </a:r>
            <a:r>
              <a:rPr lang="en-US" dirty="0"/>
              <a:t> </a:t>
            </a:r>
            <a:r>
              <a:rPr lang="en-US" dirty="0" err="1"/>
              <a:t>Umgebungen</a:t>
            </a:r>
            <a:r>
              <a:rPr lang="en-US" dirty="0"/>
              <a:t>)</a:t>
            </a:r>
          </a:p>
          <a:p>
            <a:pPr lvl="1"/>
            <a:r>
              <a:rPr lang="en-US" dirty="0" err="1"/>
              <a:t>niedrige</a:t>
            </a:r>
            <a:r>
              <a:rPr lang="en-US" dirty="0"/>
              <a:t> </a:t>
            </a:r>
            <a:r>
              <a:rPr lang="en-US" dirty="0" err="1"/>
              <a:t>Wartbarkeit</a:t>
            </a:r>
            <a:endParaRPr lang="en-US" dirty="0"/>
          </a:p>
          <a:p>
            <a:pPr lvl="1"/>
            <a:r>
              <a:rPr lang="en-US" dirty="0" err="1"/>
              <a:t>wenig</a:t>
            </a:r>
            <a:r>
              <a:rPr lang="en-US" dirty="0"/>
              <a:t>/</a:t>
            </a:r>
            <a:r>
              <a:rPr lang="en-US" dirty="0" err="1"/>
              <a:t>schlecht</a:t>
            </a:r>
            <a:r>
              <a:rPr lang="en-US" dirty="0"/>
              <a:t> </a:t>
            </a:r>
            <a:r>
              <a:rPr lang="en-US" dirty="0" err="1"/>
              <a:t>erweiterbar</a:t>
            </a:r>
            <a:endParaRPr lang="en-US" dirty="0"/>
          </a:p>
          <a:p>
            <a:pPr lvl="1"/>
            <a:r>
              <a:rPr lang="en-US" dirty="0" err="1"/>
              <a:t>unterstützt</a:t>
            </a:r>
            <a:r>
              <a:rPr lang="en-US" dirty="0"/>
              <a:t> agile </a:t>
            </a:r>
            <a:r>
              <a:rPr lang="en-US" dirty="0" err="1"/>
              <a:t>Entwicklungsmethoden</a:t>
            </a:r>
            <a:r>
              <a:rPr lang="en-US" dirty="0"/>
              <a:t> und </a:t>
            </a:r>
            <a:r>
              <a:rPr lang="en-US" dirty="0" err="1"/>
              <a:t>Teamstrukturen</a:t>
            </a:r>
            <a:r>
              <a:rPr lang="en-US" dirty="0"/>
              <a:t> </a:t>
            </a:r>
            <a:r>
              <a:rPr lang="en-US" dirty="0" err="1"/>
              <a:t>schlecht</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8a) Monolithic Architecture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190</a:t>
            </a:fld>
            <a:endParaRPr lang="de-DE"/>
          </a:p>
        </p:txBody>
      </p:sp>
    </p:spTree>
    <p:extLst>
      <p:ext uri="{BB962C8B-B14F-4D97-AF65-F5344CB8AC3E}">
        <p14:creationId xmlns:p14="http://schemas.microsoft.com/office/powerpoint/2010/main" val="11974352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955252"/>
            <a:ext cx="11752359" cy="4829921"/>
          </a:xfrm>
        </p:spPr>
        <p:txBody>
          <a:bodyPr/>
          <a:lstStyle/>
          <a:p>
            <a:r>
              <a:rPr lang="en-US" dirty="0" err="1"/>
              <a:t>kleine</a:t>
            </a:r>
            <a:r>
              <a:rPr lang="en-US" dirty="0"/>
              <a:t>, </a:t>
            </a:r>
            <a:r>
              <a:rPr lang="en-US" dirty="0" err="1"/>
              <a:t>autonome</a:t>
            </a:r>
            <a:r>
              <a:rPr lang="en-US" dirty="0"/>
              <a:t>, </a:t>
            </a:r>
            <a:r>
              <a:rPr lang="en-US" dirty="0" err="1"/>
              <a:t>unabhängig</a:t>
            </a:r>
            <a:r>
              <a:rPr lang="en-US" dirty="0"/>
              <a:t> </a:t>
            </a:r>
            <a:r>
              <a:rPr lang="en-US" dirty="0" err="1"/>
              <a:t>versionierte</a:t>
            </a:r>
            <a:r>
              <a:rPr lang="en-US" dirty="0"/>
              <a:t> Services</a:t>
            </a:r>
          </a:p>
          <a:p>
            <a:r>
              <a:rPr lang="en-US" dirty="0" err="1"/>
              <a:t>genau</a:t>
            </a:r>
            <a:r>
              <a:rPr lang="en-US" dirty="0"/>
              <a:t> </a:t>
            </a:r>
            <a:r>
              <a:rPr lang="en-US" dirty="0" err="1"/>
              <a:t>definiertes</a:t>
            </a:r>
            <a:r>
              <a:rPr lang="en-US" dirty="0"/>
              <a:t> Interface </a:t>
            </a:r>
            <a:r>
              <a:rPr lang="en-US" dirty="0" err="1"/>
              <a:t>zur</a:t>
            </a:r>
            <a:r>
              <a:rPr lang="en-US" dirty="0"/>
              <a:t> </a:t>
            </a:r>
            <a:r>
              <a:rPr lang="en-US" dirty="0" err="1"/>
              <a:t>Kommunikation</a:t>
            </a:r>
            <a:endParaRPr lang="en-US" dirty="0"/>
          </a:p>
          <a:p>
            <a:r>
              <a:rPr lang="en-US" dirty="0" err="1"/>
              <a:t>eingehende</a:t>
            </a:r>
            <a:r>
              <a:rPr lang="en-US" dirty="0"/>
              <a:t> Requests </a:t>
            </a:r>
            <a:r>
              <a:rPr lang="en-US" dirty="0" err="1"/>
              <a:t>gehen</a:t>
            </a:r>
            <a:r>
              <a:rPr lang="en-US" dirty="0"/>
              <a:t> </a:t>
            </a:r>
            <a:r>
              <a:rPr lang="en-US" dirty="0" err="1"/>
              <a:t>über</a:t>
            </a:r>
            <a:r>
              <a:rPr lang="en-US" dirty="0"/>
              <a:t> </a:t>
            </a:r>
            <a:r>
              <a:rPr lang="en-US" dirty="0" err="1"/>
              <a:t>ein</a:t>
            </a:r>
            <a:r>
              <a:rPr lang="en-US" dirty="0"/>
              <a:t> </a:t>
            </a:r>
            <a:r>
              <a:rPr lang="en-US" dirty="0" err="1"/>
              <a:t>sog</a:t>
            </a:r>
            <a:r>
              <a:rPr lang="en-US" dirty="0"/>
              <a:t>. API Gateway</a:t>
            </a:r>
          </a:p>
          <a:p>
            <a:r>
              <a:rPr lang="en-US" dirty="0" err="1"/>
              <a:t>eine</a:t>
            </a:r>
            <a:r>
              <a:rPr lang="en-US" dirty="0"/>
              <a:t> </a:t>
            </a:r>
            <a:r>
              <a:rPr lang="en-US" dirty="0" err="1"/>
              <a:t>Variante</a:t>
            </a:r>
            <a:r>
              <a:rPr lang="en-US" dirty="0"/>
              <a:t> von SOA (SOA done right)</a:t>
            </a:r>
          </a:p>
          <a:p>
            <a:r>
              <a:rPr lang="en-US" dirty="0" err="1"/>
              <a:t>Charakteristiken</a:t>
            </a:r>
            <a:endParaRPr lang="en-US" dirty="0"/>
          </a:p>
          <a:p>
            <a:pPr lvl="1"/>
            <a:r>
              <a:rPr lang="en-US" dirty="0" err="1"/>
              <a:t>kleine</a:t>
            </a:r>
            <a:r>
              <a:rPr lang="en-US" dirty="0"/>
              <a:t>, </a:t>
            </a:r>
            <a:r>
              <a:rPr lang="en-US" dirty="0" err="1"/>
              <a:t>fokussierte</a:t>
            </a:r>
            <a:r>
              <a:rPr lang="en-US" dirty="0"/>
              <a:t> Services</a:t>
            </a:r>
          </a:p>
          <a:p>
            <a:pPr lvl="1"/>
            <a:r>
              <a:rPr lang="en-US" dirty="0" err="1"/>
              <a:t>genau</a:t>
            </a:r>
            <a:r>
              <a:rPr lang="en-US" dirty="0"/>
              <a:t> </a:t>
            </a:r>
            <a:r>
              <a:rPr lang="en-US" dirty="0" err="1"/>
              <a:t>spezifizierte</a:t>
            </a:r>
            <a:r>
              <a:rPr lang="en-US" dirty="0"/>
              <a:t> Interfaces</a:t>
            </a:r>
          </a:p>
          <a:p>
            <a:pPr lvl="1"/>
            <a:r>
              <a:rPr lang="en-US" dirty="0" err="1"/>
              <a:t>autonom</a:t>
            </a:r>
            <a:r>
              <a:rPr lang="en-US" dirty="0"/>
              <a:t> und </a:t>
            </a:r>
            <a:r>
              <a:rPr lang="en-US" dirty="0" err="1"/>
              <a:t>unabhängig</a:t>
            </a:r>
            <a:r>
              <a:rPr lang="en-US" dirty="0"/>
              <a:t> </a:t>
            </a:r>
            <a:r>
              <a:rPr lang="en-US" dirty="0" err="1"/>
              <a:t>ausrollbar</a:t>
            </a:r>
            <a:endParaRPr lang="en-US" dirty="0"/>
          </a:p>
          <a:p>
            <a:pPr lvl="1"/>
            <a:r>
              <a:rPr lang="en-US" dirty="0" err="1"/>
              <a:t>unabhängiger</a:t>
            </a:r>
            <a:r>
              <a:rPr lang="en-US" dirty="0"/>
              <a:t> </a:t>
            </a:r>
            <a:r>
              <a:rPr lang="en-US" dirty="0" err="1"/>
              <a:t>Datenspeicher</a:t>
            </a:r>
            <a:endParaRPr lang="en-US" dirty="0"/>
          </a:p>
          <a:p>
            <a:pPr lvl="1"/>
            <a:r>
              <a:rPr lang="en-US" dirty="0" err="1"/>
              <a:t>einfache</a:t>
            </a:r>
            <a:r>
              <a:rPr lang="en-US" dirty="0"/>
              <a:t> </a:t>
            </a:r>
            <a:r>
              <a:rPr lang="en-US" dirty="0" err="1"/>
              <a:t>Kommunikationsptotokolle</a:t>
            </a:r>
            <a:r>
              <a:rPr lang="en-US" dirty="0"/>
              <a:t> </a:t>
            </a:r>
            <a:br>
              <a:rPr lang="en-US" dirty="0"/>
            </a:br>
            <a:r>
              <a:rPr lang="en-US" dirty="0"/>
              <a:t>(JSON, Advanced Message Queueing Protocol (AMQP))</a:t>
            </a:r>
          </a:p>
          <a:p>
            <a:pPr lvl="1"/>
            <a:r>
              <a:rPr lang="en-US" dirty="0" err="1"/>
              <a:t>sehr</a:t>
            </a:r>
            <a:r>
              <a:rPr lang="en-US" dirty="0"/>
              <a:t> </a:t>
            </a:r>
            <a:r>
              <a:rPr lang="en-US" dirty="0" err="1"/>
              <a:t>gute</a:t>
            </a:r>
            <a:r>
              <a:rPr lang="en-US" dirty="0"/>
              <a:t> Isolation</a:t>
            </a:r>
          </a:p>
          <a:p>
            <a:pPr lvl="1"/>
            <a:r>
              <a:rPr lang="en-US" dirty="0"/>
              <a:t>Bulkhead </a:t>
            </a:r>
            <a:r>
              <a:rPr lang="en-US" dirty="0" err="1"/>
              <a:t>fähig</a:t>
            </a:r>
            <a:endParaRPr lang="en-US" dirty="0"/>
          </a:p>
          <a:p>
            <a:pPr lvl="1"/>
            <a:r>
              <a:rPr lang="en-US" dirty="0"/>
              <a:t>Recovery </a:t>
            </a:r>
            <a:r>
              <a:rPr lang="en-US" dirty="0" err="1"/>
              <a:t>fähig</a:t>
            </a:r>
            <a:endParaRPr lang="en-US" dirty="0"/>
          </a:p>
          <a:p>
            <a:pPr lvl="1"/>
            <a:r>
              <a:rPr lang="en-US" dirty="0"/>
              <a:t>Polyglot</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8b) Microservice Architecture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191</a:t>
            </a:fld>
            <a:endParaRPr lang="de-DE"/>
          </a:p>
        </p:txBody>
      </p:sp>
      <p:pic>
        <p:nvPicPr>
          <p:cNvPr id="5" name="Picture 4">
            <a:extLst>
              <a:ext uri="{FF2B5EF4-FFF2-40B4-BE49-F238E27FC236}">
                <a16:creationId xmlns:a16="http://schemas.microsoft.com/office/drawing/2014/main" id="{3FF1E185-0A14-41D2-827C-C34C0C68B944}"/>
              </a:ext>
            </a:extLst>
          </p:cNvPr>
          <p:cNvPicPr>
            <a:picLocks noChangeAspect="1"/>
          </p:cNvPicPr>
          <p:nvPr/>
        </p:nvPicPr>
        <p:blipFill>
          <a:blip r:embed="rId2"/>
          <a:stretch>
            <a:fillRect/>
          </a:stretch>
        </p:blipFill>
        <p:spPr>
          <a:xfrm>
            <a:off x="7074873" y="1473838"/>
            <a:ext cx="4879819" cy="3117432"/>
          </a:xfrm>
          <a:prstGeom prst="rect">
            <a:avLst/>
          </a:prstGeom>
        </p:spPr>
      </p:pic>
    </p:spTree>
    <p:extLst>
      <p:ext uri="{BB962C8B-B14F-4D97-AF65-F5344CB8AC3E}">
        <p14:creationId xmlns:p14="http://schemas.microsoft.com/office/powerpoint/2010/main" val="24334490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63471"/>
            <a:ext cx="11752359" cy="4829921"/>
          </a:xfrm>
        </p:spPr>
        <p:txBody>
          <a:bodyPr/>
          <a:lstStyle/>
          <a:p>
            <a:r>
              <a:rPr lang="en-US" dirty="0"/>
              <a:t>Services </a:t>
            </a:r>
            <a:r>
              <a:rPr lang="en-US" dirty="0" err="1"/>
              <a:t>ohne</a:t>
            </a:r>
            <a:r>
              <a:rPr lang="en-US" dirty="0"/>
              <a:t> </a:t>
            </a:r>
            <a:r>
              <a:rPr lang="en-US" dirty="0" err="1"/>
              <a:t>Berücksichtigung</a:t>
            </a:r>
            <a:r>
              <a:rPr lang="en-US" dirty="0"/>
              <a:t> von Hardware (Server)</a:t>
            </a:r>
          </a:p>
          <a:p>
            <a:r>
              <a:rPr lang="en-US" dirty="0"/>
              <a:t>Code </a:t>
            </a:r>
            <a:r>
              <a:rPr lang="en-US" dirty="0" err="1"/>
              <a:t>wird</a:t>
            </a:r>
            <a:r>
              <a:rPr lang="en-US" dirty="0"/>
              <a:t> auf </a:t>
            </a:r>
            <a:r>
              <a:rPr lang="en-US" dirty="0" err="1"/>
              <a:t>einer</a:t>
            </a:r>
            <a:r>
              <a:rPr lang="en-US" dirty="0"/>
              <a:t> </a:t>
            </a:r>
            <a:r>
              <a:rPr lang="en-US" dirty="0" err="1"/>
              <a:t>Plattform</a:t>
            </a:r>
            <a:r>
              <a:rPr lang="en-US" dirty="0"/>
              <a:t> </a:t>
            </a:r>
            <a:r>
              <a:rPr lang="en-US" dirty="0" err="1"/>
              <a:t>dann</a:t>
            </a:r>
            <a:r>
              <a:rPr lang="en-US" dirty="0"/>
              <a:t> </a:t>
            </a:r>
            <a:r>
              <a:rPr lang="en-US" dirty="0" err="1"/>
              <a:t>ausgeführt</a:t>
            </a:r>
            <a:r>
              <a:rPr lang="en-US" dirty="0"/>
              <a:t>, </a:t>
            </a:r>
            <a:r>
              <a:rPr lang="en-US" dirty="0" err="1"/>
              <a:t>wenn</a:t>
            </a:r>
            <a:r>
              <a:rPr lang="en-US" dirty="0"/>
              <a:t> </a:t>
            </a:r>
            <a:r>
              <a:rPr lang="en-US" dirty="0" err="1"/>
              <a:t>benötigt</a:t>
            </a:r>
            <a:endParaRPr lang="en-US" dirty="0"/>
          </a:p>
          <a:p>
            <a:r>
              <a:rPr lang="en-US" dirty="0" err="1"/>
              <a:t>ist</a:t>
            </a:r>
            <a:r>
              <a:rPr lang="en-US" dirty="0"/>
              <a:t> oft in </a:t>
            </a:r>
            <a:r>
              <a:rPr lang="en-US" dirty="0" err="1"/>
              <a:t>einem</a:t>
            </a:r>
            <a:r>
              <a:rPr lang="en-US" dirty="0"/>
              <a:t> Container </a:t>
            </a:r>
            <a:r>
              <a:rPr lang="en-US" dirty="0" err="1"/>
              <a:t>implementiert</a:t>
            </a:r>
            <a:r>
              <a:rPr lang="en-US" dirty="0"/>
              <a:t>, der </a:t>
            </a:r>
            <a:r>
              <a:rPr lang="en-US" dirty="0" err="1"/>
              <a:t>zur</a:t>
            </a:r>
            <a:r>
              <a:rPr lang="en-US" dirty="0"/>
              <a:t> </a:t>
            </a:r>
            <a:r>
              <a:rPr lang="en-US" dirty="0" err="1"/>
              <a:t>Laufzeit</a:t>
            </a:r>
            <a:r>
              <a:rPr lang="en-US" dirty="0"/>
              <a:t> </a:t>
            </a:r>
            <a:r>
              <a:rPr lang="en-US" dirty="0" err="1"/>
              <a:t>hochgefahren</a:t>
            </a:r>
            <a:r>
              <a:rPr lang="en-US" dirty="0"/>
              <a:t> und </a:t>
            </a:r>
            <a:r>
              <a:rPr lang="en-US" dirty="0" err="1"/>
              <a:t>wieder</a:t>
            </a:r>
            <a:r>
              <a:rPr lang="en-US" dirty="0"/>
              <a:t> </a:t>
            </a:r>
            <a:r>
              <a:rPr lang="en-US" dirty="0" err="1"/>
              <a:t>beendet</a:t>
            </a:r>
            <a:r>
              <a:rPr lang="en-US" dirty="0"/>
              <a:t> </a:t>
            </a:r>
            <a:r>
              <a:rPr lang="en-US" dirty="0" err="1"/>
              <a:t>wird</a:t>
            </a:r>
            <a:endParaRPr lang="en-US" dirty="0"/>
          </a:p>
          <a:p>
            <a:r>
              <a:rPr lang="en-US" dirty="0" err="1"/>
              <a:t>besteht</a:t>
            </a:r>
            <a:r>
              <a:rPr lang="en-US" dirty="0"/>
              <a:t> oft </a:t>
            </a:r>
            <a:r>
              <a:rPr lang="en-US" dirty="0" err="1"/>
              <a:t>aus</a:t>
            </a:r>
            <a:r>
              <a:rPr lang="en-US" dirty="0"/>
              <a:t> </a:t>
            </a:r>
            <a:r>
              <a:rPr lang="en-US" dirty="0" err="1"/>
              <a:t>statischen</a:t>
            </a:r>
            <a:r>
              <a:rPr lang="en-US" dirty="0"/>
              <a:t> (Speicher) und </a:t>
            </a:r>
            <a:r>
              <a:rPr lang="en-US" dirty="0" err="1"/>
              <a:t>dynamischen</a:t>
            </a:r>
            <a:r>
              <a:rPr lang="en-US" dirty="0"/>
              <a:t> (</a:t>
            </a:r>
            <a:r>
              <a:rPr lang="en-US" dirty="0" err="1"/>
              <a:t>Funktionen</a:t>
            </a:r>
            <a:r>
              <a:rPr lang="en-US" dirty="0"/>
              <a:t>) </a:t>
            </a:r>
            <a:r>
              <a:rPr lang="en-US" dirty="0" err="1"/>
              <a:t>Anteilen</a:t>
            </a:r>
            <a:endParaRPr lang="en-US" dirty="0"/>
          </a:p>
          <a:p>
            <a:r>
              <a:rPr lang="en-US" dirty="0" err="1"/>
              <a:t>benutzt</a:t>
            </a:r>
            <a:r>
              <a:rPr lang="en-US" dirty="0"/>
              <a:t> </a:t>
            </a:r>
            <a:r>
              <a:rPr lang="en-US" dirty="0" err="1"/>
              <a:t>FaaS</a:t>
            </a:r>
            <a:r>
              <a:rPr lang="en-US" dirty="0"/>
              <a:t> (function as a service) </a:t>
            </a:r>
            <a:r>
              <a:rPr lang="en-US" dirty="0" err="1"/>
              <a:t>oder</a:t>
            </a:r>
            <a:r>
              <a:rPr lang="en-US" dirty="0"/>
              <a:t> BaaS (Backend as a service) </a:t>
            </a:r>
            <a:r>
              <a:rPr lang="en-US" dirty="0" err="1"/>
              <a:t>Modelle</a:t>
            </a:r>
            <a:endParaRPr lang="en-US" dirty="0"/>
          </a:p>
          <a:p>
            <a:r>
              <a:rPr lang="en-US" dirty="0" err="1"/>
              <a:t>Jede</a:t>
            </a:r>
            <a:r>
              <a:rPr lang="en-US" dirty="0"/>
              <a:t> </a:t>
            </a:r>
            <a:r>
              <a:rPr lang="en-US" dirty="0" err="1"/>
              <a:t>Funktion</a:t>
            </a:r>
            <a:r>
              <a:rPr lang="en-US" dirty="0"/>
              <a:t> </a:t>
            </a:r>
            <a:r>
              <a:rPr lang="en-US" dirty="0" err="1"/>
              <a:t>folgt</a:t>
            </a:r>
            <a:r>
              <a:rPr lang="en-US" dirty="0"/>
              <a:t> dem Single Responsibility Principle und </a:t>
            </a:r>
            <a:r>
              <a:rPr lang="en-US" dirty="0" err="1"/>
              <a:t>dient</a:t>
            </a:r>
            <a:r>
              <a:rPr lang="en-US" dirty="0"/>
              <a:t> </a:t>
            </a:r>
            <a:r>
              <a:rPr lang="en-US" dirty="0" err="1"/>
              <a:t>genau</a:t>
            </a:r>
            <a:r>
              <a:rPr lang="en-US" dirty="0"/>
              <a:t> </a:t>
            </a:r>
            <a:r>
              <a:rPr lang="en-US" dirty="0" err="1"/>
              <a:t>einem</a:t>
            </a:r>
            <a:r>
              <a:rPr lang="en-US" dirty="0"/>
              <a:t> </a:t>
            </a:r>
            <a:r>
              <a:rPr lang="en-US" dirty="0" err="1"/>
              <a:t>definierten</a:t>
            </a:r>
            <a:r>
              <a:rPr lang="en-US" dirty="0"/>
              <a:t> </a:t>
            </a:r>
            <a:r>
              <a:rPr lang="en-US" dirty="0" err="1"/>
              <a:t>Zweck</a:t>
            </a:r>
            <a:endParaRPr lang="en-US" dirty="0"/>
          </a:p>
          <a:p>
            <a:r>
              <a:rPr lang="en-US" dirty="0" err="1"/>
              <a:t>Funktionen</a:t>
            </a:r>
            <a:r>
              <a:rPr lang="en-US" dirty="0"/>
              <a:t> </a:t>
            </a:r>
            <a:r>
              <a:rPr lang="en-US" dirty="0" err="1"/>
              <a:t>sollten</a:t>
            </a:r>
            <a:r>
              <a:rPr lang="en-US" dirty="0"/>
              <a:t> idempotent sein</a:t>
            </a:r>
          </a:p>
          <a:p>
            <a:r>
              <a:rPr lang="en-US" dirty="0" err="1"/>
              <a:t>Funktionen</a:t>
            </a:r>
            <a:r>
              <a:rPr lang="en-US" dirty="0"/>
              <a:t> </a:t>
            </a:r>
            <a:r>
              <a:rPr lang="en-US" dirty="0" err="1"/>
              <a:t>können</a:t>
            </a:r>
            <a:r>
              <a:rPr lang="en-US" dirty="0"/>
              <a:t> </a:t>
            </a:r>
            <a:r>
              <a:rPr lang="en-US" dirty="0" err="1"/>
              <a:t>synchron</a:t>
            </a:r>
            <a:r>
              <a:rPr lang="en-US" dirty="0"/>
              <a:t> </a:t>
            </a:r>
            <a:r>
              <a:rPr lang="en-US" dirty="0" err="1"/>
              <a:t>oder</a:t>
            </a:r>
            <a:r>
              <a:rPr lang="en-US" dirty="0"/>
              <a:t> asynchrony </a:t>
            </a:r>
            <a:r>
              <a:rPr lang="en-US" dirty="0" err="1"/>
              <a:t>ablaufen</a:t>
            </a:r>
            <a:endParaRPr lang="en-US" dirty="0"/>
          </a:p>
          <a:p>
            <a:r>
              <a:rPr lang="en-US" dirty="0" err="1"/>
              <a:t>ein</a:t>
            </a:r>
            <a:r>
              <a:rPr lang="en-US" dirty="0"/>
              <a:t> </a:t>
            </a:r>
            <a:r>
              <a:rPr lang="en-US" dirty="0" err="1"/>
              <a:t>wichtiger</a:t>
            </a:r>
            <a:r>
              <a:rPr lang="en-US" dirty="0"/>
              <a:t> </a:t>
            </a:r>
            <a:r>
              <a:rPr lang="en-US" dirty="0" err="1"/>
              <a:t>Teil</a:t>
            </a:r>
            <a:r>
              <a:rPr lang="en-US" dirty="0"/>
              <a:t> </a:t>
            </a:r>
            <a:r>
              <a:rPr lang="en-US" dirty="0" err="1"/>
              <a:t>einer</a:t>
            </a:r>
            <a:r>
              <a:rPr lang="en-US" dirty="0"/>
              <a:t> Serverless </a:t>
            </a:r>
            <a:r>
              <a:rPr lang="en-US" dirty="0" err="1"/>
              <a:t>Architektur</a:t>
            </a:r>
            <a:r>
              <a:rPr lang="en-US" dirty="0"/>
              <a:t> </a:t>
            </a:r>
            <a:r>
              <a:rPr lang="en-US" dirty="0" err="1"/>
              <a:t>ist</a:t>
            </a:r>
            <a:r>
              <a:rPr lang="en-US" dirty="0"/>
              <a:t> das API Gateway</a:t>
            </a:r>
          </a:p>
          <a:p>
            <a:r>
              <a:rPr lang="en-US" dirty="0" err="1"/>
              <a:t>Beispiele</a:t>
            </a:r>
            <a:r>
              <a:rPr lang="en-US" dirty="0"/>
              <a:t> Amazon Lambda, Azure Services, Google Cloud Functions</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8c) Serverless Architecture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192</a:t>
            </a:fld>
            <a:endParaRPr lang="de-DE"/>
          </a:p>
        </p:txBody>
      </p:sp>
      <p:pic>
        <p:nvPicPr>
          <p:cNvPr id="6" name="Picture 5">
            <a:extLst>
              <a:ext uri="{FF2B5EF4-FFF2-40B4-BE49-F238E27FC236}">
                <a16:creationId xmlns:a16="http://schemas.microsoft.com/office/drawing/2014/main" id="{43EB999C-29E0-4D6B-B50A-A48ABDA36389}"/>
              </a:ext>
            </a:extLst>
          </p:cNvPr>
          <p:cNvPicPr>
            <a:picLocks noChangeAspect="1"/>
          </p:cNvPicPr>
          <p:nvPr/>
        </p:nvPicPr>
        <p:blipFill>
          <a:blip r:embed="rId2"/>
          <a:stretch>
            <a:fillRect/>
          </a:stretch>
        </p:blipFill>
        <p:spPr>
          <a:xfrm>
            <a:off x="7595471" y="3781243"/>
            <a:ext cx="4486842" cy="2212149"/>
          </a:xfrm>
          <a:prstGeom prst="rect">
            <a:avLst/>
          </a:prstGeom>
        </p:spPr>
      </p:pic>
    </p:spTree>
    <p:extLst>
      <p:ext uri="{BB962C8B-B14F-4D97-AF65-F5344CB8AC3E}">
        <p14:creationId xmlns:p14="http://schemas.microsoft.com/office/powerpoint/2010/main" val="15771782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B999C-29E0-4D6B-B50A-A48ABDA36389}"/>
              </a:ext>
            </a:extLst>
          </p:cNvPr>
          <p:cNvPicPr>
            <a:picLocks noChangeAspect="1"/>
          </p:cNvPicPr>
          <p:nvPr/>
        </p:nvPicPr>
        <p:blipFill>
          <a:blip r:embed="rId2"/>
          <a:stretch>
            <a:fillRect/>
          </a:stretch>
        </p:blipFill>
        <p:spPr>
          <a:xfrm>
            <a:off x="7595471" y="3781243"/>
            <a:ext cx="4486842" cy="2212149"/>
          </a:xfrm>
          <a:prstGeom prst="rect">
            <a:avLst/>
          </a:prstGeom>
        </p:spPr>
      </p:pic>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63471"/>
            <a:ext cx="11752359" cy="4829921"/>
          </a:xfrm>
        </p:spPr>
        <p:txBody>
          <a:bodyPr/>
          <a:lstStyle/>
          <a:p>
            <a:r>
              <a:rPr lang="en-US" dirty="0" err="1"/>
              <a:t>Vorteile</a:t>
            </a:r>
            <a:endParaRPr lang="en-US" dirty="0"/>
          </a:p>
          <a:p>
            <a:pPr lvl="1"/>
            <a:r>
              <a:rPr lang="en-US" dirty="0" err="1"/>
              <a:t>Kosten</a:t>
            </a:r>
            <a:endParaRPr lang="en-US" dirty="0"/>
          </a:p>
          <a:p>
            <a:pPr lvl="2"/>
            <a:r>
              <a:rPr lang="en-US" dirty="0"/>
              <a:t>Code </a:t>
            </a:r>
            <a:r>
              <a:rPr lang="en-US" dirty="0" err="1"/>
              <a:t>läuft</a:t>
            </a:r>
            <a:r>
              <a:rPr lang="en-US" dirty="0"/>
              <a:t> </a:t>
            </a:r>
            <a:r>
              <a:rPr lang="en-US" dirty="0" err="1"/>
              <a:t>nur</a:t>
            </a:r>
            <a:r>
              <a:rPr lang="en-US" dirty="0"/>
              <a:t>, </a:t>
            </a:r>
            <a:r>
              <a:rPr lang="en-US" dirty="0" err="1"/>
              <a:t>wenn</a:t>
            </a:r>
            <a:r>
              <a:rPr lang="en-US" dirty="0"/>
              <a:t> </a:t>
            </a:r>
            <a:r>
              <a:rPr lang="en-US" dirty="0" err="1"/>
              <a:t>benötigt</a:t>
            </a:r>
            <a:endParaRPr lang="en-US" dirty="0"/>
          </a:p>
          <a:p>
            <a:pPr lvl="2"/>
            <a:r>
              <a:rPr lang="en-US" dirty="0" err="1"/>
              <a:t>abgerechnet</a:t>
            </a:r>
            <a:r>
              <a:rPr lang="en-US" dirty="0"/>
              <a:t> </a:t>
            </a:r>
            <a:r>
              <a:rPr lang="en-US" dirty="0" err="1"/>
              <a:t>werden</a:t>
            </a:r>
            <a:r>
              <a:rPr lang="en-US" dirty="0"/>
              <a:t> </a:t>
            </a:r>
            <a:r>
              <a:rPr lang="en-US" dirty="0" err="1"/>
              <a:t>benutzte</a:t>
            </a:r>
            <a:r>
              <a:rPr lang="en-US" dirty="0"/>
              <a:t> </a:t>
            </a:r>
            <a:r>
              <a:rPr lang="en-US" dirty="0" err="1"/>
              <a:t>Resourcen</a:t>
            </a:r>
            <a:r>
              <a:rPr lang="en-US" dirty="0"/>
              <a:t> (pay per usage)</a:t>
            </a:r>
          </a:p>
          <a:p>
            <a:pPr lvl="2"/>
            <a:r>
              <a:rPr lang="en-US" dirty="0" err="1"/>
              <a:t>keine</a:t>
            </a:r>
            <a:r>
              <a:rPr lang="en-US" dirty="0"/>
              <a:t> </a:t>
            </a:r>
            <a:r>
              <a:rPr lang="en-US" dirty="0" err="1"/>
              <a:t>Hardwarekosten</a:t>
            </a:r>
            <a:r>
              <a:rPr lang="en-US" dirty="0"/>
              <a:t> (</a:t>
            </a:r>
            <a:r>
              <a:rPr lang="en-US" dirty="0" err="1"/>
              <a:t>Bestellung</a:t>
            </a:r>
            <a:r>
              <a:rPr lang="en-US" dirty="0"/>
              <a:t>, Installation, </a:t>
            </a:r>
            <a:r>
              <a:rPr lang="en-US" dirty="0" err="1"/>
              <a:t>Betrieb</a:t>
            </a:r>
            <a:r>
              <a:rPr lang="en-US" dirty="0"/>
              <a:t>, </a:t>
            </a:r>
            <a:r>
              <a:rPr lang="en-US" dirty="0" err="1"/>
              <a:t>Austausch</a:t>
            </a:r>
            <a:r>
              <a:rPr lang="en-US" dirty="0"/>
              <a:t>)</a:t>
            </a:r>
          </a:p>
          <a:p>
            <a:pPr lvl="2"/>
            <a:r>
              <a:rPr lang="en-US" dirty="0" err="1"/>
              <a:t>keine</a:t>
            </a:r>
            <a:r>
              <a:rPr lang="en-US" dirty="0"/>
              <a:t> </a:t>
            </a:r>
            <a:r>
              <a:rPr lang="en-US" dirty="0" err="1"/>
              <a:t>Betriebsmannschaften</a:t>
            </a:r>
            <a:endParaRPr lang="en-US" dirty="0"/>
          </a:p>
          <a:p>
            <a:pPr lvl="1"/>
            <a:r>
              <a:rPr lang="en-US" dirty="0" err="1"/>
              <a:t>Skalierbar</a:t>
            </a:r>
            <a:r>
              <a:rPr lang="en-US" dirty="0"/>
              <a:t> und flexible</a:t>
            </a:r>
          </a:p>
          <a:p>
            <a:pPr lvl="2"/>
            <a:r>
              <a:rPr lang="en-US" dirty="0"/>
              <a:t>es </a:t>
            </a:r>
            <a:r>
              <a:rPr lang="en-US" dirty="0" err="1"/>
              <a:t>steht</a:t>
            </a:r>
            <a:r>
              <a:rPr lang="en-US" dirty="0"/>
              <a:t> </a:t>
            </a:r>
            <a:r>
              <a:rPr lang="en-US" dirty="0" err="1"/>
              <a:t>immer</a:t>
            </a:r>
            <a:r>
              <a:rPr lang="en-US" dirty="0"/>
              <a:t> </a:t>
            </a:r>
            <a:r>
              <a:rPr lang="en-US" dirty="0" err="1"/>
              <a:t>genügend</a:t>
            </a:r>
            <a:r>
              <a:rPr lang="en-US" dirty="0"/>
              <a:t> </a:t>
            </a:r>
            <a:r>
              <a:rPr lang="en-US" dirty="0" err="1"/>
              <a:t>Kapazität</a:t>
            </a:r>
            <a:r>
              <a:rPr lang="en-US" dirty="0"/>
              <a:t> </a:t>
            </a:r>
            <a:r>
              <a:rPr lang="en-US" dirty="0" err="1"/>
              <a:t>zur</a:t>
            </a:r>
            <a:r>
              <a:rPr lang="en-US" dirty="0"/>
              <a:t> </a:t>
            </a:r>
            <a:r>
              <a:rPr lang="en-US" dirty="0" err="1"/>
              <a:t>Verfügung</a:t>
            </a:r>
            <a:endParaRPr lang="en-US" dirty="0"/>
          </a:p>
          <a:p>
            <a:pPr lvl="2"/>
            <a:r>
              <a:rPr lang="en-US" dirty="0" err="1"/>
              <a:t>keine</a:t>
            </a:r>
            <a:r>
              <a:rPr lang="en-US" dirty="0"/>
              <a:t> </a:t>
            </a:r>
            <a:r>
              <a:rPr lang="en-US" dirty="0" err="1"/>
              <a:t>Verschwendung</a:t>
            </a:r>
            <a:r>
              <a:rPr lang="en-US" dirty="0"/>
              <a:t> von </a:t>
            </a:r>
            <a:r>
              <a:rPr lang="en-US" dirty="0" err="1"/>
              <a:t>Kapazitäten</a:t>
            </a:r>
            <a:r>
              <a:rPr lang="en-US" dirty="0"/>
              <a:t>, </a:t>
            </a:r>
            <a:r>
              <a:rPr lang="en-US" dirty="0" err="1"/>
              <a:t>keine</a:t>
            </a:r>
            <a:r>
              <a:rPr lang="en-US" dirty="0"/>
              <a:t> </a:t>
            </a:r>
            <a:r>
              <a:rPr lang="en-US" dirty="0" err="1"/>
              <a:t>Freistände</a:t>
            </a:r>
            <a:endParaRPr lang="en-US" dirty="0"/>
          </a:p>
          <a:p>
            <a:pPr lvl="1"/>
            <a:r>
              <a:rPr lang="en-US" dirty="0" err="1"/>
              <a:t>Fokusiert</a:t>
            </a:r>
            <a:endParaRPr lang="en-US" dirty="0"/>
          </a:p>
          <a:p>
            <a:pPr lvl="2"/>
            <a:r>
              <a:rPr lang="en-US" dirty="0"/>
              <a:t>auf die </a:t>
            </a:r>
            <a:r>
              <a:rPr lang="en-US" dirty="0" err="1"/>
              <a:t>Lösung</a:t>
            </a:r>
            <a:r>
              <a:rPr lang="en-US" dirty="0"/>
              <a:t> des Problems</a:t>
            </a:r>
          </a:p>
          <a:p>
            <a:pPr lvl="2"/>
            <a:r>
              <a:rPr lang="en-US" dirty="0" err="1"/>
              <a:t>keine</a:t>
            </a:r>
            <a:r>
              <a:rPr lang="en-US" dirty="0"/>
              <a:t> </a:t>
            </a:r>
            <a:r>
              <a:rPr lang="en-US" dirty="0" err="1"/>
              <a:t>Infrastruktur</a:t>
            </a:r>
            <a:r>
              <a:rPr lang="en-US" dirty="0"/>
              <a:t> </a:t>
            </a:r>
            <a:r>
              <a:rPr lang="en-US" dirty="0" err="1"/>
              <a:t>notwendig</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8c) Serverless Architecture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193</a:t>
            </a:fld>
            <a:endParaRPr lang="de-DE"/>
          </a:p>
        </p:txBody>
      </p:sp>
    </p:spTree>
    <p:extLst>
      <p:ext uri="{BB962C8B-B14F-4D97-AF65-F5344CB8AC3E}">
        <p14:creationId xmlns:p14="http://schemas.microsoft.com/office/powerpoint/2010/main" val="12218614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63471"/>
            <a:ext cx="11752359" cy="4829921"/>
          </a:xfrm>
        </p:spPr>
        <p:txBody>
          <a:bodyPr/>
          <a:lstStyle/>
          <a:p>
            <a:r>
              <a:rPr lang="en-US" dirty="0" err="1"/>
              <a:t>Vorteile</a:t>
            </a:r>
            <a:endParaRPr lang="en-US" dirty="0"/>
          </a:p>
          <a:p>
            <a:pPr lvl="1"/>
            <a:r>
              <a:rPr lang="en-US" dirty="0"/>
              <a:t>Polyglot</a:t>
            </a:r>
          </a:p>
          <a:p>
            <a:pPr lvl="2"/>
            <a:r>
              <a:rPr lang="en-US" dirty="0"/>
              <a:t>best-of-breed </a:t>
            </a:r>
            <a:r>
              <a:rPr lang="en-US" dirty="0" err="1"/>
              <a:t>Programmiersprachen</a:t>
            </a:r>
            <a:r>
              <a:rPr lang="en-US" dirty="0"/>
              <a:t> </a:t>
            </a:r>
            <a:r>
              <a:rPr lang="en-US" dirty="0" err="1"/>
              <a:t>einsetzbar</a:t>
            </a:r>
            <a:endParaRPr lang="en-US" dirty="0"/>
          </a:p>
          <a:p>
            <a:pPr lvl="1"/>
            <a:r>
              <a:rPr lang="en-US" dirty="0"/>
              <a:t>Cloud </a:t>
            </a:r>
            <a:r>
              <a:rPr lang="en-US" dirty="0" err="1"/>
              <a:t>Plattformen</a:t>
            </a:r>
            <a:r>
              <a:rPr lang="en-US" dirty="0"/>
              <a:t> </a:t>
            </a:r>
            <a:r>
              <a:rPr lang="en-US" dirty="0" err="1"/>
              <a:t>beliebig</a:t>
            </a:r>
            <a:r>
              <a:rPr lang="en-US" dirty="0"/>
              <a:t> </a:t>
            </a:r>
            <a:r>
              <a:rPr lang="en-US" dirty="0" err="1"/>
              <a:t>mischbar</a:t>
            </a:r>
            <a:endParaRPr lang="en-US" dirty="0"/>
          </a:p>
          <a:p>
            <a:r>
              <a:rPr lang="en-US" dirty="0" err="1"/>
              <a:t>Nachteile</a:t>
            </a:r>
            <a:endParaRPr lang="en-US" dirty="0"/>
          </a:p>
          <a:p>
            <a:pPr lvl="1"/>
            <a:r>
              <a:rPr lang="en-US" dirty="0" err="1"/>
              <a:t>aufwändigeres</a:t>
            </a:r>
            <a:r>
              <a:rPr lang="en-US" dirty="0"/>
              <a:t> Monitoring und Debugging</a:t>
            </a:r>
          </a:p>
          <a:p>
            <a:pPr lvl="2"/>
            <a:r>
              <a:rPr lang="en-US" dirty="0" err="1"/>
              <a:t>verteilt</a:t>
            </a:r>
            <a:r>
              <a:rPr lang="en-US" dirty="0"/>
              <a:t>, Event </a:t>
            </a:r>
            <a:r>
              <a:rPr lang="en-US" dirty="0" err="1"/>
              <a:t>getrieben</a:t>
            </a:r>
            <a:r>
              <a:rPr lang="en-US" dirty="0"/>
              <a:t>, stateless</a:t>
            </a:r>
          </a:p>
          <a:p>
            <a:pPr lvl="1"/>
            <a:r>
              <a:rPr lang="en-US" dirty="0" err="1"/>
              <a:t>wenige</a:t>
            </a:r>
            <a:r>
              <a:rPr lang="en-US" dirty="0"/>
              <a:t> </a:t>
            </a:r>
            <a:r>
              <a:rPr lang="en-US" dirty="0" err="1"/>
              <a:t>verfügbare</a:t>
            </a:r>
            <a:r>
              <a:rPr lang="en-US" dirty="0"/>
              <a:t> Pattern</a:t>
            </a:r>
          </a:p>
          <a:p>
            <a:pPr lvl="1"/>
            <a:r>
              <a:rPr lang="en-US" dirty="0" err="1"/>
              <a:t>verfügbare</a:t>
            </a:r>
            <a:r>
              <a:rPr lang="en-US" dirty="0"/>
              <a:t> Pattern </a:t>
            </a:r>
            <a:r>
              <a:rPr lang="en-US" dirty="0" err="1"/>
              <a:t>noch</a:t>
            </a:r>
            <a:r>
              <a:rPr lang="en-US" dirty="0"/>
              <a:t> </a:t>
            </a:r>
            <a:r>
              <a:rPr lang="en-US" dirty="0" err="1"/>
              <a:t>nicht</a:t>
            </a:r>
            <a:r>
              <a:rPr lang="en-US" dirty="0"/>
              <a:t> </a:t>
            </a:r>
            <a:r>
              <a:rPr lang="en-US" dirty="0" err="1"/>
              <a:t>lange</a:t>
            </a:r>
            <a:r>
              <a:rPr lang="en-US" dirty="0"/>
              <a:t> </a:t>
            </a:r>
            <a:r>
              <a:rPr lang="en-US" dirty="0" err="1"/>
              <a:t>im</a:t>
            </a:r>
            <a:r>
              <a:rPr lang="en-US" dirty="0"/>
              <a:t> </a:t>
            </a:r>
            <a:r>
              <a:rPr lang="en-US" dirty="0" err="1"/>
              <a:t>Einsatz</a:t>
            </a:r>
            <a:endParaRPr lang="en-US" dirty="0"/>
          </a:p>
          <a:p>
            <a:pPr lvl="2"/>
            <a:r>
              <a:rPr lang="en-US" dirty="0" err="1"/>
              <a:t>geringerer</a:t>
            </a:r>
            <a:r>
              <a:rPr lang="en-US" dirty="0"/>
              <a:t> </a:t>
            </a:r>
            <a:r>
              <a:rPr lang="en-US" dirty="0" err="1"/>
              <a:t>Reifegrad</a:t>
            </a:r>
            <a:endParaRPr lang="en-US" dirty="0"/>
          </a:p>
          <a:p>
            <a:pPr lvl="1"/>
            <a:r>
              <a:rPr lang="en-US" dirty="0"/>
              <a:t>Maintenance (Performance &amp; Security)</a:t>
            </a:r>
          </a:p>
          <a:p>
            <a:pPr lvl="1"/>
            <a:r>
              <a:rPr lang="en-US" dirty="0"/>
              <a:t>Vendor lock-in</a:t>
            </a:r>
          </a:p>
          <a:p>
            <a:pPr lvl="1"/>
            <a:r>
              <a:rPr lang="en-US" dirty="0" err="1"/>
              <a:t>Komplexität</a:t>
            </a:r>
            <a:endParaRPr lang="en-US" dirty="0"/>
          </a:p>
          <a:p>
            <a:pPr lvl="1"/>
            <a:r>
              <a:rPr lang="en-US" dirty="0" err="1"/>
              <a:t>Optimierungsmöglichkeiten</a:t>
            </a:r>
            <a:r>
              <a:rPr lang="en-US" dirty="0"/>
              <a:t> </a:t>
            </a:r>
            <a:r>
              <a:rPr lang="en-US" dirty="0" err="1"/>
              <a:t>eingeschränkt</a:t>
            </a:r>
            <a:endParaRPr lang="en-US" dirty="0"/>
          </a:p>
        </p:txBody>
      </p:sp>
      <p:pic>
        <p:nvPicPr>
          <p:cNvPr id="6" name="Picture 5">
            <a:extLst>
              <a:ext uri="{FF2B5EF4-FFF2-40B4-BE49-F238E27FC236}">
                <a16:creationId xmlns:a16="http://schemas.microsoft.com/office/drawing/2014/main" id="{43EB999C-29E0-4D6B-B50A-A48ABDA36389}"/>
              </a:ext>
            </a:extLst>
          </p:cNvPr>
          <p:cNvPicPr>
            <a:picLocks noChangeAspect="1"/>
          </p:cNvPicPr>
          <p:nvPr/>
        </p:nvPicPr>
        <p:blipFill>
          <a:blip r:embed="rId2"/>
          <a:stretch>
            <a:fillRect/>
          </a:stretch>
        </p:blipFill>
        <p:spPr>
          <a:xfrm>
            <a:off x="7595471" y="3781243"/>
            <a:ext cx="4486842" cy="2212149"/>
          </a:xfrm>
          <a:prstGeom prst="rect">
            <a:avLst/>
          </a:prstGeom>
        </p:spPr>
      </p:pic>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8c) Serverless Architecture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194</a:t>
            </a:fld>
            <a:endParaRPr lang="de-DE"/>
          </a:p>
        </p:txBody>
      </p:sp>
    </p:spTree>
    <p:extLst>
      <p:ext uri="{BB962C8B-B14F-4D97-AF65-F5344CB8AC3E}">
        <p14:creationId xmlns:p14="http://schemas.microsoft.com/office/powerpoint/2010/main" val="21361530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63471"/>
            <a:ext cx="11752359" cy="4829921"/>
          </a:xfrm>
        </p:spPr>
        <p:txBody>
          <a:bodyPr/>
          <a:lstStyle/>
          <a:p>
            <a:r>
              <a:rPr lang="en-US" dirty="0" err="1"/>
              <a:t>Hybride</a:t>
            </a:r>
            <a:r>
              <a:rPr lang="en-US" dirty="0"/>
              <a:t> </a:t>
            </a:r>
            <a:r>
              <a:rPr lang="en-US" dirty="0" err="1"/>
              <a:t>Ansätze</a:t>
            </a:r>
            <a:r>
              <a:rPr lang="en-US" dirty="0"/>
              <a:t> </a:t>
            </a:r>
            <a:r>
              <a:rPr lang="en-US" dirty="0" err="1"/>
              <a:t>möglich</a:t>
            </a:r>
            <a:endParaRPr lang="en-US" dirty="0"/>
          </a:p>
          <a:p>
            <a:pPr lvl="1"/>
            <a:r>
              <a:rPr lang="en-US" dirty="0" err="1"/>
              <a:t>teilweise</a:t>
            </a:r>
            <a:r>
              <a:rPr lang="en-US" dirty="0"/>
              <a:t> on-premise, </a:t>
            </a:r>
            <a:r>
              <a:rPr lang="en-US" dirty="0" err="1"/>
              <a:t>teilweise</a:t>
            </a:r>
            <a:r>
              <a:rPr lang="en-US" dirty="0"/>
              <a:t> in der Cloud</a:t>
            </a:r>
          </a:p>
          <a:p>
            <a:r>
              <a:rPr lang="en-US" dirty="0" err="1"/>
              <a:t>Aufrufmethoden</a:t>
            </a:r>
            <a:r>
              <a:rPr lang="en-US" dirty="0"/>
              <a:t> von </a:t>
            </a:r>
            <a:r>
              <a:rPr lang="en-US" dirty="0" err="1"/>
              <a:t>Funktionen</a:t>
            </a:r>
            <a:endParaRPr lang="en-US" dirty="0"/>
          </a:p>
          <a:p>
            <a:pPr lvl="1"/>
            <a:r>
              <a:rPr lang="en-US" dirty="0" err="1"/>
              <a:t>Synchron</a:t>
            </a:r>
            <a:endParaRPr lang="en-US" dirty="0"/>
          </a:p>
          <a:p>
            <a:pPr lvl="1"/>
            <a:r>
              <a:rPr lang="en-US" dirty="0" err="1"/>
              <a:t>asynchron</a:t>
            </a:r>
            <a:endParaRPr lang="en-US" dirty="0"/>
          </a:p>
          <a:p>
            <a:pPr lvl="1"/>
            <a:r>
              <a:rPr lang="en-US" dirty="0"/>
              <a:t>Message stream</a:t>
            </a:r>
          </a:p>
          <a:p>
            <a:pPr lvl="1"/>
            <a:r>
              <a:rPr lang="en-US" dirty="0"/>
              <a:t>Batch job</a:t>
            </a:r>
          </a:p>
        </p:txBody>
      </p:sp>
      <p:pic>
        <p:nvPicPr>
          <p:cNvPr id="6" name="Picture 5">
            <a:extLst>
              <a:ext uri="{FF2B5EF4-FFF2-40B4-BE49-F238E27FC236}">
                <a16:creationId xmlns:a16="http://schemas.microsoft.com/office/drawing/2014/main" id="{43EB999C-29E0-4D6B-B50A-A48ABDA36389}"/>
              </a:ext>
            </a:extLst>
          </p:cNvPr>
          <p:cNvPicPr>
            <a:picLocks noChangeAspect="1"/>
          </p:cNvPicPr>
          <p:nvPr/>
        </p:nvPicPr>
        <p:blipFill>
          <a:blip r:embed="rId2"/>
          <a:stretch>
            <a:fillRect/>
          </a:stretch>
        </p:blipFill>
        <p:spPr>
          <a:xfrm>
            <a:off x="7595471" y="3781243"/>
            <a:ext cx="4486842" cy="2212149"/>
          </a:xfrm>
          <a:prstGeom prst="rect">
            <a:avLst/>
          </a:prstGeom>
        </p:spPr>
      </p:pic>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8c) Serverless Architecture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195</a:t>
            </a:fld>
            <a:endParaRPr lang="de-DE"/>
          </a:p>
        </p:txBody>
      </p:sp>
    </p:spTree>
    <p:extLst>
      <p:ext uri="{BB962C8B-B14F-4D97-AF65-F5344CB8AC3E}">
        <p14:creationId xmlns:p14="http://schemas.microsoft.com/office/powerpoint/2010/main" val="8755343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196</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Was bedeutet Cloud Native ?</a:t>
            </a:r>
          </a:p>
          <a:p>
            <a:pPr lvl="1"/>
            <a:r>
              <a:rPr lang="de-DE"/>
              <a:t>Cloud Native (cloud-native) beinhaltet folgende Konzepte</a:t>
            </a:r>
          </a:p>
          <a:p>
            <a:pPr lvl="2"/>
            <a:r>
              <a:rPr lang="de-DE"/>
              <a:t>„Wegwerf“-Infrastruktur als Triebfeder</a:t>
            </a:r>
          </a:p>
          <a:p>
            <a:pPr lvl="2"/>
            <a:r>
              <a:rPr lang="de-DE"/>
              <a:t>Einsatz von funktional eingeschränkten, isolierten Komponenten</a:t>
            </a:r>
          </a:p>
          <a:p>
            <a:pPr lvl="2"/>
            <a:r>
              <a:rPr lang="de-DE"/>
              <a:t>Globale Skalierung</a:t>
            </a:r>
          </a:p>
          <a:p>
            <a:pPr lvl="2"/>
            <a:r>
              <a:rPr lang="de-DE"/>
              <a:t>Eine Architektur, die sich dauernd verändert</a:t>
            </a:r>
          </a:p>
          <a:p>
            <a:pPr lvl="2"/>
            <a:r>
              <a:rPr lang="de-DE"/>
              <a:t>Wirksamer Einsatz von wertbringenden Cloud Services</a:t>
            </a:r>
          </a:p>
          <a:p>
            <a:pPr lvl="2"/>
            <a:r>
              <a:rPr lang="de-DE"/>
              <a:t>Vielsprachigkeit (Programmiersprachen)</a:t>
            </a:r>
          </a:p>
          <a:p>
            <a:pPr lvl="2"/>
            <a:r>
              <a:rPr lang="de-DE"/>
              <a:t>Unabhängige, voll selbstständige Teamstrukturen</a:t>
            </a:r>
          </a:p>
          <a:p>
            <a:pPr lvl="2"/>
            <a:r>
              <a:rPr lang="de-DE"/>
              <a:t>Kulturwechsel in Organisationen</a:t>
            </a:r>
          </a:p>
        </p:txBody>
      </p:sp>
    </p:spTree>
    <p:extLst>
      <p:ext uri="{BB962C8B-B14F-4D97-AF65-F5344CB8AC3E}">
        <p14:creationId xmlns:p14="http://schemas.microsoft.com/office/powerpoint/2010/main" val="40880543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197</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„Wegwerf“-Infrastruktur als Triebfeder</a:t>
            </a:r>
          </a:p>
          <a:p>
            <a:pPr lvl="1"/>
            <a:r>
              <a:rPr lang="de-DE"/>
              <a:t>Erzeugen und Vernichten von Resourcen zu jeder Zeit</a:t>
            </a:r>
          </a:p>
          <a:p>
            <a:pPr lvl="1"/>
            <a:r>
              <a:rPr lang="de-DE"/>
              <a:t>Automatisierung</a:t>
            </a:r>
          </a:p>
          <a:p>
            <a:pPr lvl="1"/>
            <a:r>
              <a:rPr lang="de-DE"/>
              <a:t>Geschwindigkeit, Schnelligkeit</a:t>
            </a:r>
          </a:p>
          <a:p>
            <a:pPr lvl="1"/>
            <a:r>
              <a:rPr lang="de-DE"/>
              <a:t>Infrastructure as Code</a:t>
            </a:r>
          </a:p>
          <a:p>
            <a:pPr lvl="1"/>
            <a:r>
              <a:rPr lang="de-DE"/>
              <a:t>Sicherheit</a:t>
            </a:r>
          </a:p>
          <a:p>
            <a:pPr lvl="1"/>
            <a:r>
              <a:rPr lang="de-DE"/>
              <a:t>Optimierung von Teamgröße und Effizienz</a:t>
            </a:r>
          </a:p>
          <a:p>
            <a:pPr lvl="1"/>
            <a:endParaRPr lang="de-DE"/>
          </a:p>
        </p:txBody>
      </p:sp>
    </p:spTree>
    <p:extLst>
      <p:ext uri="{BB962C8B-B14F-4D97-AF65-F5344CB8AC3E}">
        <p14:creationId xmlns:p14="http://schemas.microsoft.com/office/powerpoint/2010/main" val="9666862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198</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dirty="0"/>
              <a:t>Die Cloud ist die Datenbank</a:t>
            </a:r>
          </a:p>
          <a:p>
            <a:r>
              <a:rPr lang="de-DE" dirty="0"/>
              <a:t>Reactive Architectur (</a:t>
            </a:r>
            <a:r>
              <a:rPr lang="de-DE" dirty="0">
                <a:hlinkClick r:id="rId3"/>
              </a:rPr>
              <a:t>www.reactivemanifesto.org</a:t>
            </a:r>
            <a:r>
              <a:rPr lang="de-DE" dirty="0"/>
              <a:t>)</a:t>
            </a:r>
          </a:p>
          <a:p>
            <a:pPr lvl="1"/>
            <a:r>
              <a:rPr lang="de-DE" dirty="0"/>
              <a:t>Responsiv, Resilient, Elastic, Message driven</a:t>
            </a:r>
          </a:p>
          <a:p>
            <a:r>
              <a:rPr lang="de-DE" dirty="0"/>
              <a:t>Die Datenbank nach außen stülpen (inside out)</a:t>
            </a:r>
          </a:p>
          <a:p>
            <a:pPr lvl="1"/>
            <a:r>
              <a:rPr lang="de-DE" dirty="0"/>
              <a:t>Weg vom Monolithen zur Replikation</a:t>
            </a:r>
          </a:p>
          <a:p>
            <a:r>
              <a:rPr lang="de-DE" dirty="0"/>
              <a:t>Bulkheads</a:t>
            </a:r>
          </a:p>
          <a:p>
            <a:r>
              <a:rPr lang="de-DE" dirty="0"/>
              <a:t>Event streaming</a:t>
            </a:r>
          </a:p>
          <a:p>
            <a:r>
              <a:rPr lang="de-DE" dirty="0"/>
              <a:t>Vielschichtige Persistenz</a:t>
            </a:r>
          </a:p>
          <a:p>
            <a:r>
              <a:rPr lang="de-DE" dirty="0"/>
              <a:t>Cloud Native Datenbanken</a:t>
            </a:r>
          </a:p>
          <a:p>
            <a:r>
              <a:rPr lang="de-DE" dirty="0"/>
              <a:t>Cloud Native Patterns</a:t>
            </a:r>
          </a:p>
          <a:p>
            <a:r>
              <a:rPr lang="de-DE" dirty="0"/>
              <a:t>Bounded Isolated components</a:t>
            </a:r>
          </a:p>
        </p:txBody>
      </p:sp>
      <p:graphicFrame>
        <p:nvGraphicFramePr>
          <p:cNvPr id="5" name="Object 4">
            <a:hlinkClick r:id="" action="ppaction://ole?verb=0"/>
            <a:hlinkHover r:id="" action="ppaction://noaction" highlightClick="1"/>
            <a:extLst>
              <a:ext uri="{FF2B5EF4-FFF2-40B4-BE49-F238E27FC236}">
                <a16:creationId xmlns:a16="http://schemas.microsoft.com/office/drawing/2014/main" id="{1271B851-7178-4B67-9ED1-CD84F5291272}"/>
              </a:ext>
            </a:extLst>
          </p:cNvPr>
          <p:cNvGraphicFramePr>
            <a:graphicFrameLocks noChangeAspect="1"/>
          </p:cNvGraphicFramePr>
          <p:nvPr>
            <p:extLst/>
          </p:nvPr>
        </p:nvGraphicFramePr>
        <p:xfrm>
          <a:off x="6390248" y="2108941"/>
          <a:ext cx="914400" cy="771525"/>
        </p:xfrm>
        <a:graphic>
          <a:graphicData uri="http://schemas.openxmlformats.org/presentationml/2006/ole">
            <mc:AlternateContent xmlns:mc="http://schemas.openxmlformats.org/markup-compatibility/2006">
              <mc:Choice xmlns:v="urn:schemas-microsoft-com:vml" Requires="v">
                <p:oleObj spid="_x0000_s53296" name="Acrobat Document" showAsIcon="1" r:id="rId4" imgW="914400" imgH="771480" progId="AcroExch.Document.DC">
                  <p:embed/>
                </p:oleObj>
              </mc:Choice>
              <mc:Fallback>
                <p:oleObj name="Acrobat Document" showAsIcon="1" r:id="rId4" imgW="914400" imgH="771480" progId="AcroExch.Document.DC">
                  <p:embed/>
                  <p:pic>
                    <p:nvPicPr>
                      <p:cNvPr id="5" name="Object 4">
                        <a:hlinkClick r:id="" action="ppaction://ole?verb=0"/>
                        <a:hlinkHover r:id="" action="ppaction://noaction" highlightClick="1"/>
                        <a:extLst>
                          <a:ext uri="{FF2B5EF4-FFF2-40B4-BE49-F238E27FC236}">
                            <a16:creationId xmlns:a16="http://schemas.microsoft.com/office/drawing/2014/main" id="{1271B851-7178-4B67-9ED1-CD84F5291272}"/>
                          </a:ext>
                        </a:extLst>
                      </p:cNvPr>
                      <p:cNvPicPr/>
                      <p:nvPr/>
                    </p:nvPicPr>
                    <p:blipFill>
                      <a:blip r:embed="rId5"/>
                      <a:stretch>
                        <a:fillRect/>
                      </a:stretch>
                    </p:blipFill>
                    <p:spPr>
                      <a:xfrm>
                        <a:off x="6390248" y="210894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455339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199</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dirty="0"/>
              <a:t>Cloud Native Patterns</a:t>
            </a:r>
          </a:p>
          <a:p>
            <a:pPr lvl="1"/>
            <a:r>
              <a:rPr lang="de-DE" dirty="0"/>
              <a:t>Foundation Patterns</a:t>
            </a:r>
          </a:p>
          <a:p>
            <a:pPr lvl="1"/>
            <a:r>
              <a:rPr lang="de-DE" dirty="0"/>
              <a:t>Boundary patterns</a:t>
            </a:r>
          </a:p>
          <a:p>
            <a:pPr lvl="1"/>
            <a:r>
              <a:rPr lang="de-DE" dirty="0"/>
              <a:t>Control patterns</a:t>
            </a:r>
          </a:p>
        </p:txBody>
      </p:sp>
    </p:spTree>
    <p:extLst>
      <p:ext uri="{BB962C8B-B14F-4D97-AF65-F5344CB8AC3E}">
        <p14:creationId xmlns:p14="http://schemas.microsoft.com/office/powerpoint/2010/main" val="3713718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1E90-2DD0-4A2D-9370-2F8941A367E4}"/>
              </a:ext>
            </a:extLst>
          </p:cNvPr>
          <p:cNvSpPr>
            <a:spLocks noGrp="1"/>
          </p:cNvSpPr>
          <p:nvPr>
            <p:ph type="title"/>
          </p:nvPr>
        </p:nvSpPr>
        <p:spPr/>
        <p:txBody>
          <a:bodyPr/>
          <a:lstStyle/>
          <a:p>
            <a:r>
              <a:rPr lang="de-DE">
                <a:latin typeface="+mj-lt"/>
                <a:cs typeface="MV Boli" panose="02000500030200090000" pitchFamily="2" charset="0"/>
              </a:rPr>
              <a:t>Wer ich bin</a:t>
            </a:r>
          </a:p>
        </p:txBody>
      </p:sp>
      <p:sp>
        <p:nvSpPr>
          <p:cNvPr id="3" name="Title 1">
            <a:extLst>
              <a:ext uri="{FF2B5EF4-FFF2-40B4-BE49-F238E27FC236}">
                <a16:creationId xmlns:a16="http://schemas.microsoft.com/office/drawing/2014/main" id="{FAF35A3B-4672-44D4-8538-1AEC1A83C5F5}"/>
              </a:ext>
            </a:extLst>
          </p:cNvPr>
          <p:cNvSpPr txBox="1">
            <a:spLocks/>
          </p:cNvSpPr>
          <p:nvPr/>
        </p:nvSpPr>
        <p:spPr>
          <a:xfrm>
            <a:off x="218301" y="1663499"/>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endParaRPr lang="de-DE" sz="2400" b="0"/>
          </a:p>
          <a:p>
            <a:endParaRPr lang="de-DE" sz="2400" b="0"/>
          </a:p>
          <a:p>
            <a:endParaRPr lang="de-DE" sz="2400" b="0"/>
          </a:p>
          <a:p>
            <a:endParaRPr lang="de-DE" sz="2400" b="0"/>
          </a:p>
          <a:p>
            <a:endParaRPr lang="de-DE" sz="2400" b="0"/>
          </a:p>
          <a:p>
            <a:endParaRPr lang="de-DE" sz="2400" b="0"/>
          </a:p>
          <a:p>
            <a:endParaRPr lang="de-DE" sz="2400" b="0"/>
          </a:p>
          <a:p>
            <a:r>
              <a:rPr lang="de-DE" sz="2400" b="0">
                <a:latin typeface="+mn-lt"/>
                <a:cs typeface="MV Boli" panose="02000500030200090000" pitchFamily="2" charset="0"/>
              </a:rPr>
              <a:t>Peter Reinhardt</a:t>
            </a:r>
          </a:p>
          <a:p>
            <a:r>
              <a:rPr lang="de-DE" sz="2400" b="0">
                <a:latin typeface="+mn-lt"/>
                <a:cs typeface="MV Boli" panose="02000500030200090000" pitchFamily="2" charset="0"/>
              </a:rPr>
              <a:t>Enterprise Architect @ BASF</a:t>
            </a:r>
          </a:p>
          <a:p>
            <a:endParaRPr lang="de-DE" sz="2400" b="0">
              <a:latin typeface="+mn-lt"/>
              <a:cs typeface="MV Boli" panose="02000500030200090000" pitchFamily="2" charset="0"/>
            </a:endParaRPr>
          </a:p>
          <a:p>
            <a:r>
              <a:rPr lang="de-DE" sz="2400" b="0">
                <a:latin typeface="+mn-lt"/>
                <a:cs typeface="MV Boli" panose="02000500030200090000" pitchFamily="2" charset="0"/>
                <a:hlinkClick r:id="rId2"/>
              </a:rPr>
              <a:t>peter.reinhardt@basf.com</a:t>
            </a:r>
            <a:endParaRPr lang="de-DE" sz="2400" b="0">
              <a:latin typeface="+mn-lt"/>
              <a:cs typeface="MV Boli" panose="02000500030200090000" pitchFamily="2" charset="0"/>
            </a:endParaRPr>
          </a:p>
          <a:p>
            <a:r>
              <a:rPr lang="de-DE" sz="2400" b="0">
                <a:latin typeface="+mn-lt"/>
                <a:cs typeface="MV Boli" panose="02000500030200090000" pitchFamily="2" charset="0"/>
              </a:rPr>
              <a:t>0621/60-46587</a:t>
            </a:r>
          </a:p>
        </p:txBody>
      </p:sp>
      <p:sp>
        <p:nvSpPr>
          <p:cNvPr id="4" name="Slide Number Placeholder 3">
            <a:extLst>
              <a:ext uri="{FF2B5EF4-FFF2-40B4-BE49-F238E27FC236}">
                <a16:creationId xmlns:a16="http://schemas.microsoft.com/office/drawing/2014/main" id="{AC88FF3A-587B-4F7E-8D6F-7752E8C3B65A}"/>
              </a:ext>
            </a:extLst>
          </p:cNvPr>
          <p:cNvSpPr>
            <a:spLocks noGrp="1"/>
          </p:cNvSpPr>
          <p:nvPr>
            <p:ph type="sldNum" sz="quarter" idx="4"/>
          </p:nvPr>
        </p:nvSpPr>
        <p:spPr/>
        <p:txBody>
          <a:bodyPr/>
          <a:lstStyle/>
          <a:p>
            <a:fld id="{82EA1D04-CA53-4DE3-84A8-2B63E41036C9}" type="slidenum">
              <a:rPr lang="de-DE" smtClean="0"/>
              <a:pPr/>
              <a:t>2</a:t>
            </a:fld>
            <a:endParaRPr lang="de-DE"/>
          </a:p>
        </p:txBody>
      </p:sp>
      <p:pic>
        <p:nvPicPr>
          <p:cNvPr id="5" name="Picture 4">
            <a:extLst>
              <a:ext uri="{FF2B5EF4-FFF2-40B4-BE49-F238E27FC236}">
                <a16:creationId xmlns:a16="http://schemas.microsoft.com/office/drawing/2014/main" id="{105277F0-ED75-43E6-B8E6-5A3B7D567BD9}"/>
              </a:ext>
            </a:extLst>
          </p:cNvPr>
          <p:cNvPicPr>
            <a:picLocks noChangeAspect="1"/>
          </p:cNvPicPr>
          <p:nvPr/>
        </p:nvPicPr>
        <p:blipFill>
          <a:blip r:embed="rId3"/>
          <a:stretch>
            <a:fillRect/>
          </a:stretch>
        </p:blipFill>
        <p:spPr>
          <a:xfrm>
            <a:off x="5410200" y="155253"/>
            <a:ext cx="6695281" cy="5855931"/>
          </a:xfrm>
          <a:prstGeom prst="rect">
            <a:avLst/>
          </a:prstGeom>
        </p:spPr>
      </p:pic>
      <p:pic>
        <p:nvPicPr>
          <p:cNvPr id="8" name="Picture 7">
            <a:extLst>
              <a:ext uri="{FF2B5EF4-FFF2-40B4-BE49-F238E27FC236}">
                <a16:creationId xmlns:a16="http://schemas.microsoft.com/office/drawing/2014/main" id="{55E2545F-4323-4D43-BECB-0A9CCDD7F59E}"/>
              </a:ext>
            </a:extLst>
          </p:cNvPr>
          <p:cNvPicPr>
            <a:picLocks noChangeAspect="1"/>
          </p:cNvPicPr>
          <p:nvPr/>
        </p:nvPicPr>
        <p:blipFill>
          <a:blip r:embed="rId4"/>
          <a:stretch>
            <a:fillRect/>
          </a:stretch>
        </p:blipFill>
        <p:spPr>
          <a:xfrm>
            <a:off x="8082116" y="778158"/>
            <a:ext cx="903518" cy="885342"/>
          </a:xfrm>
          <a:prstGeom prst="rect">
            <a:avLst/>
          </a:prstGeom>
          <a:scene3d>
            <a:camera prst="orthographicFront">
              <a:rot lat="523" lon="600000" rev="21594000"/>
            </a:camera>
            <a:lightRig rig="threePt" dir="t"/>
          </a:scene3d>
          <a:sp3d z="139700"/>
        </p:spPr>
      </p:pic>
    </p:spTree>
    <p:extLst>
      <p:ext uri="{BB962C8B-B14F-4D97-AF65-F5344CB8AC3E}">
        <p14:creationId xmlns:p14="http://schemas.microsoft.com/office/powerpoint/2010/main" val="915219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2) Software Architektur in einer Organisation</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663499"/>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latin typeface="+mn-lt"/>
                <a:cs typeface="MV Boli" panose="02000500030200090000" pitchFamily="2" charset="0"/>
              </a:rPr>
              <a:t>Software Systeme erfüllen Ziele des Business</a:t>
            </a:r>
          </a:p>
          <a:p>
            <a:pPr marL="342900" indent="-342900">
              <a:buFont typeface="Arial" panose="020B0604020202020204" pitchFamily="34" charset="0"/>
              <a:buChar char="•"/>
            </a:pPr>
            <a:r>
              <a:rPr lang="de-DE" sz="2400" b="0" dirty="0">
                <a:latin typeface="+mn-lt"/>
                <a:cs typeface="MV Boli" panose="02000500030200090000" pitchFamily="2" charset="0"/>
              </a:rPr>
              <a:t>Softwarearchitekten sind Teil einer Organisation</a:t>
            </a:r>
          </a:p>
          <a:p>
            <a:pPr marL="342900" indent="-342900">
              <a:buFont typeface="Arial" panose="020B0604020202020204" pitchFamily="34" charset="0"/>
              <a:buChar char="•"/>
            </a:pPr>
            <a:r>
              <a:rPr lang="de-DE" sz="2400" b="0" dirty="0">
                <a:latin typeface="+mn-lt"/>
                <a:cs typeface="MV Boli" panose="02000500030200090000" pitchFamily="2" charset="0"/>
              </a:rPr>
              <a:t>Organisationen beeinflussen Softwarearchitekten an vielen Stellen</a:t>
            </a:r>
          </a:p>
          <a:p>
            <a:pPr marL="342900" indent="-342900">
              <a:buFont typeface="Arial" panose="020B0604020202020204" pitchFamily="34" charset="0"/>
              <a:buChar char="•"/>
            </a:pPr>
            <a:r>
              <a:rPr lang="de-DE" sz="2400" b="0" dirty="0">
                <a:latin typeface="+mn-lt"/>
                <a:cs typeface="MV Boli" panose="02000500030200090000" pitchFamily="2" charset="0"/>
              </a:rPr>
              <a:t>Welche typischen Ausprägungen findet man in Organisationen </a:t>
            </a:r>
          </a:p>
          <a:p>
            <a:pPr marL="342900" indent="-342900">
              <a:buFont typeface="Arial" panose="020B0604020202020204" pitchFamily="34" charset="0"/>
              <a:buChar char="•"/>
            </a:pPr>
            <a:endParaRPr lang="de-DE" sz="2400" b="0" dirty="0">
              <a:latin typeface="+mn-lt"/>
              <a:cs typeface="MV Boli" panose="02000500030200090000" pitchFamily="2" charset="0"/>
            </a:endParaRPr>
          </a:p>
          <a:p>
            <a:r>
              <a:rPr lang="de-DE" sz="2400" b="0" dirty="0">
                <a:latin typeface="+mn-lt"/>
                <a:cs typeface="MV Boli" panose="02000500030200090000" pitchFamily="2" charset="0"/>
              </a:rPr>
              <a:t>Wir werden folgendes betrachten</a:t>
            </a:r>
          </a:p>
          <a:p>
            <a:endParaRPr lang="de-DE" sz="2400" b="0" dirty="0">
              <a:latin typeface="+mn-lt"/>
              <a:cs typeface="MV Boli" panose="02000500030200090000" pitchFamily="2" charset="0"/>
            </a:endParaRPr>
          </a:p>
          <a:p>
            <a:pPr marL="457200" indent="-457200">
              <a:buFont typeface="+mj-lt"/>
              <a:buAutoNum type="alphaLcParenR"/>
            </a:pPr>
            <a:r>
              <a:rPr lang="de-DE" sz="2000" b="0" dirty="0">
                <a:latin typeface="+mn-lt"/>
                <a:cs typeface="MV Boli" panose="02000500030200090000" pitchFamily="2" charset="0"/>
              </a:rPr>
              <a:t>Typen von Softwarearchitekten</a:t>
            </a:r>
          </a:p>
          <a:p>
            <a:pPr marL="457200" indent="-457200">
              <a:buFont typeface="+mj-lt"/>
              <a:buAutoNum type="alphaLcParenR"/>
            </a:pPr>
            <a:r>
              <a:rPr lang="de-DE" sz="2000" b="0" dirty="0">
                <a:latin typeface="+mn-lt"/>
                <a:cs typeface="MV Boli" panose="02000500030200090000" pitchFamily="2" charset="0"/>
              </a:rPr>
              <a:t>Softwareentwicklungsmethoden</a:t>
            </a:r>
          </a:p>
          <a:p>
            <a:pPr marL="457200" indent="-457200">
              <a:buFont typeface="+mj-lt"/>
              <a:buAutoNum type="alphaLcParenR"/>
            </a:pPr>
            <a:r>
              <a:rPr lang="de-DE" sz="2000" b="0" dirty="0">
                <a:latin typeface="+mn-lt"/>
                <a:cs typeface="MV Boli" panose="02000500030200090000" pitchFamily="2" charset="0"/>
              </a:rPr>
              <a:t>Projektmanagement</a:t>
            </a:r>
          </a:p>
          <a:p>
            <a:pPr marL="457200" indent="-457200">
              <a:buFont typeface="+mj-lt"/>
              <a:buAutoNum type="alphaLcParenR"/>
            </a:pPr>
            <a:r>
              <a:rPr lang="de-DE" sz="2000" b="0" dirty="0">
                <a:latin typeface="+mn-lt"/>
                <a:cs typeface="MV Boli" panose="02000500030200090000" pitchFamily="2" charset="0"/>
              </a:rPr>
              <a:t>Politik</a:t>
            </a:r>
          </a:p>
          <a:p>
            <a:pPr marL="457200" indent="-457200">
              <a:buFont typeface="+mj-lt"/>
              <a:buAutoNum type="alphaLcParenR"/>
            </a:pPr>
            <a:r>
              <a:rPr lang="de-DE" sz="2000" b="0" dirty="0">
                <a:latin typeface="+mn-lt"/>
                <a:cs typeface="MV Boli" panose="02000500030200090000" pitchFamily="2" charset="0"/>
              </a:rPr>
              <a:t>Software Risikomanagement</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20</a:t>
            </a:fld>
            <a:endParaRPr lang="de-DE"/>
          </a:p>
        </p:txBody>
      </p:sp>
    </p:spTree>
    <p:extLst>
      <p:ext uri="{BB962C8B-B14F-4D97-AF65-F5344CB8AC3E}">
        <p14:creationId xmlns:p14="http://schemas.microsoft.com/office/powerpoint/2010/main" val="416147982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br>
              <a:rPr lang="de-DE" dirty="0"/>
            </a:br>
            <a:endParaRPr lang="de-DE" sz="2000" dirty="0"/>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200</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dirty="0"/>
              <a:t>Cloud Native Foundation Patterns</a:t>
            </a:r>
          </a:p>
          <a:p>
            <a:pPr lvl="1"/>
            <a:r>
              <a:rPr lang="de-DE" dirty="0"/>
              <a:t>Cloud Native Database per Component</a:t>
            </a:r>
          </a:p>
          <a:p>
            <a:pPr lvl="1"/>
            <a:r>
              <a:rPr lang="de-DE" dirty="0"/>
              <a:t>Event Streaming</a:t>
            </a:r>
          </a:p>
          <a:p>
            <a:pPr lvl="1"/>
            <a:r>
              <a:rPr lang="de-DE" dirty="0"/>
              <a:t>Event Sourcing</a:t>
            </a:r>
          </a:p>
          <a:p>
            <a:pPr lvl="1"/>
            <a:r>
              <a:rPr lang="de-DE" dirty="0"/>
              <a:t>Data Lake</a:t>
            </a:r>
          </a:p>
          <a:p>
            <a:pPr lvl="1"/>
            <a:r>
              <a:rPr lang="de-DE" dirty="0"/>
              <a:t>Stream Circuit Breaker</a:t>
            </a:r>
          </a:p>
          <a:p>
            <a:pPr lvl="1"/>
            <a:r>
              <a:rPr lang="de-DE" dirty="0"/>
              <a:t>Triliteral API</a:t>
            </a:r>
          </a:p>
        </p:txBody>
      </p:sp>
    </p:spTree>
    <p:extLst>
      <p:ext uri="{BB962C8B-B14F-4D97-AF65-F5344CB8AC3E}">
        <p14:creationId xmlns:p14="http://schemas.microsoft.com/office/powerpoint/2010/main" val="179284950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201</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Cloud Native Database per Component</a:t>
            </a:r>
          </a:p>
          <a:p>
            <a:pPr lvl="1"/>
            <a:r>
              <a:rPr lang="de-DE"/>
              <a:t>Leverage one or more fully managed cloud-native databases that are not shared across components and react to emitted events to trigger intra-component processing logic.</a:t>
            </a:r>
          </a:p>
          <a:p>
            <a:pPr lvl="1"/>
            <a:r>
              <a:rPr lang="de-DE"/>
              <a:t>Leverage your cloud provider‘s fully managed cloud-native databases services. Employ multiple database types within a component, as needed, to match teh component‘s workload characteristics.</a:t>
            </a:r>
          </a:p>
          <a:p>
            <a:pPr lvl="1"/>
            <a:r>
              <a:rPr lang="de-DE"/>
              <a:t>Choose database types like blob store, document store</a:t>
            </a:r>
          </a:p>
          <a:p>
            <a:pPr lvl="1"/>
            <a:r>
              <a:rPr lang="de-DE"/>
              <a:t>Each database is dedicated to a specific component and not shared across components</a:t>
            </a:r>
          </a:p>
        </p:txBody>
      </p:sp>
      <p:pic>
        <p:nvPicPr>
          <p:cNvPr id="5" name="Picture 4">
            <a:extLst>
              <a:ext uri="{FF2B5EF4-FFF2-40B4-BE49-F238E27FC236}">
                <a16:creationId xmlns:a16="http://schemas.microsoft.com/office/drawing/2014/main" id="{6C265C83-6548-45F5-8075-8CEA9F8ACEFD}"/>
              </a:ext>
            </a:extLst>
          </p:cNvPr>
          <p:cNvPicPr>
            <a:picLocks noChangeAspect="1"/>
          </p:cNvPicPr>
          <p:nvPr/>
        </p:nvPicPr>
        <p:blipFill>
          <a:blip r:embed="rId2"/>
          <a:stretch>
            <a:fillRect/>
          </a:stretch>
        </p:blipFill>
        <p:spPr>
          <a:xfrm>
            <a:off x="8713694" y="0"/>
            <a:ext cx="3476719" cy="2410760"/>
          </a:xfrm>
          <a:prstGeom prst="rect">
            <a:avLst/>
          </a:prstGeom>
        </p:spPr>
      </p:pic>
    </p:spTree>
    <p:extLst>
      <p:ext uri="{BB962C8B-B14F-4D97-AF65-F5344CB8AC3E}">
        <p14:creationId xmlns:p14="http://schemas.microsoft.com/office/powerpoint/2010/main" val="39894658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8D836D-0534-421D-90DD-8A30D2002837}"/>
              </a:ext>
            </a:extLst>
          </p:cNvPr>
          <p:cNvPicPr>
            <a:picLocks noChangeAspect="1"/>
          </p:cNvPicPr>
          <p:nvPr/>
        </p:nvPicPr>
        <p:blipFill>
          <a:blip r:embed="rId2"/>
          <a:stretch>
            <a:fillRect/>
          </a:stretch>
        </p:blipFill>
        <p:spPr>
          <a:xfrm>
            <a:off x="8507506" y="0"/>
            <a:ext cx="3682907" cy="2573189"/>
          </a:xfrm>
          <a:prstGeom prst="rect">
            <a:avLst/>
          </a:prstGeom>
        </p:spPr>
      </p:pic>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202</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Event streaming</a:t>
            </a:r>
          </a:p>
          <a:p>
            <a:pPr lvl="1"/>
            <a:r>
              <a:rPr lang="de-DE"/>
              <a:t>Leverage a fully managed streaming service to implement all inter-component communication asynchronously, whereby upstream components delegate processing to downstrean components by publishing domain events that are consumed downstream.</a:t>
            </a:r>
          </a:p>
          <a:p>
            <a:pPr lvl="1"/>
            <a:r>
              <a:rPr lang="de-DE"/>
              <a:t>Consumers will subscribe to one or more streams as appropriate.</a:t>
            </a:r>
          </a:p>
          <a:p>
            <a:pPr lvl="1"/>
            <a:r>
              <a:rPr lang="de-DE"/>
              <a:t>Define a standard event envelope format that all events extend to ensure event handling in a consistent manner.</a:t>
            </a:r>
          </a:p>
        </p:txBody>
      </p:sp>
    </p:spTree>
    <p:extLst>
      <p:ext uri="{BB962C8B-B14F-4D97-AF65-F5344CB8AC3E}">
        <p14:creationId xmlns:p14="http://schemas.microsoft.com/office/powerpoint/2010/main" val="39834313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203</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Event sourcing</a:t>
            </a:r>
          </a:p>
          <a:p>
            <a:pPr lvl="1"/>
            <a:r>
              <a:rPr lang="de-DE"/>
              <a:t>Communicate and persist the change in state of domain entities as a series of atomically produced immutable domain events, using Event-First or Database-First techniques, to drive asynchronous inter-component communication and facilitate event processing logic.</a:t>
            </a:r>
          </a:p>
          <a:p>
            <a:pPr lvl="1"/>
            <a:r>
              <a:rPr lang="de-DE"/>
              <a:t>Strictly adhere to a policy that a command must perform one and only one atomic write operation against a single resource, either a stream or a cloud-native database, and then rely on the asynchronous mechanism of the resource to chain commands together.</a:t>
            </a:r>
          </a:p>
          <a:p>
            <a:pPr lvl="1"/>
            <a:r>
              <a:rPr lang="de-DE"/>
              <a:t>Event-First : wrapped data in a domain event published to one single stream</a:t>
            </a:r>
          </a:p>
          <a:p>
            <a:pPr lvl="1"/>
            <a:r>
              <a:rPr lang="de-DE"/>
              <a:t>Database-First : data written to a single cloud-native database, that triggers a domain event published to a single stream</a:t>
            </a:r>
          </a:p>
        </p:txBody>
      </p:sp>
      <p:pic>
        <p:nvPicPr>
          <p:cNvPr id="6" name="Picture 5">
            <a:extLst>
              <a:ext uri="{FF2B5EF4-FFF2-40B4-BE49-F238E27FC236}">
                <a16:creationId xmlns:a16="http://schemas.microsoft.com/office/drawing/2014/main" id="{3F1142B7-3FE0-4A4A-BFD2-B1094F6A9402}"/>
              </a:ext>
            </a:extLst>
          </p:cNvPr>
          <p:cNvPicPr>
            <a:picLocks noChangeAspect="1"/>
          </p:cNvPicPr>
          <p:nvPr/>
        </p:nvPicPr>
        <p:blipFill>
          <a:blip r:embed="rId2"/>
          <a:stretch>
            <a:fillRect/>
          </a:stretch>
        </p:blipFill>
        <p:spPr>
          <a:xfrm>
            <a:off x="8202705" y="0"/>
            <a:ext cx="3987707" cy="2478552"/>
          </a:xfrm>
          <a:prstGeom prst="rect">
            <a:avLst/>
          </a:prstGeom>
        </p:spPr>
      </p:pic>
    </p:spTree>
    <p:extLst>
      <p:ext uri="{BB962C8B-B14F-4D97-AF65-F5344CB8AC3E}">
        <p14:creationId xmlns:p14="http://schemas.microsoft.com/office/powerpoint/2010/main" val="5330594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204</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Data Lake</a:t>
            </a:r>
          </a:p>
          <a:p>
            <a:pPr lvl="1"/>
            <a:r>
              <a:rPr lang="de-DE"/>
              <a:t>Collect, store, and index all events in their raw format in perpetuity with complete fidelity and high durability to support auditing, replay, and analytics.</a:t>
            </a:r>
          </a:p>
          <a:p>
            <a:pPr lvl="1"/>
            <a:r>
              <a:rPr lang="de-DE"/>
              <a:t>Implement one or more consumers that in aggregate consume all events from all streams and store the unaltered, raw events in highly durable blob storage.</a:t>
            </a:r>
          </a:p>
          <a:p>
            <a:pPr lvl="1"/>
            <a:r>
              <a:rPr lang="de-DE"/>
              <a:t>Optionaly, implement consumers to store events in a search engine, such as Elasticsearch, for indexing and time series analytics.</a:t>
            </a:r>
          </a:p>
        </p:txBody>
      </p:sp>
      <p:pic>
        <p:nvPicPr>
          <p:cNvPr id="5" name="Picture 4">
            <a:extLst>
              <a:ext uri="{FF2B5EF4-FFF2-40B4-BE49-F238E27FC236}">
                <a16:creationId xmlns:a16="http://schemas.microsoft.com/office/drawing/2014/main" id="{FFB01A12-4E25-44B8-B6B4-F382522A640F}"/>
              </a:ext>
            </a:extLst>
          </p:cNvPr>
          <p:cNvPicPr>
            <a:picLocks noChangeAspect="1"/>
          </p:cNvPicPr>
          <p:nvPr/>
        </p:nvPicPr>
        <p:blipFill>
          <a:blip r:embed="rId2"/>
          <a:stretch>
            <a:fillRect/>
          </a:stretch>
        </p:blipFill>
        <p:spPr>
          <a:xfrm>
            <a:off x="8211672" y="0"/>
            <a:ext cx="3978742" cy="2388217"/>
          </a:xfrm>
          <a:prstGeom prst="rect">
            <a:avLst/>
          </a:prstGeom>
        </p:spPr>
      </p:pic>
    </p:spTree>
    <p:extLst>
      <p:ext uri="{BB962C8B-B14F-4D97-AF65-F5344CB8AC3E}">
        <p14:creationId xmlns:p14="http://schemas.microsoft.com/office/powerpoint/2010/main" val="11336126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9BBD64-9C85-41ED-86D3-F31F4C78D795}"/>
              </a:ext>
            </a:extLst>
          </p:cNvPr>
          <p:cNvPicPr>
            <a:picLocks noChangeAspect="1"/>
          </p:cNvPicPr>
          <p:nvPr/>
        </p:nvPicPr>
        <p:blipFill>
          <a:blip r:embed="rId2"/>
          <a:stretch>
            <a:fillRect/>
          </a:stretch>
        </p:blipFill>
        <p:spPr>
          <a:xfrm>
            <a:off x="7915835" y="0"/>
            <a:ext cx="4274577" cy="2459500"/>
          </a:xfrm>
          <a:prstGeom prst="rect">
            <a:avLst/>
          </a:prstGeom>
        </p:spPr>
      </p:pic>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205</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Stream Circuit Breaker</a:t>
            </a:r>
          </a:p>
          <a:p>
            <a:pPr lvl="1"/>
            <a:r>
              <a:rPr lang="de-DE"/>
              <a:t>Control the flow of events in stream processors so that failures do not inappropriately disrupt throughput, by delegating the handling of unrecoverable errors through fault events.</a:t>
            </a:r>
          </a:p>
          <a:p>
            <a:pPr lvl="1"/>
            <a:r>
              <a:rPr lang="de-DE"/>
              <a:t>Delegate events with unrecoverable errors to another component for handling so that they do not block legitimate events from processing.</a:t>
            </a:r>
          </a:p>
          <a:p>
            <a:pPr lvl="1"/>
            <a:r>
              <a:rPr lang="de-DE"/>
              <a:t>Publish these errors as fault events, along with the effected events and the stream processor information, so that the events can be resubmitted when approbriate.</a:t>
            </a:r>
          </a:p>
          <a:p>
            <a:pPr lvl="1"/>
            <a:r>
              <a:rPr lang="de-DE"/>
              <a:t>Monitor and alert on these fault events so that the team can react in a timely manner.</a:t>
            </a:r>
          </a:p>
          <a:p>
            <a:pPr lvl="1"/>
            <a:r>
              <a:rPr lang="de-DE"/>
              <a:t>Provide the necessary utilities to resubmit the effected events from the data lake to the component that emitted the fault event.</a:t>
            </a:r>
          </a:p>
        </p:txBody>
      </p:sp>
    </p:spTree>
    <p:extLst>
      <p:ext uri="{BB962C8B-B14F-4D97-AF65-F5344CB8AC3E}">
        <p14:creationId xmlns:p14="http://schemas.microsoft.com/office/powerpoint/2010/main" val="9336642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C45A0C-DC17-434A-827D-B8057EFE5D6A}"/>
              </a:ext>
            </a:extLst>
          </p:cNvPr>
          <p:cNvPicPr>
            <a:picLocks noChangeAspect="1"/>
          </p:cNvPicPr>
          <p:nvPr/>
        </p:nvPicPr>
        <p:blipFill>
          <a:blip r:embed="rId2"/>
          <a:stretch>
            <a:fillRect/>
          </a:stretch>
        </p:blipFill>
        <p:spPr>
          <a:xfrm>
            <a:off x="7826188" y="0"/>
            <a:ext cx="4364225" cy="3293392"/>
          </a:xfrm>
          <a:prstGeom prst="rect">
            <a:avLst/>
          </a:prstGeom>
        </p:spPr>
      </p:pic>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206</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Trilateral API</a:t>
            </a:r>
          </a:p>
          <a:p>
            <a:pPr lvl="1"/>
            <a:r>
              <a:rPr lang="de-DE"/>
              <a:t>Publish multiple interfaces for each component : </a:t>
            </a:r>
          </a:p>
          <a:p>
            <a:pPr lvl="2"/>
            <a:r>
              <a:rPr lang="de-DE"/>
              <a:t>A synchronous API for processing commands and queries</a:t>
            </a:r>
          </a:p>
          <a:p>
            <a:pPr lvl="2"/>
            <a:r>
              <a:rPr lang="de-DE"/>
              <a:t>An asynchronous API for publishing events as the state of the components changes</a:t>
            </a:r>
          </a:p>
          <a:p>
            <a:pPr lvl="2"/>
            <a:r>
              <a:rPr lang="de-DE"/>
              <a:t>An asynchronous API for consuming the events emitted by other components</a:t>
            </a:r>
          </a:p>
        </p:txBody>
      </p:sp>
    </p:spTree>
    <p:extLst>
      <p:ext uri="{BB962C8B-B14F-4D97-AF65-F5344CB8AC3E}">
        <p14:creationId xmlns:p14="http://schemas.microsoft.com/office/powerpoint/2010/main" val="20637380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endParaRPr lang="de-DE" sz="2000" dirty="0"/>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207</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dirty="0"/>
              <a:t>Cloud Native Boundary Patterns</a:t>
            </a:r>
          </a:p>
          <a:p>
            <a:pPr lvl="1"/>
            <a:r>
              <a:rPr lang="de-DE" dirty="0"/>
              <a:t>API Gateway</a:t>
            </a:r>
          </a:p>
          <a:p>
            <a:pPr lvl="1"/>
            <a:r>
              <a:rPr lang="de-DE" dirty="0"/>
              <a:t>Comand Query Responsibility Segregation (CQRS)</a:t>
            </a:r>
          </a:p>
          <a:p>
            <a:pPr lvl="1"/>
            <a:r>
              <a:rPr lang="de-DE" dirty="0"/>
              <a:t>Offline-First Database</a:t>
            </a:r>
          </a:p>
          <a:p>
            <a:pPr lvl="1"/>
            <a:r>
              <a:rPr lang="de-DE" dirty="0"/>
              <a:t>Backend For Frontend</a:t>
            </a:r>
          </a:p>
          <a:p>
            <a:pPr lvl="1"/>
            <a:r>
              <a:rPr lang="de-DE" dirty="0"/>
              <a:t>External Service Gateway</a:t>
            </a:r>
          </a:p>
        </p:txBody>
      </p:sp>
    </p:spTree>
    <p:extLst>
      <p:ext uri="{BB962C8B-B14F-4D97-AF65-F5344CB8AC3E}">
        <p14:creationId xmlns:p14="http://schemas.microsoft.com/office/powerpoint/2010/main" val="9641710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384244-351B-4DCC-9C61-F47F573D7E34}"/>
              </a:ext>
            </a:extLst>
          </p:cNvPr>
          <p:cNvPicPr>
            <a:picLocks noChangeAspect="1"/>
          </p:cNvPicPr>
          <p:nvPr/>
        </p:nvPicPr>
        <p:blipFill>
          <a:blip r:embed="rId2"/>
          <a:stretch>
            <a:fillRect/>
          </a:stretch>
        </p:blipFill>
        <p:spPr>
          <a:xfrm>
            <a:off x="8402025" y="0"/>
            <a:ext cx="3788387" cy="2447365"/>
          </a:xfrm>
          <a:prstGeom prst="rect">
            <a:avLst/>
          </a:prstGeom>
        </p:spPr>
      </p:pic>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208</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dirty="0"/>
              <a:t>API Gateway</a:t>
            </a:r>
          </a:p>
          <a:p>
            <a:pPr lvl="1"/>
            <a:r>
              <a:rPr lang="de-DE" dirty="0"/>
              <a:t>Leverage a fully managed API gateway to create a barrier at the boundaries of a cloud-native system by pushing cross-cutting concerns, such as security and caching, to the edge of the cloud where some load is absorbed before entering the interior of the system.</a:t>
            </a:r>
          </a:p>
          <a:p>
            <a:pPr lvl="2"/>
            <a:r>
              <a:rPr lang="de-DE" dirty="0"/>
              <a:t>CDN = Content Delivery Network</a:t>
            </a:r>
          </a:p>
          <a:p>
            <a:pPr lvl="2"/>
            <a:r>
              <a:rPr lang="de-DE" dirty="0"/>
              <a:t>WAF = Web Application Firewall</a:t>
            </a:r>
          </a:p>
          <a:p>
            <a:pPr lvl="1"/>
            <a:r>
              <a:rPr lang="de-DE" dirty="0"/>
              <a:t>The perimeter acts as a bulkhead to protect the internals of the system from attacks at the boundaries of the system.</a:t>
            </a:r>
          </a:p>
        </p:txBody>
      </p:sp>
    </p:spTree>
    <p:extLst>
      <p:ext uri="{BB962C8B-B14F-4D97-AF65-F5344CB8AC3E}">
        <p14:creationId xmlns:p14="http://schemas.microsoft.com/office/powerpoint/2010/main" val="20338300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209</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dirty="0"/>
              <a:t>Command Query Responsibility Segregation (CQRS)</a:t>
            </a:r>
          </a:p>
          <a:p>
            <a:pPr lvl="1"/>
            <a:r>
              <a:rPr lang="de-DE" dirty="0"/>
              <a:t>Consume state change events from upstream components and maintain materialized views that support queries used within a component.</a:t>
            </a:r>
          </a:p>
          <a:p>
            <a:pPr lvl="1"/>
            <a:r>
              <a:rPr lang="de-DE" dirty="0"/>
              <a:t>The benefit is that it provides proper bulkheads between components to make downstrem components resilient to failures in upstream components. </a:t>
            </a:r>
          </a:p>
          <a:p>
            <a:pPr lvl="1"/>
            <a:r>
              <a:rPr lang="de-DE" dirty="0"/>
              <a:t>Upstream unavailabilities will have zero impact on downstream components. Queries will continue to return results from the materialized views.</a:t>
            </a:r>
          </a:p>
          <a:p>
            <a:pPr lvl="1"/>
            <a:r>
              <a:rPr lang="de-DE" dirty="0"/>
              <a:t>A materialized view acts as a local cache that is always hot and always up to date with the last known values. It is a local resource that is owned by the component and thus no unnecessary layers must be traversed to retrieve the data.</a:t>
            </a:r>
          </a:p>
        </p:txBody>
      </p:sp>
      <p:pic>
        <p:nvPicPr>
          <p:cNvPr id="5" name="Picture 4">
            <a:extLst>
              <a:ext uri="{FF2B5EF4-FFF2-40B4-BE49-F238E27FC236}">
                <a16:creationId xmlns:a16="http://schemas.microsoft.com/office/drawing/2014/main" id="{17BF1235-5748-4652-BDC0-4EBA9ECDEDC3}"/>
              </a:ext>
            </a:extLst>
          </p:cNvPr>
          <p:cNvPicPr>
            <a:picLocks noChangeAspect="1"/>
          </p:cNvPicPr>
          <p:nvPr/>
        </p:nvPicPr>
        <p:blipFill>
          <a:blip r:embed="rId2"/>
          <a:stretch>
            <a:fillRect/>
          </a:stretch>
        </p:blipFill>
        <p:spPr>
          <a:xfrm>
            <a:off x="8364071" y="0"/>
            <a:ext cx="3826342" cy="2321570"/>
          </a:xfrm>
          <a:prstGeom prst="rect">
            <a:avLst/>
          </a:prstGeom>
        </p:spPr>
      </p:pic>
    </p:spTree>
    <p:extLst>
      <p:ext uri="{BB962C8B-B14F-4D97-AF65-F5344CB8AC3E}">
        <p14:creationId xmlns:p14="http://schemas.microsoft.com/office/powerpoint/2010/main" val="1565626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C6DD-28B2-4744-B391-F20CBB1664FA}"/>
              </a:ext>
            </a:extLst>
          </p:cNvPr>
          <p:cNvSpPr>
            <a:spLocks noGrp="1"/>
          </p:cNvSpPr>
          <p:nvPr>
            <p:ph type="title"/>
          </p:nvPr>
        </p:nvSpPr>
        <p:spPr/>
        <p:txBody>
          <a:bodyPr/>
          <a:lstStyle/>
          <a:p>
            <a:r>
              <a:rPr lang="de-DE"/>
              <a:t>2a) Typen von Softwarearchitekten</a:t>
            </a:r>
          </a:p>
        </p:txBody>
      </p:sp>
      <p:sp>
        <p:nvSpPr>
          <p:cNvPr id="3" name="Slide Number Placeholder 2">
            <a:extLst>
              <a:ext uri="{FF2B5EF4-FFF2-40B4-BE49-F238E27FC236}">
                <a16:creationId xmlns:a16="http://schemas.microsoft.com/office/drawing/2014/main" id="{4B2B46FE-203E-4C3E-A01F-9063D7B68C46}"/>
              </a:ext>
            </a:extLst>
          </p:cNvPr>
          <p:cNvSpPr>
            <a:spLocks noGrp="1"/>
          </p:cNvSpPr>
          <p:nvPr>
            <p:ph type="sldNum" sz="quarter" idx="4"/>
          </p:nvPr>
        </p:nvSpPr>
        <p:spPr/>
        <p:txBody>
          <a:bodyPr/>
          <a:lstStyle/>
          <a:p>
            <a:fld id="{82EA1D04-CA53-4DE3-84A8-2B63E41036C9}" type="slidenum">
              <a:rPr lang="de-DE" smtClean="0"/>
              <a:pPr/>
              <a:t>21</a:t>
            </a:fld>
            <a:endParaRPr lang="de-DE"/>
          </a:p>
        </p:txBody>
      </p:sp>
      <p:sp>
        <p:nvSpPr>
          <p:cNvPr id="4" name="Content Placeholder 3">
            <a:extLst>
              <a:ext uri="{FF2B5EF4-FFF2-40B4-BE49-F238E27FC236}">
                <a16:creationId xmlns:a16="http://schemas.microsoft.com/office/drawing/2014/main" id="{32B768B4-3FFB-4699-A24E-6C335BF9F085}"/>
              </a:ext>
            </a:extLst>
          </p:cNvPr>
          <p:cNvSpPr>
            <a:spLocks noGrp="1"/>
          </p:cNvSpPr>
          <p:nvPr>
            <p:ph idx="1"/>
          </p:nvPr>
        </p:nvSpPr>
        <p:spPr/>
        <p:txBody>
          <a:bodyPr/>
          <a:lstStyle/>
          <a:p>
            <a:r>
              <a:rPr lang="de-DE" dirty="0">
                <a:solidFill>
                  <a:schemeClr val="accent2">
                    <a:lumMod val="60000"/>
                    <a:lumOff val="40000"/>
                  </a:schemeClr>
                </a:solidFill>
              </a:rPr>
              <a:t>Business Architect</a:t>
            </a:r>
          </a:p>
          <a:p>
            <a:r>
              <a:rPr lang="de-DE" dirty="0"/>
              <a:t>Enterprise Architect</a:t>
            </a:r>
          </a:p>
          <a:p>
            <a:r>
              <a:rPr lang="de-DE" dirty="0"/>
              <a:t>Solution Architect</a:t>
            </a:r>
          </a:p>
          <a:p>
            <a:r>
              <a:rPr lang="de-DE" dirty="0"/>
              <a:t>Application Architect</a:t>
            </a:r>
          </a:p>
          <a:p>
            <a:r>
              <a:rPr lang="de-DE" dirty="0"/>
              <a:t>Data/Information Architect</a:t>
            </a:r>
          </a:p>
          <a:p>
            <a:r>
              <a:rPr lang="de-DE" dirty="0"/>
              <a:t>Infrastructure Architect</a:t>
            </a:r>
          </a:p>
          <a:p>
            <a:r>
              <a:rPr lang="de-DE" dirty="0"/>
              <a:t>Information Security Architect</a:t>
            </a:r>
          </a:p>
          <a:p>
            <a:r>
              <a:rPr lang="de-DE" dirty="0"/>
              <a:t>Cloud Architect</a:t>
            </a:r>
          </a:p>
        </p:txBody>
      </p:sp>
    </p:spTree>
    <p:extLst>
      <p:ext uri="{BB962C8B-B14F-4D97-AF65-F5344CB8AC3E}">
        <p14:creationId xmlns:p14="http://schemas.microsoft.com/office/powerpoint/2010/main" val="21239566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210</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Offline-First Database</a:t>
            </a:r>
          </a:p>
          <a:p>
            <a:pPr lvl="1"/>
            <a:r>
              <a:rPr lang="de-DE"/>
              <a:t>Persist user data in local storage and synchronize with the cloud when connected so that client-side changes are published as events and cloud-side changes are retrieved from materialized views.</a:t>
            </a:r>
          </a:p>
          <a:p>
            <a:pPr lvl="1"/>
            <a:r>
              <a:rPr lang="de-DE"/>
              <a:t>The primary benefit of this solution is that it provides extremely high availability and responsiveness for important user interaction. Users perceive the system as responsive and available even when connectivity is intermittent.</a:t>
            </a:r>
          </a:p>
          <a:p>
            <a:pPr lvl="1"/>
            <a:r>
              <a:rPr lang="de-DE"/>
              <a:t>When connectivity is restored, the data is synchronized with the cloud storage and ultimately across devices, creating a resilient solution.</a:t>
            </a:r>
          </a:p>
        </p:txBody>
      </p:sp>
      <p:pic>
        <p:nvPicPr>
          <p:cNvPr id="6" name="Picture 5">
            <a:extLst>
              <a:ext uri="{FF2B5EF4-FFF2-40B4-BE49-F238E27FC236}">
                <a16:creationId xmlns:a16="http://schemas.microsoft.com/office/drawing/2014/main" id="{2FC722C8-1F4E-455C-8FBA-72ACA71516AD}"/>
              </a:ext>
            </a:extLst>
          </p:cNvPr>
          <p:cNvPicPr>
            <a:picLocks noChangeAspect="1"/>
          </p:cNvPicPr>
          <p:nvPr/>
        </p:nvPicPr>
        <p:blipFill>
          <a:blip r:embed="rId2"/>
          <a:stretch>
            <a:fillRect/>
          </a:stretch>
        </p:blipFill>
        <p:spPr>
          <a:xfrm>
            <a:off x="7871012" y="0"/>
            <a:ext cx="4319401" cy="2342013"/>
          </a:xfrm>
          <a:prstGeom prst="rect">
            <a:avLst/>
          </a:prstGeom>
        </p:spPr>
      </p:pic>
    </p:spTree>
    <p:extLst>
      <p:ext uri="{BB962C8B-B14F-4D97-AF65-F5344CB8AC3E}">
        <p14:creationId xmlns:p14="http://schemas.microsoft.com/office/powerpoint/2010/main" val="38221463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211</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Backend For Frontend</a:t>
            </a:r>
          </a:p>
          <a:p>
            <a:pPr lvl="1"/>
            <a:r>
              <a:rPr lang="de-DE"/>
              <a:t>Create dedicated and self-sufficient backend components to support the features of user focused, frontend applications.</a:t>
            </a:r>
          </a:p>
          <a:p>
            <a:pPr lvl="1"/>
            <a:r>
              <a:rPr lang="de-DE"/>
              <a:t>Architecture the user experience as a set of many independant experiences, each supporting a distinct user base and a distinct and cohesive set of features.</a:t>
            </a:r>
          </a:p>
          <a:p>
            <a:pPr lvl="1"/>
            <a:r>
              <a:rPr lang="de-DE"/>
              <a:t>The benefit of this solution is that it heeds the Conway‘s Law that „organizations are constrained to produce application designs which are copies of their communication structures“.</a:t>
            </a:r>
          </a:p>
          <a:p>
            <a:pPr lvl="1"/>
            <a:r>
              <a:rPr lang="de-DE"/>
              <a:t>The user experiences are decoupled, each managed by a single development team.</a:t>
            </a:r>
          </a:p>
        </p:txBody>
      </p:sp>
      <p:pic>
        <p:nvPicPr>
          <p:cNvPr id="5" name="Picture 4">
            <a:extLst>
              <a:ext uri="{FF2B5EF4-FFF2-40B4-BE49-F238E27FC236}">
                <a16:creationId xmlns:a16="http://schemas.microsoft.com/office/drawing/2014/main" id="{1D6DEE3D-D4FE-4199-A3A0-BB1507DEAB56}"/>
              </a:ext>
            </a:extLst>
          </p:cNvPr>
          <p:cNvPicPr>
            <a:picLocks noChangeAspect="1"/>
          </p:cNvPicPr>
          <p:nvPr/>
        </p:nvPicPr>
        <p:blipFill>
          <a:blip r:embed="rId2"/>
          <a:stretch>
            <a:fillRect/>
          </a:stretch>
        </p:blipFill>
        <p:spPr>
          <a:xfrm>
            <a:off x="8086165" y="0"/>
            <a:ext cx="4104248" cy="2398705"/>
          </a:xfrm>
          <a:prstGeom prst="rect">
            <a:avLst/>
          </a:prstGeom>
        </p:spPr>
      </p:pic>
    </p:spTree>
    <p:extLst>
      <p:ext uri="{BB962C8B-B14F-4D97-AF65-F5344CB8AC3E}">
        <p14:creationId xmlns:p14="http://schemas.microsoft.com/office/powerpoint/2010/main" val="34853308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212</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dirty="0"/>
              <a:t>External Service Gateway</a:t>
            </a:r>
          </a:p>
          <a:p>
            <a:pPr lvl="1"/>
            <a:r>
              <a:rPr lang="de-DE" dirty="0"/>
              <a:t>Integrate with external systems by encapsulating the inbound and outbound inter-system communication within a bounded isolated component to provide an anti-corruption layer that acts as a bridge to exchange events between the systems.</a:t>
            </a:r>
          </a:p>
          <a:p>
            <a:pPr lvl="1"/>
            <a:r>
              <a:rPr lang="de-DE" dirty="0"/>
              <a:t>Treat external systems like any other bounded isolated component. Create a component for each external system that acts as a bidirectional bridge for transmitting events between the systems.</a:t>
            </a:r>
          </a:p>
          <a:p>
            <a:pPr lvl="1"/>
            <a:r>
              <a:rPr lang="de-DE" dirty="0"/>
              <a:t>Invoking commands on the external system follows the Event-First variant of the Event Sourcing pattern with the external system representing the database.</a:t>
            </a:r>
          </a:p>
          <a:p>
            <a:pPr lvl="1"/>
            <a:r>
              <a:rPr lang="de-DE" dirty="0"/>
              <a:t>Consuming events from the external system follows the Database-First variant of the Event-Sourcing pattern with the external system representing a event stream. Events are re-published to the internal event stream to delegate processing to downstream components.</a:t>
            </a:r>
          </a:p>
        </p:txBody>
      </p:sp>
      <p:pic>
        <p:nvPicPr>
          <p:cNvPr id="6" name="Picture 5">
            <a:extLst>
              <a:ext uri="{FF2B5EF4-FFF2-40B4-BE49-F238E27FC236}">
                <a16:creationId xmlns:a16="http://schemas.microsoft.com/office/drawing/2014/main" id="{E04D49F9-5A15-43A6-9321-17609013AB41}"/>
              </a:ext>
            </a:extLst>
          </p:cNvPr>
          <p:cNvPicPr>
            <a:picLocks noChangeAspect="1"/>
          </p:cNvPicPr>
          <p:nvPr/>
        </p:nvPicPr>
        <p:blipFill>
          <a:blip r:embed="rId2"/>
          <a:stretch>
            <a:fillRect/>
          </a:stretch>
        </p:blipFill>
        <p:spPr>
          <a:xfrm>
            <a:off x="8695765" y="0"/>
            <a:ext cx="3494648" cy="2399658"/>
          </a:xfrm>
          <a:prstGeom prst="rect">
            <a:avLst/>
          </a:prstGeom>
        </p:spPr>
      </p:pic>
    </p:spTree>
    <p:extLst>
      <p:ext uri="{BB962C8B-B14F-4D97-AF65-F5344CB8AC3E}">
        <p14:creationId xmlns:p14="http://schemas.microsoft.com/office/powerpoint/2010/main" val="40395691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endParaRPr lang="de-DE" sz="2000" dirty="0"/>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213</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dirty="0"/>
              <a:t>Cloud Native Control Patterns</a:t>
            </a:r>
          </a:p>
          <a:p>
            <a:pPr lvl="1"/>
            <a:r>
              <a:rPr lang="de-DE" dirty="0"/>
              <a:t>Event Collaboration</a:t>
            </a:r>
          </a:p>
          <a:p>
            <a:pPr lvl="1"/>
            <a:r>
              <a:rPr lang="de-DE" dirty="0"/>
              <a:t>Event Orchestration</a:t>
            </a:r>
          </a:p>
          <a:p>
            <a:pPr lvl="1"/>
            <a:r>
              <a:rPr lang="de-DE" dirty="0"/>
              <a:t>Saga</a:t>
            </a:r>
          </a:p>
        </p:txBody>
      </p:sp>
    </p:spTree>
    <p:extLst>
      <p:ext uri="{BB962C8B-B14F-4D97-AF65-F5344CB8AC3E}">
        <p14:creationId xmlns:p14="http://schemas.microsoft.com/office/powerpoint/2010/main" val="10023384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214</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Event Collaboration</a:t>
            </a:r>
          </a:p>
          <a:p>
            <a:pPr lvl="1"/>
            <a:r>
              <a:rPr lang="de-DE"/>
              <a:t>Publish domain events to trigger downstream commands and create a reactive chain of collaboration across multiple components.</a:t>
            </a:r>
          </a:p>
          <a:p>
            <a:pPr lvl="1"/>
            <a:r>
              <a:rPr lang="de-DE"/>
              <a:t>Replace synchronous inter-component communication with asynchronous inter-component communication by using the event stream to publish events which trigger downstream commands.</a:t>
            </a:r>
          </a:p>
        </p:txBody>
      </p:sp>
      <p:pic>
        <p:nvPicPr>
          <p:cNvPr id="8" name="Picture 7">
            <a:extLst>
              <a:ext uri="{FF2B5EF4-FFF2-40B4-BE49-F238E27FC236}">
                <a16:creationId xmlns:a16="http://schemas.microsoft.com/office/drawing/2014/main" id="{915D1893-38FE-436B-A061-28D4D20E462A}"/>
              </a:ext>
            </a:extLst>
          </p:cNvPr>
          <p:cNvPicPr>
            <a:picLocks noChangeAspect="1"/>
          </p:cNvPicPr>
          <p:nvPr/>
        </p:nvPicPr>
        <p:blipFill>
          <a:blip r:embed="rId2"/>
          <a:stretch>
            <a:fillRect/>
          </a:stretch>
        </p:blipFill>
        <p:spPr>
          <a:xfrm>
            <a:off x="8480612" y="0"/>
            <a:ext cx="3709800" cy="2365837"/>
          </a:xfrm>
          <a:prstGeom prst="rect">
            <a:avLst/>
          </a:prstGeom>
        </p:spPr>
      </p:pic>
    </p:spTree>
    <p:extLst>
      <p:ext uri="{BB962C8B-B14F-4D97-AF65-F5344CB8AC3E}">
        <p14:creationId xmlns:p14="http://schemas.microsoft.com/office/powerpoint/2010/main" val="17853080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215</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Event Orchestration</a:t>
            </a:r>
          </a:p>
          <a:p>
            <a:pPr lvl="1"/>
            <a:r>
              <a:rPr lang="de-DE"/>
              <a:t>Leverage a mediator component to orchestrate collaboration between components without event type coupling.</a:t>
            </a:r>
          </a:p>
          <a:p>
            <a:pPr lvl="1"/>
            <a:r>
              <a:rPr lang="de-DE"/>
              <a:t>Create a component for each business process to act as a mediator between the collaborator components and orchestrate the collaboration flow across those components.</a:t>
            </a:r>
          </a:p>
          <a:p>
            <a:pPr lvl="1"/>
            <a:r>
              <a:rPr lang="de-DE"/>
              <a:t>The mediator maps and translates the published events of upstream components to the consumed events of downstream components. These mappings and translations are encapsulated in the mediator as a set of rules.</a:t>
            </a:r>
          </a:p>
          <a:p>
            <a:pPr lvl="1"/>
            <a:r>
              <a:rPr lang="de-DE"/>
              <a:t>The collaborators are completely decoupled from each other and the mediator.</a:t>
            </a:r>
          </a:p>
          <a:p>
            <a:pPr lvl="1"/>
            <a:r>
              <a:rPr lang="de-DE"/>
              <a:t>The mediator defines the business process, thus only the mediator needs to change when the process evolves.</a:t>
            </a:r>
          </a:p>
        </p:txBody>
      </p:sp>
      <p:pic>
        <p:nvPicPr>
          <p:cNvPr id="5" name="Picture 4">
            <a:extLst>
              <a:ext uri="{FF2B5EF4-FFF2-40B4-BE49-F238E27FC236}">
                <a16:creationId xmlns:a16="http://schemas.microsoft.com/office/drawing/2014/main" id="{14BD0217-C08B-440A-90BF-FC0FF9290B04}"/>
              </a:ext>
            </a:extLst>
          </p:cNvPr>
          <p:cNvPicPr>
            <a:picLocks noChangeAspect="1"/>
          </p:cNvPicPr>
          <p:nvPr/>
        </p:nvPicPr>
        <p:blipFill>
          <a:blip r:embed="rId2"/>
          <a:stretch>
            <a:fillRect/>
          </a:stretch>
        </p:blipFill>
        <p:spPr>
          <a:xfrm>
            <a:off x="8355107" y="1"/>
            <a:ext cx="3835306" cy="2381640"/>
          </a:xfrm>
          <a:prstGeom prst="rect">
            <a:avLst/>
          </a:prstGeom>
        </p:spPr>
      </p:pic>
    </p:spTree>
    <p:extLst>
      <p:ext uri="{BB962C8B-B14F-4D97-AF65-F5344CB8AC3E}">
        <p14:creationId xmlns:p14="http://schemas.microsoft.com/office/powerpoint/2010/main" val="14163806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2815-724F-4FDC-97BB-53ACB08EF474}"/>
              </a:ext>
            </a:extLst>
          </p:cNvPr>
          <p:cNvSpPr>
            <a:spLocks noGrp="1"/>
          </p:cNvSpPr>
          <p:nvPr>
            <p:ph type="title"/>
          </p:nvPr>
        </p:nvSpPr>
        <p:spPr/>
        <p:txBody>
          <a:bodyPr/>
          <a:lstStyle/>
          <a:p>
            <a:r>
              <a:rPr lang="de-DE" dirty="0"/>
              <a:t>8d) Cloud-native Architecture</a:t>
            </a:r>
          </a:p>
        </p:txBody>
      </p:sp>
      <p:sp>
        <p:nvSpPr>
          <p:cNvPr id="3" name="Slide Number Placeholder 2">
            <a:extLst>
              <a:ext uri="{FF2B5EF4-FFF2-40B4-BE49-F238E27FC236}">
                <a16:creationId xmlns:a16="http://schemas.microsoft.com/office/drawing/2014/main" id="{1F98BBD3-5F92-4D71-ABA6-462D57751EAC}"/>
              </a:ext>
            </a:extLst>
          </p:cNvPr>
          <p:cNvSpPr>
            <a:spLocks noGrp="1"/>
          </p:cNvSpPr>
          <p:nvPr>
            <p:ph type="sldNum" sz="quarter" idx="4"/>
          </p:nvPr>
        </p:nvSpPr>
        <p:spPr/>
        <p:txBody>
          <a:bodyPr/>
          <a:lstStyle/>
          <a:p>
            <a:fld id="{82EA1D04-CA53-4DE3-84A8-2B63E41036C9}" type="slidenum">
              <a:rPr lang="de-DE" smtClean="0"/>
              <a:pPr/>
              <a:t>216</a:t>
            </a:fld>
            <a:endParaRPr lang="de-DE"/>
          </a:p>
        </p:txBody>
      </p:sp>
      <p:sp>
        <p:nvSpPr>
          <p:cNvPr id="4" name="Content Placeholder 3">
            <a:extLst>
              <a:ext uri="{FF2B5EF4-FFF2-40B4-BE49-F238E27FC236}">
                <a16:creationId xmlns:a16="http://schemas.microsoft.com/office/drawing/2014/main" id="{25892D46-AFD5-4159-AB7C-AF2120FE29F4}"/>
              </a:ext>
            </a:extLst>
          </p:cNvPr>
          <p:cNvSpPr>
            <a:spLocks noGrp="1"/>
          </p:cNvSpPr>
          <p:nvPr>
            <p:ph idx="1"/>
          </p:nvPr>
        </p:nvSpPr>
        <p:spPr/>
        <p:txBody>
          <a:bodyPr/>
          <a:lstStyle/>
          <a:p>
            <a:r>
              <a:rPr lang="de-DE"/>
              <a:t>Saga</a:t>
            </a:r>
          </a:p>
          <a:p>
            <a:pPr lvl="1"/>
            <a:r>
              <a:rPr lang="de-DE"/>
              <a:t>Trigger compensating transactions to undo changes in a multi-step flow when business rules are violated downstreams.</a:t>
            </a:r>
          </a:p>
          <a:p>
            <a:pPr lvl="1"/>
            <a:r>
              <a:rPr lang="de-DE"/>
              <a:t>Use compensating transactions to undo changes in a multi-step business process.</a:t>
            </a:r>
          </a:p>
          <a:p>
            <a:pPr lvl="1"/>
            <a:r>
              <a:rPr lang="de-DE"/>
              <a:t>Business violations are signaled as additional events and the compensations are the reactions to these specific events.</a:t>
            </a:r>
          </a:p>
          <a:p>
            <a:pPr lvl="1"/>
            <a:r>
              <a:rPr lang="de-DE"/>
              <a:t>Compensation is not equal to a rollback. The intent is not to erase the existence of the execution of a previous step. We want to have an audit trail that the previous step was completed and later reversed.</a:t>
            </a:r>
          </a:p>
          <a:p>
            <a:pPr lvl="1"/>
            <a:r>
              <a:rPr lang="de-DE"/>
              <a:t>In some domains, such as public accounting, this is a requirement.</a:t>
            </a:r>
          </a:p>
        </p:txBody>
      </p:sp>
      <p:pic>
        <p:nvPicPr>
          <p:cNvPr id="5" name="Picture 4">
            <a:extLst>
              <a:ext uri="{FF2B5EF4-FFF2-40B4-BE49-F238E27FC236}">
                <a16:creationId xmlns:a16="http://schemas.microsoft.com/office/drawing/2014/main" id="{EC3D97E9-5C87-45AA-9417-B9EF9632D42F}"/>
              </a:ext>
            </a:extLst>
          </p:cNvPr>
          <p:cNvPicPr>
            <a:picLocks noChangeAspect="1"/>
          </p:cNvPicPr>
          <p:nvPr/>
        </p:nvPicPr>
        <p:blipFill>
          <a:blip r:embed="rId2"/>
          <a:stretch>
            <a:fillRect/>
          </a:stretch>
        </p:blipFill>
        <p:spPr>
          <a:xfrm>
            <a:off x="7574246" y="0"/>
            <a:ext cx="4616168" cy="2366681"/>
          </a:xfrm>
          <a:prstGeom prst="rect">
            <a:avLst/>
          </a:prstGeom>
        </p:spPr>
      </p:pic>
    </p:spTree>
    <p:extLst>
      <p:ext uri="{BB962C8B-B14F-4D97-AF65-F5344CB8AC3E}">
        <p14:creationId xmlns:p14="http://schemas.microsoft.com/office/powerpoint/2010/main" val="221457571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1464-CE42-4F90-A0F3-C14D4D4DD942}"/>
              </a:ext>
            </a:extLst>
          </p:cNvPr>
          <p:cNvSpPr>
            <a:spLocks noGrp="1"/>
          </p:cNvSpPr>
          <p:nvPr>
            <p:ph type="title"/>
          </p:nvPr>
        </p:nvSpPr>
        <p:spPr/>
        <p:txBody>
          <a:bodyPr/>
          <a:lstStyle/>
          <a:p>
            <a:r>
              <a:rPr lang="de-DE" dirty="0"/>
              <a:t>8e) Microsoft Cloud Architekturstile</a:t>
            </a:r>
          </a:p>
        </p:txBody>
      </p:sp>
      <p:sp>
        <p:nvSpPr>
          <p:cNvPr id="3" name="Slide Number Placeholder 2">
            <a:extLst>
              <a:ext uri="{FF2B5EF4-FFF2-40B4-BE49-F238E27FC236}">
                <a16:creationId xmlns:a16="http://schemas.microsoft.com/office/drawing/2014/main" id="{41A45A48-9550-42B9-B33F-DF0B5CC36BC9}"/>
              </a:ext>
            </a:extLst>
          </p:cNvPr>
          <p:cNvSpPr>
            <a:spLocks noGrp="1"/>
          </p:cNvSpPr>
          <p:nvPr>
            <p:ph type="sldNum" sz="quarter" idx="4"/>
          </p:nvPr>
        </p:nvSpPr>
        <p:spPr/>
        <p:txBody>
          <a:bodyPr/>
          <a:lstStyle/>
          <a:p>
            <a:fld id="{82EA1D04-CA53-4DE3-84A8-2B63E41036C9}" type="slidenum">
              <a:rPr lang="de-DE" smtClean="0"/>
              <a:pPr/>
              <a:t>217</a:t>
            </a:fld>
            <a:endParaRPr lang="de-DE"/>
          </a:p>
        </p:txBody>
      </p:sp>
      <p:graphicFrame>
        <p:nvGraphicFramePr>
          <p:cNvPr id="7" name="Table 6">
            <a:extLst>
              <a:ext uri="{FF2B5EF4-FFF2-40B4-BE49-F238E27FC236}">
                <a16:creationId xmlns:a16="http://schemas.microsoft.com/office/drawing/2014/main" id="{4D8DCD90-F87E-41BB-AF4C-632A21936F1A}"/>
              </a:ext>
            </a:extLst>
          </p:cNvPr>
          <p:cNvGraphicFramePr>
            <a:graphicFrameLocks noGrp="1"/>
          </p:cNvGraphicFramePr>
          <p:nvPr>
            <p:extLst/>
          </p:nvPr>
        </p:nvGraphicFramePr>
        <p:xfrm>
          <a:off x="532070" y="1454745"/>
          <a:ext cx="11274447" cy="4040559"/>
        </p:xfrm>
        <a:graphic>
          <a:graphicData uri="http://schemas.openxmlformats.org/drawingml/2006/table">
            <a:tbl>
              <a:tblPr firstRow="1" bandRow="1">
                <a:tableStyleId>{5C22544A-7EE6-4342-B048-85BDC9FD1C3A}</a:tableStyleId>
              </a:tblPr>
              <a:tblGrid>
                <a:gridCol w="3758149">
                  <a:extLst>
                    <a:ext uri="{9D8B030D-6E8A-4147-A177-3AD203B41FA5}">
                      <a16:colId xmlns:a16="http://schemas.microsoft.com/office/drawing/2014/main" val="797078521"/>
                    </a:ext>
                  </a:extLst>
                </a:gridCol>
                <a:gridCol w="3758149">
                  <a:extLst>
                    <a:ext uri="{9D8B030D-6E8A-4147-A177-3AD203B41FA5}">
                      <a16:colId xmlns:a16="http://schemas.microsoft.com/office/drawing/2014/main" val="1045027010"/>
                    </a:ext>
                  </a:extLst>
                </a:gridCol>
                <a:gridCol w="3758149">
                  <a:extLst>
                    <a:ext uri="{9D8B030D-6E8A-4147-A177-3AD203B41FA5}">
                      <a16:colId xmlns:a16="http://schemas.microsoft.com/office/drawing/2014/main" val="1054794895"/>
                    </a:ext>
                  </a:extLst>
                </a:gridCol>
              </a:tblGrid>
              <a:tr h="356237">
                <a:tc>
                  <a:txBody>
                    <a:bodyPr/>
                    <a:lstStyle/>
                    <a:p>
                      <a:r>
                        <a:rPr lang="de-DE" sz="1600" b="1" kern="1200" dirty="0">
                          <a:solidFill>
                            <a:schemeClr val="bg1"/>
                          </a:solidFill>
                          <a:latin typeface="+mn-lt"/>
                          <a:ea typeface="+mn-ea"/>
                          <a:cs typeface="+mn-cs"/>
                        </a:rPr>
                        <a:t>Architekturstil </a:t>
                      </a:r>
                    </a:p>
                  </a:txBody>
                  <a:tcPr/>
                </a:tc>
                <a:tc>
                  <a:txBody>
                    <a:bodyPr/>
                    <a:lstStyle/>
                    <a:p>
                      <a:r>
                        <a:rPr lang="de-DE" sz="1600" b="1" kern="1200">
                          <a:solidFill>
                            <a:schemeClr val="bg1"/>
                          </a:solidFill>
                          <a:latin typeface="+mn-lt"/>
                          <a:ea typeface="+mn-ea"/>
                          <a:cs typeface="+mn-cs"/>
                        </a:rPr>
                        <a:t>Abhängigkeitsmanagement</a:t>
                      </a:r>
                    </a:p>
                  </a:txBody>
                  <a:tcPr/>
                </a:tc>
                <a:tc>
                  <a:txBody>
                    <a:bodyPr/>
                    <a:lstStyle/>
                    <a:p>
                      <a:r>
                        <a:rPr lang="de-DE" sz="1600" b="1">
                          <a:solidFill>
                            <a:schemeClr val="bg1"/>
                          </a:solidFill>
                        </a:rPr>
                        <a:t>Domänentyp</a:t>
                      </a:r>
                    </a:p>
                  </a:txBody>
                  <a:tcPr/>
                </a:tc>
                <a:extLst>
                  <a:ext uri="{0D108BD9-81ED-4DB2-BD59-A6C34878D82A}">
                    <a16:rowId xmlns:a16="http://schemas.microsoft.com/office/drawing/2014/main" val="3119424276"/>
                  </a:ext>
                </a:extLst>
              </a:tr>
              <a:tr h="534356">
                <a:tc>
                  <a:txBody>
                    <a:bodyPr/>
                    <a:lstStyle/>
                    <a:p>
                      <a:r>
                        <a:rPr lang="de-DE" sz="1400" b="1"/>
                        <a:t>N-Schichten</a:t>
                      </a:r>
                    </a:p>
                  </a:txBody>
                  <a:tcPr/>
                </a:tc>
                <a:tc>
                  <a:txBody>
                    <a:bodyPr/>
                    <a:lstStyle/>
                    <a:p>
                      <a:r>
                        <a:rPr lang="de-DE" sz="1200">
                          <a:latin typeface="Segoe UI" panose="020B0502040204020203" pitchFamily="34" charset="0"/>
                        </a:rPr>
                        <a:t>Horizontale Ebenen, unterteilt durch Subnetz</a:t>
                      </a:r>
                      <a:endParaRPr lang="de-DE"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latin typeface="Segoe UI" panose="020B0502040204020203" pitchFamily="34" charset="0"/>
                        </a:rPr>
                        <a:t>Traditionelle Business-Domäne. Die Frequenz der Aktualisierungen ist niedrig</a:t>
                      </a:r>
                    </a:p>
                  </a:txBody>
                  <a:tcPr/>
                </a:tc>
                <a:extLst>
                  <a:ext uri="{0D108BD9-81ED-4DB2-BD59-A6C34878D82A}">
                    <a16:rowId xmlns:a16="http://schemas.microsoft.com/office/drawing/2014/main" val="2983290781"/>
                  </a:ext>
                </a:extLst>
              </a:tr>
              <a:tr h="534356">
                <a:tc>
                  <a:txBody>
                    <a:bodyPr/>
                    <a:lstStyle/>
                    <a:p>
                      <a:r>
                        <a:rPr lang="de-DE" sz="1400" b="1"/>
                        <a:t>Web-Queue-Worker</a:t>
                      </a:r>
                    </a:p>
                  </a:txBody>
                  <a:tcPr/>
                </a:tc>
                <a:tc>
                  <a:txBody>
                    <a:bodyPr/>
                    <a:lstStyle/>
                    <a:p>
                      <a:r>
                        <a:rPr lang="de-DE" sz="1200">
                          <a:latin typeface="Segoe UI" panose="020B0502040204020203" pitchFamily="34" charset="0"/>
                        </a:rPr>
                        <a:t>Front- und Back-End-Aufgaben, entkoppelt durch asynchrones Messaging</a:t>
                      </a:r>
                      <a:endParaRPr lang="de-DE" sz="1200"/>
                    </a:p>
                  </a:txBody>
                  <a:tcPr/>
                </a:tc>
                <a:tc>
                  <a:txBody>
                    <a:bodyPr/>
                    <a:lstStyle/>
                    <a:p>
                      <a:r>
                        <a:rPr lang="de-DE" sz="1200">
                          <a:latin typeface="Segoe UI" panose="020B0502040204020203" pitchFamily="34" charset="0"/>
                        </a:rPr>
                        <a:t>Relativ einfache Domäne mit einigen ressourcenintensiven Aufgaben</a:t>
                      </a:r>
                      <a:endParaRPr lang="de-DE" sz="1200"/>
                    </a:p>
                  </a:txBody>
                  <a:tcPr/>
                </a:tc>
                <a:extLst>
                  <a:ext uri="{0D108BD9-81ED-4DB2-BD59-A6C34878D82A}">
                    <a16:rowId xmlns:a16="http://schemas.microsoft.com/office/drawing/2014/main" val="227261532"/>
                  </a:ext>
                </a:extLst>
              </a:tr>
              <a:tr h="534356">
                <a:tc>
                  <a:txBody>
                    <a:bodyPr/>
                    <a:lstStyle/>
                    <a:p>
                      <a:r>
                        <a:rPr lang="de-DE" sz="1400" b="1"/>
                        <a:t>Mikroservices</a:t>
                      </a:r>
                    </a:p>
                  </a:txBody>
                  <a:tcPr/>
                </a:tc>
                <a:tc>
                  <a:txBody>
                    <a:bodyPr/>
                    <a:lstStyle/>
                    <a:p>
                      <a:r>
                        <a:rPr lang="de-DE" sz="1200">
                          <a:latin typeface="Segoe UI" panose="020B0502040204020203" pitchFamily="34" charset="0"/>
                        </a:rPr>
                        <a:t>Vertikale (funktional) zerlegte Services, die sich gegenseitig über APIs aufrufen</a:t>
                      </a:r>
                      <a:endParaRPr lang="de-DE" sz="1200"/>
                    </a:p>
                  </a:txBody>
                  <a:tcPr/>
                </a:tc>
                <a:tc>
                  <a:txBody>
                    <a:bodyPr/>
                    <a:lstStyle/>
                    <a:p>
                      <a:r>
                        <a:rPr lang="de-DE" sz="1200">
                          <a:latin typeface="Segoe UI" panose="020B0502040204020203" pitchFamily="34" charset="0"/>
                        </a:rPr>
                        <a:t>Komplizierte Domäne. Häufige Updates</a:t>
                      </a:r>
                      <a:endParaRPr lang="de-DE" sz="1200"/>
                    </a:p>
                  </a:txBody>
                  <a:tcPr/>
                </a:tc>
                <a:extLst>
                  <a:ext uri="{0D108BD9-81ED-4DB2-BD59-A6C34878D82A}">
                    <a16:rowId xmlns:a16="http://schemas.microsoft.com/office/drawing/2014/main" val="381788627"/>
                  </a:ext>
                </a:extLst>
              </a:tr>
              <a:tr h="534356">
                <a:tc>
                  <a:txBody>
                    <a:bodyPr/>
                    <a:lstStyle/>
                    <a:p>
                      <a:r>
                        <a:rPr lang="en-US" sz="1400" b="1" kern="1200" dirty="0">
                          <a:solidFill>
                            <a:schemeClr val="dk1"/>
                          </a:solidFill>
                          <a:latin typeface="+mn-lt"/>
                          <a:ea typeface="+mn-ea"/>
                          <a:cs typeface="+mn-cs"/>
                        </a:rPr>
                        <a:t>Command and Query Responsibility Segregation</a:t>
                      </a:r>
                      <a:r>
                        <a:rPr lang="en-US" sz="1800" b="0" i="0" u="none" strike="noStrike" kern="1200" baseline="0" dirty="0">
                          <a:solidFill>
                            <a:schemeClr val="dk1"/>
                          </a:solidFill>
                          <a:latin typeface="+mn-lt"/>
                          <a:ea typeface="+mn-ea"/>
                          <a:cs typeface="+mn-cs"/>
                        </a:rPr>
                        <a:t> (</a:t>
                      </a:r>
                      <a:r>
                        <a:rPr lang="de-DE" sz="1400" b="1" dirty="0"/>
                        <a:t>CQRS)</a:t>
                      </a:r>
                    </a:p>
                  </a:txBody>
                  <a:tcPr/>
                </a:tc>
                <a:tc>
                  <a:txBody>
                    <a:bodyPr/>
                    <a:lstStyle/>
                    <a:p>
                      <a:r>
                        <a:rPr lang="de-DE" sz="1200">
                          <a:latin typeface="Segoe UI" panose="020B0502040204020203" pitchFamily="34" charset="0"/>
                        </a:rPr>
                        <a:t>Lesen/Schreiben Aufgabentrennung. Schema und Maßstab werden separat optimiert</a:t>
                      </a:r>
                      <a:endParaRPr lang="de-DE" sz="1200"/>
                    </a:p>
                  </a:txBody>
                  <a:tcPr/>
                </a:tc>
                <a:tc>
                  <a:txBody>
                    <a:bodyPr/>
                    <a:lstStyle/>
                    <a:p>
                      <a:r>
                        <a:rPr lang="de-DE" sz="1200">
                          <a:latin typeface="Segoe UI" panose="020B0502040204020203" pitchFamily="34" charset="0"/>
                        </a:rPr>
                        <a:t>Kollaborative Domäne, in der viele Benutzer auf dieselben Daten zugreifen</a:t>
                      </a:r>
                      <a:endParaRPr lang="de-DE" sz="1200"/>
                    </a:p>
                  </a:txBody>
                  <a:tcPr/>
                </a:tc>
                <a:extLst>
                  <a:ext uri="{0D108BD9-81ED-4DB2-BD59-A6C34878D82A}">
                    <a16:rowId xmlns:a16="http://schemas.microsoft.com/office/drawing/2014/main" val="763744554"/>
                  </a:ext>
                </a:extLst>
              </a:tr>
              <a:tr h="534356">
                <a:tc>
                  <a:txBody>
                    <a:bodyPr/>
                    <a:lstStyle/>
                    <a:p>
                      <a:r>
                        <a:rPr lang="de-DE" sz="1400" b="1"/>
                        <a:t>Ereignisgesteuerte Architektur</a:t>
                      </a:r>
                    </a:p>
                  </a:txBody>
                  <a:tcPr/>
                </a:tc>
                <a:tc>
                  <a:txBody>
                    <a:bodyPr/>
                    <a:lstStyle/>
                    <a:p>
                      <a:r>
                        <a:rPr lang="de-DE" sz="1200">
                          <a:latin typeface="Segoe UI" panose="020B0502040204020203" pitchFamily="34" charset="0"/>
                        </a:rPr>
                        <a:t>Produzent/Konsument. Unabhängige Ansicht pro Subsystem</a:t>
                      </a:r>
                      <a:endParaRPr lang="de-DE" sz="1200"/>
                    </a:p>
                  </a:txBody>
                  <a:tcPr/>
                </a:tc>
                <a:tc>
                  <a:txBody>
                    <a:bodyPr/>
                    <a:lstStyle/>
                    <a:p>
                      <a:r>
                        <a:rPr lang="de-DE" sz="1200">
                          <a:latin typeface="Segoe UI" panose="020B0502040204020203" pitchFamily="34" charset="0"/>
                        </a:rPr>
                        <a:t>IoT- und Echtzeitsysteme</a:t>
                      </a:r>
                      <a:endParaRPr lang="de-DE" sz="1200"/>
                    </a:p>
                  </a:txBody>
                  <a:tcPr/>
                </a:tc>
                <a:extLst>
                  <a:ext uri="{0D108BD9-81ED-4DB2-BD59-A6C34878D82A}">
                    <a16:rowId xmlns:a16="http://schemas.microsoft.com/office/drawing/2014/main" val="772592220"/>
                  </a:ext>
                </a:extLst>
              </a:tr>
              <a:tr h="534356">
                <a:tc>
                  <a:txBody>
                    <a:bodyPr/>
                    <a:lstStyle/>
                    <a:p>
                      <a:r>
                        <a:rPr lang="de-DE" sz="1400" b="1"/>
                        <a:t>Big Data</a:t>
                      </a:r>
                    </a:p>
                  </a:txBody>
                  <a:tcPr/>
                </a:tc>
                <a:tc>
                  <a:txBody>
                    <a:bodyPr/>
                    <a:lstStyle/>
                    <a:p>
                      <a:r>
                        <a:rPr lang="de-DE" sz="1200">
                          <a:latin typeface="Segoe UI" panose="020B0502040204020203" pitchFamily="34" charset="0"/>
                        </a:rPr>
                        <a:t>Aufteilen eines großen Datensatzes in kleine Blöcke. Parallele Verarbeitung in lokalen Datensätzen</a:t>
                      </a:r>
                      <a:endParaRPr lang="de-DE" sz="1200"/>
                    </a:p>
                  </a:txBody>
                  <a:tcPr/>
                </a:tc>
                <a:tc>
                  <a:txBody>
                    <a:bodyPr/>
                    <a:lstStyle/>
                    <a:p>
                      <a:r>
                        <a:rPr lang="de-DE" sz="1200">
                          <a:latin typeface="Segoe UI" panose="020B0502040204020203" pitchFamily="34" charset="0"/>
                        </a:rPr>
                        <a:t>Datenanalyse im Stapel und in Echtzeit. Prädiktive Analyse mit ML</a:t>
                      </a:r>
                      <a:endParaRPr lang="de-DE" sz="1200"/>
                    </a:p>
                  </a:txBody>
                  <a:tcPr/>
                </a:tc>
                <a:extLst>
                  <a:ext uri="{0D108BD9-81ED-4DB2-BD59-A6C34878D82A}">
                    <a16:rowId xmlns:a16="http://schemas.microsoft.com/office/drawing/2014/main" val="2319302285"/>
                  </a:ext>
                </a:extLst>
              </a:tr>
              <a:tr h="433422">
                <a:tc>
                  <a:txBody>
                    <a:bodyPr/>
                    <a:lstStyle/>
                    <a:p>
                      <a:r>
                        <a:rPr lang="de-DE" sz="1400" b="1"/>
                        <a:t>Big Compute</a:t>
                      </a:r>
                    </a:p>
                  </a:txBody>
                  <a:tcPr/>
                </a:tc>
                <a:tc>
                  <a:txBody>
                    <a:bodyPr/>
                    <a:lstStyle/>
                    <a:p>
                      <a:r>
                        <a:rPr lang="de-DE" sz="1200">
                          <a:latin typeface="Segoe UI" panose="020B0502040204020203" pitchFamily="34" charset="0"/>
                        </a:rPr>
                        <a:t>Datenzuordnung an Tausende von Kernen</a:t>
                      </a:r>
                      <a:endParaRPr lang="de-DE" sz="1200"/>
                    </a:p>
                  </a:txBody>
                  <a:tcPr/>
                </a:tc>
                <a:tc>
                  <a:txBody>
                    <a:bodyPr/>
                    <a:lstStyle/>
                    <a:p>
                      <a:r>
                        <a:rPr lang="de-DE" sz="1200">
                          <a:latin typeface="Segoe UI" panose="020B0502040204020203" pitchFamily="34" charset="0"/>
                        </a:rPr>
                        <a:t>Berechnungsintensive Domänen wie Simulationen</a:t>
                      </a:r>
                      <a:endParaRPr lang="de-DE" sz="1200"/>
                    </a:p>
                  </a:txBody>
                  <a:tcPr/>
                </a:tc>
                <a:extLst>
                  <a:ext uri="{0D108BD9-81ED-4DB2-BD59-A6C34878D82A}">
                    <a16:rowId xmlns:a16="http://schemas.microsoft.com/office/drawing/2014/main" val="4230203706"/>
                  </a:ext>
                </a:extLst>
              </a:tr>
            </a:tbl>
          </a:graphicData>
        </a:graphic>
      </p:graphicFrame>
      <p:sp>
        <p:nvSpPr>
          <p:cNvPr id="4" name="Rectangle 3">
            <a:extLst>
              <a:ext uri="{FF2B5EF4-FFF2-40B4-BE49-F238E27FC236}">
                <a16:creationId xmlns:a16="http://schemas.microsoft.com/office/drawing/2014/main" id="{25969CA7-7E1F-4694-908B-A4E5772E1EA8}"/>
              </a:ext>
            </a:extLst>
          </p:cNvPr>
          <p:cNvSpPr/>
          <p:nvPr/>
        </p:nvSpPr>
        <p:spPr>
          <a:xfrm>
            <a:off x="532070" y="6058226"/>
            <a:ext cx="1980029" cy="369332"/>
          </a:xfrm>
          <a:prstGeom prst="rect">
            <a:avLst/>
          </a:prstGeom>
        </p:spPr>
        <p:txBody>
          <a:bodyPr wrap="none">
            <a:spAutoFit/>
          </a:bodyPr>
          <a:lstStyle/>
          <a:p>
            <a:r>
              <a:rPr lang="de-DE"/>
              <a:t>Quelle : Microsoft</a:t>
            </a:r>
          </a:p>
        </p:txBody>
      </p:sp>
    </p:spTree>
    <p:extLst>
      <p:ext uri="{BB962C8B-B14F-4D97-AF65-F5344CB8AC3E}">
        <p14:creationId xmlns:p14="http://schemas.microsoft.com/office/powerpoint/2010/main" val="2114421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1464-CE42-4F90-A0F3-C14D4D4DD942}"/>
              </a:ext>
            </a:extLst>
          </p:cNvPr>
          <p:cNvSpPr>
            <a:spLocks noGrp="1"/>
          </p:cNvSpPr>
          <p:nvPr>
            <p:ph type="title"/>
          </p:nvPr>
        </p:nvSpPr>
        <p:spPr/>
        <p:txBody>
          <a:bodyPr/>
          <a:lstStyle/>
          <a:p>
            <a:r>
              <a:rPr lang="de-DE" dirty="0"/>
              <a:t>8e) Microsoft Cloud Architekturstile</a:t>
            </a:r>
          </a:p>
        </p:txBody>
      </p:sp>
      <p:sp>
        <p:nvSpPr>
          <p:cNvPr id="3" name="Slide Number Placeholder 2">
            <a:extLst>
              <a:ext uri="{FF2B5EF4-FFF2-40B4-BE49-F238E27FC236}">
                <a16:creationId xmlns:a16="http://schemas.microsoft.com/office/drawing/2014/main" id="{41A45A48-9550-42B9-B33F-DF0B5CC36BC9}"/>
              </a:ext>
            </a:extLst>
          </p:cNvPr>
          <p:cNvSpPr>
            <a:spLocks noGrp="1"/>
          </p:cNvSpPr>
          <p:nvPr>
            <p:ph type="sldNum" sz="quarter" idx="4"/>
          </p:nvPr>
        </p:nvSpPr>
        <p:spPr/>
        <p:txBody>
          <a:bodyPr/>
          <a:lstStyle/>
          <a:p>
            <a:fld id="{82EA1D04-CA53-4DE3-84A8-2B63E41036C9}" type="slidenum">
              <a:rPr lang="de-DE" smtClean="0"/>
              <a:pPr/>
              <a:t>218</a:t>
            </a:fld>
            <a:endParaRPr lang="de-DE"/>
          </a:p>
        </p:txBody>
      </p:sp>
      <p:sp>
        <p:nvSpPr>
          <p:cNvPr id="4" name="TextBox 3">
            <a:extLst>
              <a:ext uri="{FF2B5EF4-FFF2-40B4-BE49-F238E27FC236}">
                <a16:creationId xmlns:a16="http://schemas.microsoft.com/office/drawing/2014/main" id="{0EB132B6-A3B2-4BCB-A468-FE99E6A0911A}"/>
              </a:ext>
            </a:extLst>
          </p:cNvPr>
          <p:cNvSpPr txBox="1"/>
          <p:nvPr/>
        </p:nvSpPr>
        <p:spPr>
          <a:xfrm>
            <a:off x="358588" y="1909481"/>
            <a:ext cx="11736386" cy="4210763"/>
          </a:xfrm>
          <a:prstGeom prst="rect">
            <a:avLst/>
          </a:prstGeom>
        </p:spPr>
        <p:txBody>
          <a:bodyPr vert="horz" lIns="0" tIns="0" rIns="0" bIns="0" rtlCol="0">
            <a:noAutofit/>
          </a:bodyPr>
          <a:lstStyle>
            <a:lvl1pPr marL="342900" indent="-342900">
              <a:lnSpc>
                <a:spcPct val="110000"/>
              </a:lnSpc>
              <a:spcBef>
                <a:spcPts val="0"/>
              </a:spcBef>
              <a:spcAft>
                <a:spcPts val="0"/>
              </a:spcAft>
              <a:buClr>
                <a:schemeClr val="accent1"/>
              </a:buClr>
              <a:buFont typeface="Wingdings" panose="05000000000000000000" pitchFamily="2" charset="2"/>
              <a:buChar char="n"/>
              <a:defRPr lang="de-DE" sz="2000" b="0" i="0" smtClean="0">
                <a:latin typeface="Arial"/>
              </a:defRPr>
            </a:lvl1pPr>
            <a:lvl2pPr marL="719138" lvl="1" indent="-361950">
              <a:lnSpc>
                <a:spcPct val="110000"/>
              </a:lnSpc>
              <a:spcBef>
                <a:spcPts val="600"/>
              </a:spcBef>
              <a:spcAft>
                <a:spcPts val="0"/>
              </a:spcAft>
              <a:buClr>
                <a:schemeClr val="accent1"/>
              </a:buClr>
              <a:buFont typeface="Wingdings 3" panose="05040102010807070707" pitchFamily="18" charset="2"/>
              <a:buChar char=""/>
              <a:defRPr lang="de-DE" sz="1400" b="0" i="0" smtClean="0">
                <a:latin typeface="Arial"/>
              </a:defRPr>
            </a:lvl2pPr>
            <a:lvl3pPr marL="1074738" indent="-355600">
              <a:lnSpc>
                <a:spcPct val="110000"/>
              </a:lnSpc>
              <a:spcBef>
                <a:spcPts val="300"/>
              </a:spcBef>
              <a:spcAft>
                <a:spcPts val="0"/>
              </a:spcAft>
              <a:buClr>
                <a:schemeClr val="accent1"/>
              </a:buClr>
              <a:buFont typeface="Arial" panose="020B0604020202020204" pitchFamily="34" charset="0"/>
              <a:buChar char="●"/>
              <a:tabLst/>
              <a:defRPr lang="de-DE" sz="2000" b="0" i="0" smtClean="0">
                <a:latin typeface="Arial"/>
              </a:defRPr>
            </a:lvl3pPr>
            <a:lvl4pPr marL="1436688" indent="-361950">
              <a:lnSpc>
                <a:spcPct val="110000"/>
              </a:lnSpc>
              <a:spcBef>
                <a:spcPts val="0"/>
              </a:spcBef>
              <a:spcAft>
                <a:spcPct val="50000"/>
              </a:spcAft>
              <a:buClr>
                <a:schemeClr val="accent1"/>
              </a:buClr>
              <a:buFont typeface="Arial" panose="020B0604020202020204" pitchFamily="34" charset="0"/>
              <a:buChar char="−"/>
              <a:defRPr lang="de-DE" sz="2000" b="0" i="0" smtClean="0">
                <a:latin typeface="Arial"/>
              </a:defRPr>
            </a:lvl4pPr>
            <a:lvl5pPr marL="2057400" indent="-228600">
              <a:lnSpc>
                <a:spcPct val="95000"/>
              </a:lnSpc>
              <a:spcBef>
                <a:spcPts val="0"/>
              </a:spcBef>
              <a:spcAft>
                <a:spcPct val="50000"/>
              </a:spcAft>
              <a:buClr>
                <a:schemeClr val="tx1"/>
              </a:buClr>
              <a:buFontTx/>
              <a:buChar char="–"/>
              <a:defRPr lang="de-DE" sz="2000" b="0" i="0" dirty="0">
                <a:latin typeface="Aria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de-DE"/>
              <a:t>N-Schichten (N-tier)</a:t>
            </a:r>
          </a:p>
          <a:p>
            <a:pPr marL="357188" lvl="1" indent="0">
              <a:buNone/>
            </a:pPr>
            <a:r>
              <a:rPr lang="de-DE"/>
              <a:t>ist eine traditionelle Architektur für Unternehmensanwendungen. </a:t>
            </a:r>
          </a:p>
          <a:p>
            <a:pPr marL="357188" lvl="1" indent="0">
              <a:buNone/>
            </a:pPr>
            <a:r>
              <a:rPr lang="de-DE"/>
              <a:t>Abhängigkeiten werden verwaltet, indem die Anwendung in Ebenen unterteilt wird, die logische Funktionen wie Präsentation, </a:t>
            </a:r>
          </a:p>
          <a:p>
            <a:pPr marL="357188" lvl="1" indent="0">
              <a:buNone/>
            </a:pPr>
            <a:r>
              <a:rPr lang="de-DE"/>
              <a:t>Geschäftslogik und Datenzugriff ausführen. Eine Ebene kann nur Ebenen aufrufen, die darunter liegen. </a:t>
            </a:r>
          </a:p>
          <a:p>
            <a:pPr marL="357188" lvl="1" indent="0">
              <a:buNone/>
            </a:pPr>
            <a:r>
              <a:rPr lang="de-DE"/>
              <a:t>Diese horizontale Schichtung kann jedoch ein Problem darstellen. </a:t>
            </a:r>
          </a:p>
          <a:p>
            <a:pPr marL="357188" lvl="1" indent="0">
              <a:buNone/>
            </a:pPr>
            <a:r>
              <a:rPr lang="de-DE"/>
              <a:t>Es kann schwierig sein, Änderungen in einem Teil der Anwendung einzufügen, ohne den Rest der Anwendung zu berühren. </a:t>
            </a:r>
          </a:p>
          <a:p>
            <a:pPr marL="357188" lvl="1" indent="0">
              <a:buNone/>
            </a:pPr>
            <a:r>
              <a:rPr lang="de-DE"/>
              <a:t>Das macht häufige Aktualisierungen zu einer Herausforderung und begrenzt die Geschwindigkeit, mit der neue Funktionen </a:t>
            </a:r>
          </a:p>
          <a:p>
            <a:pPr marL="357188" lvl="1" indent="0">
              <a:buNone/>
            </a:pPr>
            <a:r>
              <a:rPr lang="de-DE"/>
              <a:t>hinzugefügt werden können.</a:t>
            </a:r>
          </a:p>
          <a:p>
            <a:pPr marL="357188" lvl="1" indent="0">
              <a:buNone/>
            </a:pPr>
            <a:r>
              <a:rPr lang="de-DE" sz="1400"/>
              <a:t>N-Schichten eignet sich hervorragend für die Migration vorhandener Anwendungen, die bereits eine geschichtete Architektur aufweisen. </a:t>
            </a:r>
          </a:p>
          <a:p>
            <a:pPr marL="357188" lvl="1" indent="0">
              <a:buNone/>
            </a:pPr>
            <a:r>
              <a:rPr lang="de-DE" sz="1400"/>
              <a:t>Aus diesem Grund wird N-Schichten am häufigsten in IaaS-Lösungen (Infrastructure as a Service) verwendet oder in Anwendungen, </a:t>
            </a:r>
          </a:p>
          <a:p>
            <a:pPr marL="357188" lvl="1" indent="0">
              <a:buNone/>
            </a:pPr>
            <a:r>
              <a:rPr lang="de-DE" sz="1400"/>
              <a:t>die eine Mischung aus IaaS und verwaltete Services sind.</a:t>
            </a:r>
          </a:p>
          <a:p>
            <a:pPr marL="357188" lvl="1" indent="0">
              <a:buNone/>
            </a:pPr>
            <a:endParaRPr lang="de-DE"/>
          </a:p>
          <a:p>
            <a:pPr marL="357188" lvl="1" indent="0">
              <a:buNone/>
            </a:pPr>
            <a:r>
              <a:rPr lang="de-DE" sz="1400"/>
              <a:t>WAF = Web Application Firewall</a:t>
            </a:r>
          </a:p>
        </p:txBody>
      </p:sp>
      <p:pic>
        <p:nvPicPr>
          <p:cNvPr id="5" name="Picture 4">
            <a:extLst>
              <a:ext uri="{FF2B5EF4-FFF2-40B4-BE49-F238E27FC236}">
                <a16:creationId xmlns:a16="http://schemas.microsoft.com/office/drawing/2014/main" id="{C9663356-E5D7-4094-974A-42A3FA7DC6EC}"/>
              </a:ext>
            </a:extLst>
          </p:cNvPr>
          <p:cNvPicPr>
            <a:picLocks noChangeAspect="1"/>
          </p:cNvPicPr>
          <p:nvPr/>
        </p:nvPicPr>
        <p:blipFill>
          <a:blip r:embed="rId2"/>
          <a:stretch>
            <a:fillRect/>
          </a:stretch>
        </p:blipFill>
        <p:spPr>
          <a:xfrm>
            <a:off x="6871853" y="204721"/>
            <a:ext cx="4804713" cy="2157842"/>
          </a:xfrm>
          <a:prstGeom prst="rect">
            <a:avLst/>
          </a:prstGeom>
        </p:spPr>
      </p:pic>
    </p:spTree>
    <p:extLst>
      <p:ext uri="{BB962C8B-B14F-4D97-AF65-F5344CB8AC3E}">
        <p14:creationId xmlns:p14="http://schemas.microsoft.com/office/powerpoint/2010/main" val="15612065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1464-CE42-4F90-A0F3-C14D4D4DD942}"/>
              </a:ext>
            </a:extLst>
          </p:cNvPr>
          <p:cNvSpPr>
            <a:spLocks noGrp="1"/>
          </p:cNvSpPr>
          <p:nvPr>
            <p:ph type="title"/>
          </p:nvPr>
        </p:nvSpPr>
        <p:spPr/>
        <p:txBody>
          <a:bodyPr/>
          <a:lstStyle/>
          <a:p>
            <a:r>
              <a:rPr lang="de-DE" dirty="0"/>
              <a:t>8e) Microsoft Cloud Architekturstile</a:t>
            </a:r>
          </a:p>
        </p:txBody>
      </p:sp>
      <p:sp>
        <p:nvSpPr>
          <p:cNvPr id="3" name="Slide Number Placeholder 2">
            <a:extLst>
              <a:ext uri="{FF2B5EF4-FFF2-40B4-BE49-F238E27FC236}">
                <a16:creationId xmlns:a16="http://schemas.microsoft.com/office/drawing/2014/main" id="{41A45A48-9550-42B9-B33F-DF0B5CC36BC9}"/>
              </a:ext>
            </a:extLst>
          </p:cNvPr>
          <p:cNvSpPr>
            <a:spLocks noGrp="1"/>
          </p:cNvSpPr>
          <p:nvPr>
            <p:ph type="sldNum" sz="quarter" idx="4"/>
          </p:nvPr>
        </p:nvSpPr>
        <p:spPr/>
        <p:txBody>
          <a:bodyPr/>
          <a:lstStyle/>
          <a:p>
            <a:fld id="{82EA1D04-CA53-4DE3-84A8-2B63E41036C9}" type="slidenum">
              <a:rPr lang="de-DE" smtClean="0"/>
              <a:pPr/>
              <a:t>219</a:t>
            </a:fld>
            <a:endParaRPr lang="de-DE"/>
          </a:p>
        </p:txBody>
      </p:sp>
      <p:sp>
        <p:nvSpPr>
          <p:cNvPr id="4" name="TextBox 3">
            <a:extLst>
              <a:ext uri="{FF2B5EF4-FFF2-40B4-BE49-F238E27FC236}">
                <a16:creationId xmlns:a16="http://schemas.microsoft.com/office/drawing/2014/main" id="{0EB132B6-A3B2-4BCB-A468-FE99E6A0911A}"/>
              </a:ext>
            </a:extLst>
          </p:cNvPr>
          <p:cNvSpPr txBox="1"/>
          <p:nvPr/>
        </p:nvSpPr>
        <p:spPr>
          <a:xfrm>
            <a:off x="358588" y="1909481"/>
            <a:ext cx="11596103" cy="3701609"/>
          </a:xfrm>
          <a:prstGeom prst="rect">
            <a:avLst/>
          </a:prstGeom>
        </p:spPr>
        <p:txBody>
          <a:bodyPr vert="horz" lIns="0" tIns="0" rIns="0" bIns="0" rtlCol="0">
            <a:noAutofit/>
          </a:bodyPr>
          <a:lstStyle>
            <a:lvl1pPr marL="342900" indent="-342900">
              <a:lnSpc>
                <a:spcPct val="110000"/>
              </a:lnSpc>
              <a:spcBef>
                <a:spcPts val="0"/>
              </a:spcBef>
              <a:spcAft>
                <a:spcPts val="0"/>
              </a:spcAft>
              <a:buClr>
                <a:schemeClr val="accent1"/>
              </a:buClr>
              <a:buFont typeface="Wingdings" panose="05000000000000000000" pitchFamily="2" charset="2"/>
              <a:buChar char="n"/>
              <a:defRPr lang="de-DE" sz="2000" b="0" i="0" smtClean="0">
                <a:latin typeface="Arial"/>
              </a:defRPr>
            </a:lvl1pPr>
            <a:lvl2pPr marL="719138" lvl="1" indent="-361950">
              <a:lnSpc>
                <a:spcPct val="110000"/>
              </a:lnSpc>
              <a:spcBef>
                <a:spcPts val="600"/>
              </a:spcBef>
              <a:spcAft>
                <a:spcPts val="0"/>
              </a:spcAft>
              <a:buClr>
                <a:schemeClr val="accent1"/>
              </a:buClr>
              <a:buFont typeface="Wingdings 3" panose="05040102010807070707" pitchFamily="18" charset="2"/>
              <a:buChar char=""/>
              <a:defRPr lang="de-DE" sz="1400" b="0" i="0" smtClean="0">
                <a:latin typeface="Arial"/>
              </a:defRPr>
            </a:lvl2pPr>
            <a:lvl3pPr marL="1074738" indent="-355600">
              <a:lnSpc>
                <a:spcPct val="110000"/>
              </a:lnSpc>
              <a:spcBef>
                <a:spcPts val="300"/>
              </a:spcBef>
              <a:spcAft>
                <a:spcPts val="0"/>
              </a:spcAft>
              <a:buClr>
                <a:schemeClr val="accent1"/>
              </a:buClr>
              <a:buFont typeface="Arial" panose="020B0604020202020204" pitchFamily="34" charset="0"/>
              <a:buChar char="●"/>
              <a:tabLst/>
              <a:defRPr lang="de-DE" sz="2000" b="0" i="0" smtClean="0">
                <a:latin typeface="Arial"/>
              </a:defRPr>
            </a:lvl3pPr>
            <a:lvl4pPr marL="1436688" indent="-361950">
              <a:lnSpc>
                <a:spcPct val="110000"/>
              </a:lnSpc>
              <a:spcBef>
                <a:spcPts val="0"/>
              </a:spcBef>
              <a:spcAft>
                <a:spcPct val="50000"/>
              </a:spcAft>
              <a:buClr>
                <a:schemeClr val="accent1"/>
              </a:buClr>
              <a:buFont typeface="Arial" panose="020B0604020202020204" pitchFamily="34" charset="0"/>
              <a:buChar char="−"/>
              <a:defRPr lang="de-DE" sz="2000" b="0" i="0" smtClean="0">
                <a:latin typeface="Arial"/>
              </a:defRPr>
            </a:lvl4pPr>
            <a:lvl5pPr marL="2057400" indent="-228600">
              <a:lnSpc>
                <a:spcPct val="95000"/>
              </a:lnSpc>
              <a:spcBef>
                <a:spcPts val="0"/>
              </a:spcBef>
              <a:spcAft>
                <a:spcPct val="50000"/>
              </a:spcAft>
              <a:buClr>
                <a:schemeClr val="tx1"/>
              </a:buClr>
              <a:buFontTx/>
              <a:buChar char="–"/>
              <a:defRPr lang="de-DE" sz="2000" b="0" i="0" dirty="0">
                <a:latin typeface="Aria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de-DE"/>
              <a:t>Web-Queue-Worker</a:t>
            </a:r>
          </a:p>
          <a:p>
            <a:pPr marL="376238" lvl="1" indent="0">
              <a:buNone/>
            </a:pPr>
            <a:r>
              <a:rPr lang="de-DE"/>
              <a:t>Erwägen Sie für eine reine PaaS-Lösung eine Web-Queue-Worker-Architektur. In diesem Stil verfügt die Anwendung über ein Web-Front-End, </a:t>
            </a:r>
          </a:p>
          <a:p>
            <a:pPr marL="376238" lvl="1" indent="0">
              <a:buNone/>
            </a:pPr>
            <a:r>
              <a:rPr lang="de-DE"/>
              <a:t>das HTTP-Anforderungen verarbeitet, und einen Back-End-Worker, der CPU-intensive Aufgaben oder lang andauernde Vorgänge ausführt.</a:t>
            </a:r>
          </a:p>
          <a:p>
            <a:pPr marL="376238" lvl="1" indent="0">
              <a:buNone/>
            </a:pPr>
            <a:r>
              <a:rPr lang="de-DE"/>
              <a:t>Das Front-End kommuniziert über eine asynchrone Nachrichtenwarteschlange mit dem Auftragnehmer.</a:t>
            </a:r>
          </a:p>
          <a:p>
            <a:pPr marL="376238" lvl="1" indent="0">
              <a:buNone/>
            </a:pPr>
            <a:r>
              <a:rPr lang="de-DE"/>
              <a:t>Web-Queue-Worker eignet sich für relativ einfache Domänen mit einigen ressourcenintensiven Aufgaben. </a:t>
            </a:r>
          </a:p>
          <a:p>
            <a:pPr marL="376238" lvl="1" indent="0">
              <a:buNone/>
            </a:pPr>
            <a:r>
              <a:rPr lang="de-DE"/>
              <a:t>Wie bei N-Schichten ist die Architektur leicht zu verstehen. Die Verwendung von verwalteten Services vereinfacht die Bereitstellung </a:t>
            </a:r>
          </a:p>
          <a:p>
            <a:pPr marL="376238" lvl="1" indent="0">
              <a:buNone/>
            </a:pPr>
            <a:r>
              <a:rPr lang="de-DE"/>
              <a:t>und den Betrieb. Bei komplexen Domänen kann es jedoch schwierig sein, die Abhängigkeiten zu verwalten. </a:t>
            </a:r>
          </a:p>
          <a:p>
            <a:pPr marL="376238" lvl="1" indent="0">
              <a:buNone/>
            </a:pPr>
            <a:r>
              <a:rPr lang="de-DE"/>
              <a:t>Das Front-End und der Worker können leicht zu großen, monolithischen Komponenten werden, </a:t>
            </a:r>
          </a:p>
          <a:p>
            <a:pPr marL="376238" lvl="1" indent="0">
              <a:buNone/>
            </a:pPr>
            <a:r>
              <a:rPr lang="de-DE"/>
              <a:t>die schwierig zu warten und zu aktualisieren sind. </a:t>
            </a:r>
          </a:p>
          <a:p>
            <a:pPr marL="376238" lvl="1" indent="0">
              <a:buNone/>
            </a:pPr>
            <a:r>
              <a:rPr lang="de-DE"/>
              <a:t>Wie bei N-Schichten kann dies die Häufigkeit von Aktualisierungen reduzieren und die Innovation einschränken.</a:t>
            </a:r>
          </a:p>
        </p:txBody>
      </p:sp>
      <p:pic>
        <p:nvPicPr>
          <p:cNvPr id="6" name="Picture 5">
            <a:extLst>
              <a:ext uri="{FF2B5EF4-FFF2-40B4-BE49-F238E27FC236}">
                <a16:creationId xmlns:a16="http://schemas.microsoft.com/office/drawing/2014/main" id="{863E0241-AD44-49CC-BE0F-E655286EADB3}"/>
              </a:ext>
            </a:extLst>
          </p:cNvPr>
          <p:cNvPicPr>
            <a:picLocks noChangeAspect="1"/>
          </p:cNvPicPr>
          <p:nvPr/>
        </p:nvPicPr>
        <p:blipFill>
          <a:blip r:embed="rId2"/>
          <a:stretch>
            <a:fillRect/>
          </a:stretch>
        </p:blipFill>
        <p:spPr>
          <a:xfrm>
            <a:off x="6795655" y="92652"/>
            <a:ext cx="5273336" cy="2142293"/>
          </a:xfrm>
          <a:prstGeom prst="rect">
            <a:avLst/>
          </a:prstGeom>
        </p:spPr>
      </p:pic>
    </p:spTree>
    <p:extLst>
      <p:ext uri="{BB962C8B-B14F-4D97-AF65-F5344CB8AC3E}">
        <p14:creationId xmlns:p14="http://schemas.microsoft.com/office/powerpoint/2010/main" val="49397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C6DD-28B2-4744-B391-F20CBB1664FA}"/>
              </a:ext>
            </a:extLst>
          </p:cNvPr>
          <p:cNvSpPr>
            <a:spLocks noGrp="1"/>
          </p:cNvSpPr>
          <p:nvPr>
            <p:ph type="title"/>
          </p:nvPr>
        </p:nvSpPr>
        <p:spPr/>
        <p:txBody>
          <a:bodyPr/>
          <a:lstStyle/>
          <a:p>
            <a:r>
              <a:rPr lang="de-DE"/>
              <a:t>2a) Typen von Softwarearchitekten</a:t>
            </a:r>
            <a:br>
              <a:rPr lang="de-DE"/>
            </a:br>
            <a:r>
              <a:rPr lang="de-DE"/>
              <a:t>Enterprise Architect</a:t>
            </a:r>
          </a:p>
        </p:txBody>
      </p:sp>
      <p:sp>
        <p:nvSpPr>
          <p:cNvPr id="3" name="Slide Number Placeholder 2">
            <a:extLst>
              <a:ext uri="{FF2B5EF4-FFF2-40B4-BE49-F238E27FC236}">
                <a16:creationId xmlns:a16="http://schemas.microsoft.com/office/drawing/2014/main" id="{4B2B46FE-203E-4C3E-A01F-9063D7B68C46}"/>
              </a:ext>
            </a:extLst>
          </p:cNvPr>
          <p:cNvSpPr>
            <a:spLocks noGrp="1"/>
          </p:cNvSpPr>
          <p:nvPr>
            <p:ph type="sldNum" sz="quarter" idx="4"/>
          </p:nvPr>
        </p:nvSpPr>
        <p:spPr/>
        <p:txBody>
          <a:bodyPr/>
          <a:lstStyle/>
          <a:p>
            <a:fld id="{82EA1D04-CA53-4DE3-84A8-2B63E41036C9}" type="slidenum">
              <a:rPr lang="de-DE" smtClean="0"/>
              <a:pPr/>
              <a:t>22</a:t>
            </a:fld>
            <a:endParaRPr lang="de-DE"/>
          </a:p>
        </p:txBody>
      </p:sp>
      <p:sp>
        <p:nvSpPr>
          <p:cNvPr id="8" name="Title 1">
            <a:extLst>
              <a:ext uri="{FF2B5EF4-FFF2-40B4-BE49-F238E27FC236}">
                <a16:creationId xmlns:a16="http://schemas.microsoft.com/office/drawing/2014/main" id="{C0AD3F14-C777-400E-B82A-4BBC2AAF287C}"/>
              </a:ext>
            </a:extLst>
          </p:cNvPr>
          <p:cNvSpPr txBox="1">
            <a:spLocks/>
          </p:cNvSpPr>
          <p:nvPr/>
        </p:nvSpPr>
        <p:spPr>
          <a:xfrm>
            <a:off x="218306" y="1702360"/>
            <a:ext cx="11736386" cy="4963638"/>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800100" lvl="1" indent="-342900">
              <a:buFont typeface="Arial" panose="020B0604020202020204" pitchFamily="34" charset="0"/>
              <a:buChar char="•"/>
            </a:pPr>
            <a:r>
              <a:rPr kumimoji="0" lang="en-US"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The organizing logic for business processes and IT infrastructure reflecting the integration and standardization requirements of the firm’s operating model. </a:t>
            </a:r>
            <a:br>
              <a:rPr kumimoji="0" lang="en-US"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br>
            <a:r>
              <a:rPr kumimoji="0" lang="en-US"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[Source: MIT Center for Information Systems Research]</a:t>
            </a:r>
            <a:endParaRPr kumimoji="0" lang="de-DE"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A conceptual blueprint that defines the structure and operation of an organization. The intent of an enterprise architecture is to determine how an organization can most effectively achieve it’s current and future objectives.</a:t>
            </a:r>
            <a:br>
              <a:rPr kumimoji="0" lang="en-US"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br>
            <a:r>
              <a:rPr kumimoji="0" lang="en-US"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[Source: SearchCIO.com]</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Enterprise architecture (EA) is a discipline for proactively and holistically leading enterprise responses to disruptive forces by identifying and analyzing the execution of change toward desired business vision and outcomes. EA delivers value by presenting business and IT leaders with signature-ready recommendations for adjusting policies and projects to achieve target business outcomes that capitalize on relevant business disruptions.</a:t>
            </a:r>
            <a:br>
              <a:rPr kumimoji="0" lang="en-US"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br>
            <a:r>
              <a:rPr kumimoji="0" lang="en-US"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[Source: Gartner.com]</a:t>
            </a: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endParaRPr>
          </a:p>
        </p:txBody>
      </p:sp>
    </p:spTree>
    <p:extLst>
      <p:ext uri="{BB962C8B-B14F-4D97-AF65-F5344CB8AC3E}">
        <p14:creationId xmlns:p14="http://schemas.microsoft.com/office/powerpoint/2010/main" val="286373304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1464-CE42-4F90-A0F3-C14D4D4DD942}"/>
              </a:ext>
            </a:extLst>
          </p:cNvPr>
          <p:cNvSpPr>
            <a:spLocks noGrp="1"/>
          </p:cNvSpPr>
          <p:nvPr>
            <p:ph type="title"/>
          </p:nvPr>
        </p:nvSpPr>
        <p:spPr/>
        <p:txBody>
          <a:bodyPr/>
          <a:lstStyle/>
          <a:p>
            <a:r>
              <a:rPr lang="de-DE" dirty="0"/>
              <a:t>8e) Microsoft Cloud Architekturstile</a:t>
            </a:r>
          </a:p>
        </p:txBody>
      </p:sp>
      <p:sp>
        <p:nvSpPr>
          <p:cNvPr id="3" name="Slide Number Placeholder 2">
            <a:extLst>
              <a:ext uri="{FF2B5EF4-FFF2-40B4-BE49-F238E27FC236}">
                <a16:creationId xmlns:a16="http://schemas.microsoft.com/office/drawing/2014/main" id="{41A45A48-9550-42B9-B33F-DF0B5CC36BC9}"/>
              </a:ext>
            </a:extLst>
          </p:cNvPr>
          <p:cNvSpPr>
            <a:spLocks noGrp="1"/>
          </p:cNvSpPr>
          <p:nvPr>
            <p:ph type="sldNum" sz="quarter" idx="4"/>
          </p:nvPr>
        </p:nvSpPr>
        <p:spPr/>
        <p:txBody>
          <a:bodyPr/>
          <a:lstStyle/>
          <a:p>
            <a:fld id="{82EA1D04-CA53-4DE3-84A8-2B63E41036C9}" type="slidenum">
              <a:rPr lang="de-DE" smtClean="0"/>
              <a:pPr/>
              <a:t>220</a:t>
            </a:fld>
            <a:endParaRPr lang="de-DE"/>
          </a:p>
        </p:txBody>
      </p:sp>
      <p:sp>
        <p:nvSpPr>
          <p:cNvPr id="4" name="TextBox 3">
            <a:extLst>
              <a:ext uri="{FF2B5EF4-FFF2-40B4-BE49-F238E27FC236}">
                <a16:creationId xmlns:a16="http://schemas.microsoft.com/office/drawing/2014/main" id="{0EB132B6-A3B2-4BCB-A468-FE99E6A0911A}"/>
              </a:ext>
            </a:extLst>
          </p:cNvPr>
          <p:cNvSpPr txBox="1"/>
          <p:nvPr/>
        </p:nvSpPr>
        <p:spPr>
          <a:xfrm>
            <a:off x="358588" y="1909481"/>
            <a:ext cx="11596103" cy="3701609"/>
          </a:xfrm>
          <a:prstGeom prst="rect">
            <a:avLst/>
          </a:prstGeom>
        </p:spPr>
        <p:txBody>
          <a:bodyPr vert="horz" lIns="0" tIns="0" rIns="0" bIns="0" rtlCol="0">
            <a:noAutofit/>
          </a:bodyPr>
          <a:lstStyle>
            <a:lvl1pPr marL="342900" indent="-342900">
              <a:lnSpc>
                <a:spcPct val="110000"/>
              </a:lnSpc>
              <a:spcBef>
                <a:spcPts val="0"/>
              </a:spcBef>
              <a:spcAft>
                <a:spcPts val="0"/>
              </a:spcAft>
              <a:buClr>
                <a:schemeClr val="accent1"/>
              </a:buClr>
              <a:buFont typeface="Wingdings" panose="05000000000000000000" pitchFamily="2" charset="2"/>
              <a:buChar char="n"/>
              <a:defRPr lang="de-DE" sz="2000" b="0" i="0" smtClean="0">
                <a:latin typeface="Arial"/>
              </a:defRPr>
            </a:lvl1pPr>
            <a:lvl2pPr marL="719138" lvl="1" indent="-361950">
              <a:lnSpc>
                <a:spcPct val="110000"/>
              </a:lnSpc>
              <a:spcBef>
                <a:spcPts val="600"/>
              </a:spcBef>
              <a:spcAft>
                <a:spcPts val="0"/>
              </a:spcAft>
              <a:buClr>
                <a:schemeClr val="accent1"/>
              </a:buClr>
              <a:buFont typeface="Wingdings 3" panose="05040102010807070707" pitchFamily="18" charset="2"/>
              <a:buChar char=""/>
              <a:defRPr lang="de-DE" sz="1400" b="0" i="0" smtClean="0">
                <a:latin typeface="Arial"/>
              </a:defRPr>
            </a:lvl2pPr>
            <a:lvl3pPr marL="1074738" indent="-355600">
              <a:lnSpc>
                <a:spcPct val="110000"/>
              </a:lnSpc>
              <a:spcBef>
                <a:spcPts val="300"/>
              </a:spcBef>
              <a:spcAft>
                <a:spcPts val="0"/>
              </a:spcAft>
              <a:buClr>
                <a:schemeClr val="accent1"/>
              </a:buClr>
              <a:buFont typeface="Arial" panose="020B0604020202020204" pitchFamily="34" charset="0"/>
              <a:buChar char="●"/>
              <a:tabLst/>
              <a:defRPr lang="de-DE" sz="2000" b="0" i="0" smtClean="0">
                <a:latin typeface="Arial"/>
              </a:defRPr>
            </a:lvl3pPr>
            <a:lvl4pPr marL="1436688" indent="-361950">
              <a:lnSpc>
                <a:spcPct val="110000"/>
              </a:lnSpc>
              <a:spcBef>
                <a:spcPts val="0"/>
              </a:spcBef>
              <a:spcAft>
                <a:spcPct val="50000"/>
              </a:spcAft>
              <a:buClr>
                <a:schemeClr val="accent1"/>
              </a:buClr>
              <a:buFont typeface="Arial" panose="020B0604020202020204" pitchFamily="34" charset="0"/>
              <a:buChar char="−"/>
              <a:defRPr lang="de-DE" sz="2000" b="0" i="0" smtClean="0">
                <a:latin typeface="Arial"/>
              </a:defRPr>
            </a:lvl4pPr>
            <a:lvl5pPr marL="2057400" indent="-228600">
              <a:lnSpc>
                <a:spcPct val="95000"/>
              </a:lnSpc>
              <a:spcBef>
                <a:spcPts val="0"/>
              </a:spcBef>
              <a:spcAft>
                <a:spcPct val="50000"/>
              </a:spcAft>
              <a:buClr>
                <a:schemeClr val="tx1"/>
              </a:buClr>
              <a:buFontTx/>
              <a:buChar char="–"/>
              <a:defRPr lang="de-DE" sz="2000" b="0" i="0" dirty="0">
                <a:latin typeface="Aria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de-DE"/>
              <a:t>Mikro-Services</a:t>
            </a:r>
          </a:p>
          <a:p>
            <a:pPr marL="376238" lvl="1" indent="0">
              <a:buNone/>
            </a:pPr>
            <a:r>
              <a:rPr lang="de-DE"/>
              <a:t>Wenn Ihre Anwendung eine komplexere Domäne hat, überlegen Sie einen Wechsel auf eine Microservices-Architektur. </a:t>
            </a:r>
          </a:p>
          <a:p>
            <a:pPr marL="376238" lvl="1" indent="0">
              <a:buNone/>
            </a:pPr>
            <a:r>
              <a:rPr lang="de-DE"/>
              <a:t>Eine Microservices-Anwendung besteht aus vielen kleinen, unabhängigen Services. </a:t>
            </a:r>
          </a:p>
          <a:p>
            <a:pPr marL="376238" lvl="1" indent="0">
              <a:buNone/>
            </a:pPr>
            <a:r>
              <a:rPr lang="de-DE"/>
              <a:t>Jeder Dienst implementiert eine einzelne Business-Fähigkeit. Die Services sind lose gekoppelt und kommunizieren über API-Verträge.</a:t>
            </a:r>
          </a:p>
          <a:p>
            <a:pPr marL="376238" lvl="1" indent="0">
              <a:buNone/>
            </a:pPr>
            <a:r>
              <a:rPr lang="de-DE"/>
              <a:t>Jeder Service kann von einem kleinen, fokussierten Entwicklerteam erstellt werden. </a:t>
            </a:r>
          </a:p>
          <a:p>
            <a:pPr marL="376238" lvl="1" indent="0">
              <a:buNone/>
            </a:pPr>
            <a:r>
              <a:rPr lang="de-DE"/>
              <a:t>Einzelne Services können ohne große Koordinierung zwischen den Teams bereitgestellt werden, was die Möglichkeit häufiger Aktualisierungen</a:t>
            </a:r>
          </a:p>
          <a:p>
            <a:pPr marL="376238" lvl="1" indent="0">
              <a:buNone/>
            </a:pPr>
            <a:r>
              <a:rPr lang="de-DE"/>
              <a:t>fördert. Eine Microservice-Architektur ist komplexer zu entwickeln und als N-Schichten oder Web-Queue-Worker schwerer zu verwalten. </a:t>
            </a:r>
          </a:p>
          <a:p>
            <a:pPr marL="376238" lvl="1" indent="0">
              <a:buNone/>
            </a:pPr>
            <a:r>
              <a:rPr lang="de-DE"/>
              <a:t>Das erfordert eine ausgereifte Entwicklung und DevOps-Kultur. Aber richtig gemacht, kann dieser Stil zu höherer </a:t>
            </a:r>
          </a:p>
          <a:p>
            <a:pPr marL="376238" lvl="1" indent="0">
              <a:buNone/>
            </a:pPr>
            <a:r>
              <a:rPr lang="de-DE"/>
              <a:t>Veröffentlichungsgeschwindigkeit, schnellerer Innovation und einer widerstandsfähigeren Architektur führen.</a:t>
            </a:r>
          </a:p>
        </p:txBody>
      </p:sp>
      <p:pic>
        <p:nvPicPr>
          <p:cNvPr id="5" name="Picture 4">
            <a:extLst>
              <a:ext uri="{FF2B5EF4-FFF2-40B4-BE49-F238E27FC236}">
                <a16:creationId xmlns:a16="http://schemas.microsoft.com/office/drawing/2014/main" id="{E6018546-B8F9-41B9-ABA9-7D1917BA000F}"/>
              </a:ext>
            </a:extLst>
          </p:cNvPr>
          <p:cNvPicPr>
            <a:picLocks noChangeAspect="1"/>
          </p:cNvPicPr>
          <p:nvPr/>
        </p:nvPicPr>
        <p:blipFill>
          <a:blip r:embed="rId2"/>
          <a:stretch>
            <a:fillRect/>
          </a:stretch>
        </p:blipFill>
        <p:spPr>
          <a:xfrm>
            <a:off x="8156864" y="126984"/>
            <a:ext cx="3899260" cy="2062108"/>
          </a:xfrm>
          <a:prstGeom prst="rect">
            <a:avLst/>
          </a:prstGeom>
        </p:spPr>
      </p:pic>
    </p:spTree>
    <p:extLst>
      <p:ext uri="{BB962C8B-B14F-4D97-AF65-F5344CB8AC3E}">
        <p14:creationId xmlns:p14="http://schemas.microsoft.com/office/powerpoint/2010/main" val="150016339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1464-CE42-4F90-A0F3-C14D4D4DD942}"/>
              </a:ext>
            </a:extLst>
          </p:cNvPr>
          <p:cNvSpPr>
            <a:spLocks noGrp="1"/>
          </p:cNvSpPr>
          <p:nvPr>
            <p:ph type="title"/>
          </p:nvPr>
        </p:nvSpPr>
        <p:spPr/>
        <p:txBody>
          <a:bodyPr/>
          <a:lstStyle/>
          <a:p>
            <a:r>
              <a:rPr lang="de-DE" dirty="0"/>
              <a:t>8e) Microsoft Cloud Architekturstile</a:t>
            </a:r>
          </a:p>
        </p:txBody>
      </p:sp>
      <p:sp>
        <p:nvSpPr>
          <p:cNvPr id="3" name="Slide Number Placeholder 2">
            <a:extLst>
              <a:ext uri="{FF2B5EF4-FFF2-40B4-BE49-F238E27FC236}">
                <a16:creationId xmlns:a16="http://schemas.microsoft.com/office/drawing/2014/main" id="{41A45A48-9550-42B9-B33F-DF0B5CC36BC9}"/>
              </a:ext>
            </a:extLst>
          </p:cNvPr>
          <p:cNvSpPr>
            <a:spLocks noGrp="1"/>
          </p:cNvSpPr>
          <p:nvPr>
            <p:ph type="sldNum" sz="quarter" idx="4"/>
          </p:nvPr>
        </p:nvSpPr>
        <p:spPr/>
        <p:txBody>
          <a:bodyPr/>
          <a:lstStyle/>
          <a:p>
            <a:fld id="{82EA1D04-CA53-4DE3-84A8-2B63E41036C9}" type="slidenum">
              <a:rPr lang="de-DE" smtClean="0"/>
              <a:pPr/>
              <a:t>221</a:t>
            </a:fld>
            <a:endParaRPr lang="de-DE"/>
          </a:p>
        </p:txBody>
      </p:sp>
      <p:sp>
        <p:nvSpPr>
          <p:cNvPr id="4" name="TextBox 3">
            <a:extLst>
              <a:ext uri="{FF2B5EF4-FFF2-40B4-BE49-F238E27FC236}">
                <a16:creationId xmlns:a16="http://schemas.microsoft.com/office/drawing/2014/main" id="{0EB132B6-A3B2-4BCB-A468-FE99E6A0911A}"/>
              </a:ext>
            </a:extLst>
          </p:cNvPr>
          <p:cNvSpPr txBox="1"/>
          <p:nvPr/>
        </p:nvSpPr>
        <p:spPr>
          <a:xfrm>
            <a:off x="358588" y="1909481"/>
            <a:ext cx="11596103" cy="3701609"/>
          </a:xfrm>
          <a:prstGeom prst="rect">
            <a:avLst/>
          </a:prstGeom>
        </p:spPr>
        <p:txBody>
          <a:bodyPr vert="horz" lIns="0" tIns="0" rIns="0" bIns="0" rtlCol="0">
            <a:noAutofit/>
          </a:bodyPr>
          <a:lstStyle>
            <a:lvl1pPr marL="342900" indent="-342900">
              <a:lnSpc>
                <a:spcPct val="110000"/>
              </a:lnSpc>
              <a:spcBef>
                <a:spcPts val="0"/>
              </a:spcBef>
              <a:spcAft>
                <a:spcPts val="0"/>
              </a:spcAft>
              <a:buClr>
                <a:schemeClr val="accent1"/>
              </a:buClr>
              <a:buFont typeface="Wingdings" panose="05000000000000000000" pitchFamily="2" charset="2"/>
              <a:buChar char="n"/>
              <a:defRPr lang="de-DE" sz="2000" b="0" i="0" smtClean="0">
                <a:latin typeface="Arial"/>
              </a:defRPr>
            </a:lvl1pPr>
            <a:lvl2pPr marL="719138" lvl="1" indent="-361950">
              <a:lnSpc>
                <a:spcPct val="110000"/>
              </a:lnSpc>
              <a:spcBef>
                <a:spcPts val="600"/>
              </a:spcBef>
              <a:spcAft>
                <a:spcPts val="0"/>
              </a:spcAft>
              <a:buClr>
                <a:schemeClr val="accent1"/>
              </a:buClr>
              <a:buFont typeface="Wingdings 3" panose="05040102010807070707" pitchFamily="18" charset="2"/>
              <a:buChar char=""/>
              <a:defRPr lang="de-DE" sz="1400" b="0" i="0" smtClean="0">
                <a:latin typeface="Arial"/>
              </a:defRPr>
            </a:lvl2pPr>
            <a:lvl3pPr marL="1074738" indent="-355600">
              <a:lnSpc>
                <a:spcPct val="110000"/>
              </a:lnSpc>
              <a:spcBef>
                <a:spcPts val="300"/>
              </a:spcBef>
              <a:spcAft>
                <a:spcPts val="0"/>
              </a:spcAft>
              <a:buClr>
                <a:schemeClr val="accent1"/>
              </a:buClr>
              <a:buFont typeface="Arial" panose="020B0604020202020204" pitchFamily="34" charset="0"/>
              <a:buChar char="●"/>
              <a:tabLst/>
              <a:defRPr lang="de-DE" sz="2000" b="0" i="0" smtClean="0">
                <a:latin typeface="Arial"/>
              </a:defRPr>
            </a:lvl3pPr>
            <a:lvl4pPr marL="1436688" indent="-361950">
              <a:lnSpc>
                <a:spcPct val="110000"/>
              </a:lnSpc>
              <a:spcBef>
                <a:spcPts val="0"/>
              </a:spcBef>
              <a:spcAft>
                <a:spcPct val="50000"/>
              </a:spcAft>
              <a:buClr>
                <a:schemeClr val="accent1"/>
              </a:buClr>
              <a:buFont typeface="Arial" panose="020B0604020202020204" pitchFamily="34" charset="0"/>
              <a:buChar char="−"/>
              <a:defRPr lang="de-DE" sz="2000" b="0" i="0" smtClean="0">
                <a:latin typeface="Arial"/>
              </a:defRPr>
            </a:lvl4pPr>
            <a:lvl5pPr marL="2057400" indent="-228600">
              <a:lnSpc>
                <a:spcPct val="95000"/>
              </a:lnSpc>
              <a:spcBef>
                <a:spcPts val="0"/>
              </a:spcBef>
              <a:spcAft>
                <a:spcPct val="50000"/>
              </a:spcAft>
              <a:buClr>
                <a:schemeClr val="tx1"/>
              </a:buClr>
              <a:buFontTx/>
              <a:buChar char="–"/>
              <a:defRPr lang="de-DE" sz="2000" b="0" i="0" dirty="0">
                <a:latin typeface="Aria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de-DE" dirty="0"/>
              <a:t>CQRS</a:t>
            </a:r>
          </a:p>
          <a:p>
            <a:pPr marL="376238" lvl="1" indent="0">
              <a:buNone/>
            </a:pPr>
            <a:r>
              <a:rPr lang="de-DE" dirty="0"/>
              <a:t>Der CQRS-Stil – Command and Query Responsibility Segregation (CQRS) Pattern – trennt</a:t>
            </a:r>
          </a:p>
          <a:p>
            <a:pPr marL="376238" lvl="1" indent="0">
              <a:buNone/>
            </a:pPr>
            <a:r>
              <a:rPr lang="de-DE" dirty="0"/>
              <a:t>Lese- und Schreibvorgänge in separate Modelle. Dies isoliert die Teile des Systems, </a:t>
            </a:r>
          </a:p>
          <a:p>
            <a:pPr marL="376238" lvl="1" indent="0">
              <a:buNone/>
            </a:pPr>
            <a:r>
              <a:rPr lang="de-DE" dirty="0"/>
              <a:t>die Daten von den Teilen aktualisieren, von denen die Daten lesen. </a:t>
            </a:r>
          </a:p>
          <a:p>
            <a:pPr marL="376238" lvl="1" indent="0">
              <a:buNone/>
            </a:pPr>
            <a:r>
              <a:rPr lang="de-DE" dirty="0"/>
              <a:t>Darüber hinaus können Lesevorgänge für eine materialisierte Ansicht ausgeführt werden, </a:t>
            </a:r>
          </a:p>
          <a:p>
            <a:pPr marL="376238" lvl="1" indent="0">
              <a:buNone/>
            </a:pPr>
            <a:r>
              <a:rPr lang="de-DE" dirty="0"/>
              <a:t>die physisch von der Schreibdatenbank getrennt ist. </a:t>
            </a:r>
          </a:p>
          <a:p>
            <a:pPr marL="376238" lvl="1" indent="0">
              <a:buNone/>
            </a:pPr>
            <a:r>
              <a:rPr lang="de-DE" dirty="0"/>
              <a:t>Dadurch können Sie die Workloads für das Lesen und Schreiben unabhängig skalieren </a:t>
            </a:r>
          </a:p>
          <a:p>
            <a:pPr marL="376238" lvl="1" indent="0">
              <a:buNone/>
            </a:pPr>
            <a:r>
              <a:rPr lang="de-DE" dirty="0"/>
              <a:t>und die materialisierte Ansicht für Abfragen optimieren. CQRS ergibt vor allem dann Sinn, </a:t>
            </a:r>
          </a:p>
          <a:p>
            <a:pPr marL="376238" lvl="1" indent="0">
              <a:buNone/>
            </a:pPr>
            <a:r>
              <a:rPr lang="de-DE" dirty="0"/>
              <a:t>wenn es auf ein Subsystem einer größeren Architektur angewendet wird. </a:t>
            </a:r>
          </a:p>
          <a:p>
            <a:pPr marL="376238" lvl="1" indent="0">
              <a:buNone/>
            </a:pPr>
            <a:r>
              <a:rPr lang="de-DE" dirty="0"/>
              <a:t>Sie sollten es nicht für eine gesamte Anwendung nutzen, da dies nur unnötige Komplexität verursacht. </a:t>
            </a:r>
          </a:p>
          <a:p>
            <a:pPr marL="376238" lvl="1" indent="0">
              <a:buNone/>
            </a:pPr>
            <a:r>
              <a:rPr lang="de-DE" dirty="0"/>
              <a:t>Verwenden Sie es für kollaborative Domänen, in denen viele Benutzer auf dieselben Daten zugreifen.</a:t>
            </a:r>
          </a:p>
        </p:txBody>
      </p:sp>
      <p:pic>
        <p:nvPicPr>
          <p:cNvPr id="6" name="Picture 5">
            <a:extLst>
              <a:ext uri="{FF2B5EF4-FFF2-40B4-BE49-F238E27FC236}">
                <a16:creationId xmlns:a16="http://schemas.microsoft.com/office/drawing/2014/main" id="{C2CB889E-22AB-4D91-9064-D0C3AFE4619B}"/>
              </a:ext>
            </a:extLst>
          </p:cNvPr>
          <p:cNvPicPr>
            <a:picLocks noChangeAspect="1"/>
          </p:cNvPicPr>
          <p:nvPr/>
        </p:nvPicPr>
        <p:blipFill>
          <a:blip r:embed="rId2"/>
          <a:stretch>
            <a:fillRect/>
          </a:stretch>
        </p:blipFill>
        <p:spPr>
          <a:xfrm>
            <a:off x="7959436" y="1909481"/>
            <a:ext cx="4125358" cy="2942693"/>
          </a:xfrm>
          <a:prstGeom prst="rect">
            <a:avLst/>
          </a:prstGeom>
        </p:spPr>
      </p:pic>
    </p:spTree>
    <p:extLst>
      <p:ext uri="{BB962C8B-B14F-4D97-AF65-F5344CB8AC3E}">
        <p14:creationId xmlns:p14="http://schemas.microsoft.com/office/powerpoint/2010/main" val="15960828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1464-CE42-4F90-A0F3-C14D4D4DD942}"/>
              </a:ext>
            </a:extLst>
          </p:cNvPr>
          <p:cNvSpPr>
            <a:spLocks noGrp="1"/>
          </p:cNvSpPr>
          <p:nvPr>
            <p:ph type="title"/>
          </p:nvPr>
        </p:nvSpPr>
        <p:spPr/>
        <p:txBody>
          <a:bodyPr/>
          <a:lstStyle/>
          <a:p>
            <a:r>
              <a:rPr lang="de-DE" dirty="0"/>
              <a:t>8e) Microsoft Cloud Architekturstile</a:t>
            </a:r>
          </a:p>
        </p:txBody>
      </p:sp>
      <p:sp>
        <p:nvSpPr>
          <p:cNvPr id="3" name="Slide Number Placeholder 2">
            <a:extLst>
              <a:ext uri="{FF2B5EF4-FFF2-40B4-BE49-F238E27FC236}">
                <a16:creationId xmlns:a16="http://schemas.microsoft.com/office/drawing/2014/main" id="{41A45A48-9550-42B9-B33F-DF0B5CC36BC9}"/>
              </a:ext>
            </a:extLst>
          </p:cNvPr>
          <p:cNvSpPr>
            <a:spLocks noGrp="1"/>
          </p:cNvSpPr>
          <p:nvPr>
            <p:ph type="sldNum" sz="quarter" idx="4"/>
          </p:nvPr>
        </p:nvSpPr>
        <p:spPr/>
        <p:txBody>
          <a:bodyPr/>
          <a:lstStyle/>
          <a:p>
            <a:fld id="{82EA1D04-CA53-4DE3-84A8-2B63E41036C9}" type="slidenum">
              <a:rPr lang="de-DE" smtClean="0"/>
              <a:pPr/>
              <a:t>222</a:t>
            </a:fld>
            <a:endParaRPr lang="de-DE"/>
          </a:p>
        </p:txBody>
      </p:sp>
      <p:sp>
        <p:nvSpPr>
          <p:cNvPr id="4" name="TextBox 3">
            <a:extLst>
              <a:ext uri="{FF2B5EF4-FFF2-40B4-BE49-F238E27FC236}">
                <a16:creationId xmlns:a16="http://schemas.microsoft.com/office/drawing/2014/main" id="{0EB132B6-A3B2-4BCB-A468-FE99E6A0911A}"/>
              </a:ext>
            </a:extLst>
          </p:cNvPr>
          <p:cNvSpPr txBox="1"/>
          <p:nvPr/>
        </p:nvSpPr>
        <p:spPr>
          <a:xfrm>
            <a:off x="358588" y="1909481"/>
            <a:ext cx="11596103" cy="3701609"/>
          </a:xfrm>
          <a:prstGeom prst="rect">
            <a:avLst/>
          </a:prstGeom>
        </p:spPr>
        <p:txBody>
          <a:bodyPr vert="horz" lIns="0" tIns="0" rIns="0" bIns="0" rtlCol="0">
            <a:noAutofit/>
          </a:bodyPr>
          <a:lstStyle>
            <a:lvl1pPr marL="342900" indent="-342900">
              <a:lnSpc>
                <a:spcPct val="110000"/>
              </a:lnSpc>
              <a:spcBef>
                <a:spcPts val="0"/>
              </a:spcBef>
              <a:spcAft>
                <a:spcPts val="0"/>
              </a:spcAft>
              <a:buClr>
                <a:schemeClr val="accent1"/>
              </a:buClr>
              <a:buFont typeface="Wingdings" panose="05000000000000000000" pitchFamily="2" charset="2"/>
              <a:buChar char="n"/>
              <a:defRPr lang="de-DE" sz="2000" b="0" i="0" smtClean="0">
                <a:latin typeface="Arial"/>
              </a:defRPr>
            </a:lvl1pPr>
            <a:lvl2pPr marL="719138" lvl="1" indent="-361950">
              <a:lnSpc>
                <a:spcPct val="110000"/>
              </a:lnSpc>
              <a:spcBef>
                <a:spcPts val="600"/>
              </a:spcBef>
              <a:spcAft>
                <a:spcPts val="0"/>
              </a:spcAft>
              <a:buClr>
                <a:schemeClr val="accent1"/>
              </a:buClr>
              <a:buFont typeface="Wingdings 3" panose="05040102010807070707" pitchFamily="18" charset="2"/>
              <a:buChar char=""/>
              <a:defRPr lang="de-DE" sz="1400" b="0" i="0" smtClean="0">
                <a:latin typeface="Arial"/>
              </a:defRPr>
            </a:lvl2pPr>
            <a:lvl3pPr marL="1074738" indent="-355600">
              <a:lnSpc>
                <a:spcPct val="110000"/>
              </a:lnSpc>
              <a:spcBef>
                <a:spcPts val="300"/>
              </a:spcBef>
              <a:spcAft>
                <a:spcPts val="0"/>
              </a:spcAft>
              <a:buClr>
                <a:schemeClr val="accent1"/>
              </a:buClr>
              <a:buFont typeface="Arial" panose="020B0604020202020204" pitchFamily="34" charset="0"/>
              <a:buChar char="●"/>
              <a:tabLst/>
              <a:defRPr lang="de-DE" sz="2000" b="0" i="0" smtClean="0">
                <a:latin typeface="Arial"/>
              </a:defRPr>
            </a:lvl3pPr>
            <a:lvl4pPr marL="1436688" indent="-361950">
              <a:lnSpc>
                <a:spcPct val="110000"/>
              </a:lnSpc>
              <a:spcBef>
                <a:spcPts val="0"/>
              </a:spcBef>
              <a:spcAft>
                <a:spcPct val="50000"/>
              </a:spcAft>
              <a:buClr>
                <a:schemeClr val="accent1"/>
              </a:buClr>
              <a:buFont typeface="Arial" panose="020B0604020202020204" pitchFamily="34" charset="0"/>
              <a:buChar char="−"/>
              <a:defRPr lang="de-DE" sz="2000" b="0" i="0" smtClean="0">
                <a:latin typeface="Arial"/>
              </a:defRPr>
            </a:lvl4pPr>
            <a:lvl5pPr marL="2057400" indent="-228600">
              <a:lnSpc>
                <a:spcPct val="95000"/>
              </a:lnSpc>
              <a:spcBef>
                <a:spcPts val="0"/>
              </a:spcBef>
              <a:spcAft>
                <a:spcPct val="50000"/>
              </a:spcAft>
              <a:buClr>
                <a:schemeClr val="tx1"/>
              </a:buClr>
              <a:buFontTx/>
              <a:buChar char="–"/>
              <a:defRPr lang="de-DE" sz="2000" b="0" i="0" dirty="0">
                <a:latin typeface="Aria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de-DE"/>
              <a:t>Ereignisgesteuerte Architektur</a:t>
            </a:r>
          </a:p>
          <a:p>
            <a:pPr marL="376238" lvl="1" indent="0">
              <a:buNone/>
            </a:pPr>
            <a:r>
              <a:rPr lang="de-DE"/>
              <a:t>Ereignisgesteuerte Architekturen verwenden ein Publish-Subscribe-Modell (Pub-Sub-Modell), </a:t>
            </a:r>
          </a:p>
          <a:p>
            <a:pPr marL="376238" lvl="1" indent="0">
              <a:buNone/>
            </a:pPr>
            <a:r>
              <a:rPr lang="de-DE"/>
              <a:t>bei dem die Produzenten Ereignisse veröffentlichen und Kunden sie abonnieren. </a:t>
            </a:r>
          </a:p>
          <a:p>
            <a:pPr marL="376238" lvl="1" indent="0">
              <a:buNone/>
            </a:pPr>
            <a:r>
              <a:rPr lang="de-DE"/>
              <a:t>Die Produzenten sind unabhängig von den Konsumenten und die Konsumenten sind voneinander unabhängig.</a:t>
            </a:r>
          </a:p>
          <a:p>
            <a:pPr marL="376238" lvl="1" indent="0">
              <a:buNone/>
            </a:pPr>
            <a:r>
              <a:rPr lang="de-DE"/>
              <a:t>Verwenden Sie eine ereignisgesteuerte Architektur für Anwendungen, die eine große Datenmenge mit sehr geringer Latenz verarbeiten, </a:t>
            </a:r>
          </a:p>
          <a:p>
            <a:pPr marL="376238" lvl="1" indent="0">
              <a:buNone/>
            </a:pPr>
            <a:r>
              <a:rPr lang="de-DE"/>
              <a:t>z. B. IoT-Lösungen. Der Stil ist auch nützlich, wenn verschiedene Subsysteme unterschiedliche Verarbeitungstypen für dieselben</a:t>
            </a:r>
          </a:p>
          <a:p>
            <a:pPr marL="376238" lvl="1" indent="0">
              <a:buNone/>
            </a:pPr>
            <a:r>
              <a:rPr lang="de-DE"/>
              <a:t>Ereignisdaten ausführen müssen.</a:t>
            </a:r>
          </a:p>
        </p:txBody>
      </p:sp>
      <p:pic>
        <p:nvPicPr>
          <p:cNvPr id="5" name="Picture 4">
            <a:extLst>
              <a:ext uri="{FF2B5EF4-FFF2-40B4-BE49-F238E27FC236}">
                <a16:creationId xmlns:a16="http://schemas.microsoft.com/office/drawing/2014/main" id="{625AA3B2-F2FF-4B1A-B417-6DFBF367FF50}"/>
              </a:ext>
            </a:extLst>
          </p:cNvPr>
          <p:cNvPicPr>
            <a:picLocks noChangeAspect="1"/>
          </p:cNvPicPr>
          <p:nvPr/>
        </p:nvPicPr>
        <p:blipFill>
          <a:blip r:embed="rId2"/>
          <a:stretch>
            <a:fillRect/>
          </a:stretch>
        </p:blipFill>
        <p:spPr>
          <a:xfrm>
            <a:off x="611230" y="4314740"/>
            <a:ext cx="6457950" cy="2019300"/>
          </a:xfrm>
          <a:prstGeom prst="rect">
            <a:avLst/>
          </a:prstGeom>
        </p:spPr>
      </p:pic>
    </p:spTree>
    <p:extLst>
      <p:ext uri="{BB962C8B-B14F-4D97-AF65-F5344CB8AC3E}">
        <p14:creationId xmlns:p14="http://schemas.microsoft.com/office/powerpoint/2010/main" val="28927056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1464-CE42-4F90-A0F3-C14D4D4DD942}"/>
              </a:ext>
            </a:extLst>
          </p:cNvPr>
          <p:cNvSpPr>
            <a:spLocks noGrp="1"/>
          </p:cNvSpPr>
          <p:nvPr>
            <p:ph type="title"/>
          </p:nvPr>
        </p:nvSpPr>
        <p:spPr/>
        <p:txBody>
          <a:bodyPr/>
          <a:lstStyle/>
          <a:p>
            <a:r>
              <a:rPr lang="de-DE" dirty="0"/>
              <a:t>8e) Microsoft Cloud Architekturstile</a:t>
            </a:r>
          </a:p>
        </p:txBody>
      </p:sp>
      <p:sp>
        <p:nvSpPr>
          <p:cNvPr id="3" name="Slide Number Placeholder 2">
            <a:extLst>
              <a:ext uri="{FF2B5EF4-FFF2-40B4-BE49-F238E27FC236}">
                <a16:creationId xmlns:a16="http://schemas.microsoft.com/office/drawing/2014/main" id="{41A45A48-9550-42B9-B33F-DF0B5CC36BC9}"/>
              </a:ext>
            </a:extLst>
          </p:cNvPr>
          <p:cNvSpPr>
            <a:spLocks noGrp="1"/>
          </p:cNvSpPr>
          <p:nvPr>
            <p:ph type="sldNum" sz="quarter" idx="4"/>
          </p:nvPr>
        </p:nvSpPr>
        <p:spPr/>
        <p:txBody>
          <a:bodyPr/>
          <a:lstStyle/>
          <a:p>
            <a:fld id="{82EA1D04-CA53-4DE3-84A8-2B63E41036C9}" type="slidenum">
              <a:rPr lang="de-DE" smtClean="0"/>
              <a:pPr/>
              <a:t>223</a:t>
            </a:fld>
            <a:endParaRPr lang="de-DE"/>
          </a:p>
        </p:txBody>
      </p:sp>
      <p:sp>
        <p:nvSpPr>
          <p:cNvPr id="4" name="TextBox 3">
            <a:extLst>
              <a:ext uri="{FF2B5EF4-FFF2-40B4-BE49-F238E27FC236}">
                <a16:creationId xmlns:a16="http://schemas.microsoft.com/office/drawing/2014/main" id="{0EB132B6-A3B2-4BCB-A468-FE99E6A0911A}"/>
              </a:ext>
            </a:extLst>
          </p:cNvPr>
          <p:cNvSpPr txBox="1"/>
          <p:nvPr/>
        </p:nvSpPr>
        <p:spPr>
          <a:xfrm>
            <a:off x="358588" y="1909481"/>
            <a:ext cx="11596103" cy="3701609"/>
          </a:xfrm>
          <a:prstGeom prst="rect">
            <a:avLst/>
          </a:prstGeom>
        </p:spPr>
        <p:txBody>
          <a:bodyPr vert="horz" lIns="0" tIns="0" rIns="0" bIns="0" rtlCol="0">
            <a:noAutofit/>
          </a:bodyPr>
          <a:lstStyle>
            <a:lvl1pPr marL="342900" indent="-342900">
              <a:lnSpc>
                <a:spcPct val="110000"/>
              </a:lnSpc>
              <a:spcBef>
                <a:spcPts val="0"/>
              </a:spcBef>
              <a:spcAft>
                <a:spcPts val="0"/>
              </a:spcAft>
              <a:buClr>
                <a:schemeClr val="accent1"/>
              </a:buClr>
              <a:buFont typeface="Wingdings" panose="05000000000000000000" pitchFamily="2" charset="2"/>
              <a:buChar char="n"/>
              <a:defRPr lang="de-DE" sz="2000" b="0" i="0" smtClean="0">
                <a:latin typeface="Arial"/>
              </a:defRPr>
            </a:lvl1pPr>
            <a:lvl2pPr marL="719138" lvl="1" indent="-361950">
              <a:lnSpc>
                <a:spcPct val="110000"/>
              </a:lnSpc>
              <a:spcBef>
                <a:spcPts val="600"/>
              </a:spcBef>
              <a:spcAft>
                <a:spcPts val="0"/>
              </a:spcAft>
              <a:buClr>
                <a:schemeClr val="accent1"/>
              </a:buClr>
              <a:buFont typeface="Wingdings 3" panose="05040102010807070707" pitchFamily="18" charset="2"/>
              <a:buChar char=""/>
              <a:defRPr lang="de-DE" sz="1400" b="0" i="0" smtClean="0">
                <a:latin typeface="Arial"/>
              </a:defRPr>
            </a:lvl2pPr>
            <a:lvl3pPr marL="1074738" indent="-355600">
              <a:lnSpc>
                <a:spcPct val="110000"/>
              </a:lnSpc>
              <a:spcBef>
                <a:spcPts val="300"/>
              </a:spcBef>
              <a:spcAft>
                <a:spcPts val="0"/>
              </a:spcAft>
              <a:buClr>
                <a:schemeClr val="accent1"/>
              </a:buClr>
              <a:buFont typeface="Arial" panose="020B0604020202020204" pitchFamily="34" charset="0"/>
              <a:buChar char="●"/>
              <a:tabLst/>
              <a:defRPr lang="de-DE" sz="2000" b="0" i="0" smtClean="0">
                <a:latin typeface="Arial"/>
              </a:defRPr>
            </a:lvl3pPr>
            <a:lvl4pPr marL="1436688" indent="-361950">
              <a:lnSpc>
                <a:spcPct val="110000"/>
              </a:lnSpc>
              <a:spcBef>
                <a:spcPts val="0"/>
              </a:spcBef>
              <a:spcAft>
                <a:spcPct val="50000"/>
              </a:spcAft>
              <a:buClr>
                <a:schemeClr val="accent1"/>
              </a:buClr>
              <a:buFont typeface="Arial" panose="020B0604020202020204" pitchFamily="34" charset="0"/>
              <a:buChar char="−"/>
              <a:defRPr lang="de-DE" sz="2000" b="0" i="0" smtClean="0">
                <a:latin typeface="Arial"/>
              </a:defRPr>
            </a:lvl4pPr>
            <a:lvl5pPr marL="2057400" indent="-228600">
              <a:lnSpc>
                <a:spcPct val="95000"/>
              </a:lnSpc>
              <a:spcBef>
                <a:spcPts val="0"/>
              </a:spcBef>
              <a:spcAft>
                <a:spcPct val="50000"/>
              </a:spcAft>
              <a:buClr>
                <a:schemeClr val="tx1"/>
              </a:buClr>
              <a:buFontTx/>
              <a:buChar char="–"/>
              <a:defRPr lang="de-DE" sz="2000" b="0" i="0" dirty="0">
                <a:latin typeface="Aria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de-DE"/>
              <a:t>Big Data und Big Compute</a:t>
            </a:r>
          </a:p>
          <a:p>
            <a:pPr marL="376238" lvl="1" indent="0">
              <a:buNone/>
            </a:pPr>
            <a:r>
              <a:rPr lang="de-DE"/>
              <a:t>Big Data und Big Compute sind spezialisierte Architekturstile für Workloads, </a:t>
            </a:r>
          </a:p>
          <a:p>
            <a:pPr marL="376238" lvl="1" indent="0">
              <a:buNone/>
            </a:pPr>
            <a:r>
              <a:rPr lang="de-DE"/>
              <a:t>die bestimmten spezifischen Profilen entsprechen. </a:t>
            </a:r>
          </a:p>
          <a:p>
            <a:pPr marL="376238" lvl="1" indent="0">
              <a:buNone/>
            </a:pPr>
            <a:r>
              <a:rPr lang="de-DE"/>
              <a:t>Big Data unterteilt sehr große Daten-Sets in Chunks und führt die parallele </a:t>
            </a:r>
          </a:p>
          <a:p>
            <a:pPr marL="376238" lvl="1" indent="0">
              <a:buNone/>
            </a:pPr>
            <a:r>
              <a:rPr lang="de-DE"/>
              <a:t>Verarbeitung über das gesamte Set hinweg für Analysen und Berichte durch. </a:t>
            </a:r>
          </a:p>
          <a:p>
            <a:pPr marL="376238" lvl="1" indent="0">
              <a:buNone/>
            </a:pPr>
            <a:endParaRPr lang="de-DE"/>
          </a:p>
          <a:p>
            <a:pPr marL="376238" lvl="1" indent="0">
              <a:buNone/>
            </a:pPr>
            <a:endParaRPr lang="de-DE"/>
          </a:p>
          <a:p>
            <a:pPr marL="376238" lvl="1" indent="0">
              <a:buNone/>
            </a:pPr>
            <a:r>
              <a:rPr lang="de-DE"/>
              <a:t>Big Compute, auch High-Performance Computing (HPC) genannt, </a:t>
            </a:r>
          </a:p>
          <a:p>
            <a:pPr marL="376238" lvl="1" indent="0">
              <a:buNone/>
            </a:pPr>
            <a:r>
              <a:rPr lang="de-DE"/>
              <a:t>führt parallele Berechnungen über eine große Anzahl </a:t>
            </a:r>
          </a:p>
          <a:p>
            <a:pPr marL="376238" lvl="1" indent="0">
              <a:buNone/>
            </a:pPr>
            <a:r>
              <a:rPr lang="de-DE"/>
              <a:t>von (tausenden) Kernen durch. </a:t>
            </a:r>
          </a:p>
          <a:p>
            <a:pPr marL="376238" lvl="1" indent="0">
              <a:buNone/>
            </a:pPr>
            <a:r>
              <a:rPr lang="de-DE"/>
              <a:t>Zu den Domänen gehören Simulationen, Modellierungen und 3D-Rendering.</a:t>
            </a:r>
          </a:p>
        </p:txBody>
      </p:sp>
      <p:pic>
        <p:nvPicPr>
          <p:cNvPr id="6" name="Picture 5">
            <a:extLst>
              <a:ext uri="{FF2B5EF4-FFF2-40B4-BE49-F238E27FC236}">
                <a16:creationId xmlns:a16="http://schemas.microsoft.com/office/drawing/2014/main" id="{946AAA94-6BF5-4705-8452-6AF35ACF4B06}"/>
              </a:ext>
            </a:extLst>
          </p:cNvPr>
          <p:cNvPicPr>
            <a:picLocks noChangeAspect="1"/>
          </p:cNvPicPr>
          <p:nvPr/>
        </p:nvPicPr>
        <p:blipFill>
          <a:blip r:embed="rId2"/>
          <a:stretch>
            <a:fillRect/>
          </a:stretch>
        </p:blipFill>
        <p:spPr>
          <a:xfrm>
            <a:off x="6863259" y="694908"/>
            <a:ext cx="4894876" cy="1733738"/>
          </a:xfrm>
          <a:prstGeom prst="rect">
            <a:avLst/>
          </a:prstGeom>
        </p:spPr>
      </p:pic>
      <p:pic>
        <p:nvPicPr>
          <p:cNvPr id="7" name="Picture 6">
            <a:extLst>
              <a:ext uri="{FF2B5EF4-FFF2-40B4-BE49-F238E27FC236}">
                <a16:creationId xmlns:a16="http://schemas.microsoft.com/office/drawing/2014/main" id="{B34D5643-3B0E-409B-A50C-98B463BFECC0}"/>
              </a:ext>
            </a:extLst>
          </p:cNvPr>
          <p:cNvPicPr>
            <a:picLocks noChangeAspect="1"/>
          </p:cNvPicPr>
          <p:nvPr/>
        </p:nvPicPr>
        <p:blipFill>
          <a:blip r:embed="rId3"/>
          <a:stretch>
            <a:fillRect/>
          </a:stretch>
        </p:blipFill>
        <p:spPr>
          <a:xfrm>
            <a:off x="6595086" y="3054485"/>
            <a:ext cx="4800321" cy="3006429"/>
          </a:xfrm>
          <a:prstGeom prst="rect">
            <a:avLst/>
          </a:prstGeom>
        </p:spPr>
      </p:pic>
    </p:spTree>
    <p:extLst>
      <p:ext uri="{BB962C8B-B14F-4D97-AF65-F5344CB8AC3E}">
        <p14:creationId xmlns:p14="http://schemas.microsoft.com/office/powerpoint/2010/main" val="394186928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dirty="0">
                <a:latin typeface="+mj-lt"/>
                <a:cs typeface="MV Boli" panose="02000500030200090000" pitchFamily="2" charset="0"/>
              </a:rPr>
              <a:t>9) Performance</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909698"/>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latin typeface="+mn-lt"/>
                <a:cs typeface="MV Boli" panose="02000500030200090000" pitchFamily="2" charset="0"/>
              </a:rPr>
              <a:t>Benutzer besitzen i.a. hohe Anforderungen </a:t>
            </a:r>
            <a:r>
              <a:rPr lang="de-DE" sz="2400" b="0">
                <a:latin typeface="+mn-lt"/>
                <a:cs typeface="MV Boli" panose="02000500030200090000" pitchFamily="2" charset="0"/>
              </a:rPr>
              <a:t>an die Performance von </a:t>
            </a:r>
            <a:r>
              <a:rPr lang="de-DE" sz="2400" b="0" dirty="0">
                <a:latin typeface="+mn-lt"/>
                <a:cs typeface="MV Boli" panose="02000500030200090000" pitchFamily="2" charset="0"/>
              </a:rPr>
              <a:t>Anwendungen</a:t>
            </a:r>
          </a:p>
          <a:p>
            <a:pPr marL="342900" indent="-342900">
              <a:buFont typeface="Arial" panose="020B0604020202020204" pitchFamily="34" charset="0"/>
              <a:buChar char="•"/>
            </a:pPr>
            <a:r>
              <a:rPr lang="de-DE" sz="2400" b="0" dirty="0">
                <a:latin typeface="+mn-lt"/>
                <a:cs typeface="MV Boli" panose="02000500030200090000" pitchFamily="2" charset="0"/>
              </a:rPr>
              <a:t>Performance Anforderungen finden sich in den Qualitätsattributen und sind Teile einer guten Architektur</a:t>
            </a:r>
          </a:p>
          <a:p>
            <a:pPr marL="342900" indent="-342900">
              <a:buFont typeface="Arial" panose="020B0604020202020204" pitchFamily="34" charset="0"/>
              <a:buChar char="•"/>
            </a:pPr>
            <a:r>
              <a:rPr lang="de-DE" sz="2400" b="0" dirty="0">
                <a:latin typeface="+mn-lt"/>
                <a:cs typeface="MV Boli" panose="02000500030200090000" pitchFamily="2" charset="0"/>
              </a:rPr>
              <a:t>Architekten und Software Entwickler müssen sich mit Performance Themen beschäftigen und die Verantwortung dafür übernehmen</a:t>
            </a:r>
          </a:p>
          <a:p>
            <a:pPr marL="342900" indent="-342900">
              <a:buFont typeface="Arial" panose="020B0604020202020204" pitchFamily="34" charset="0"/>
              <a:buChar char="•"/>
            </a:pPr>
            <a:endParaRPr lang="de-DE" sz="2400" b="0" dirty="0">
              <a:latin typeface="+mn-lt"/>
              <a:cs typeface="MV Boli" panose="02000500030200090000" pitchFamily="2" charset="0"/>
            </a:endParaRPr>
          </a:p>
          <a:p>
            <a:pPr marL="342900" indent="-342900">
              <a:buFont typeface="Arial" panose="020B0604020202020204" pitchFamily="34" charset="0"/>
              <a:buChar char="•"/>
            </a:pPr>
            <a:r>
              <a:rPr lang="de-DE" sz="2400" b="0" dirty="0">
                <a:latin typeface="+mn-lt"/>
                <a:cs typeface="MV Boli" panose="02000500030200090000" pitchFamily="2" charset="0"/>
              </a:rPr>
              <a:t>Wir betrachten</a:t>
            </a:r>
          </a:p>
          <a:p>
            <a:pPr marL="914400" lvl="1" indent="-457200">
              <a:buFont typeface="+mj-lt"/>
              <a:buAutoNum type="alphaLcParenR"/>
            </a:pPr>
            <a:r>
              <a:rPr lang="de-DE" sz="2000" dirty="0">
                <a:cs typeface="MV Boli" panose="02000500030200090000" pitchFamily="2" charset="0"/>
              </a:rPr>
              <a:t>die Bedeutung von Performance</a:t>
            </a:r>
          </a:p>
          <a:p>
            <a:pPr marL="914400" lvl="1" indent="-457200">
              <a:buFont typeface="+mj-lt"/>
              <a:buAutoNum type="alphaLcParenR"/>
            </a:pPr>
            <a:r>
              <a:rPr lang="de-DE" sz="2000" b="0" dirty="0">
                <a:latin typeface="+mn-lt"/>
                <a:cs typeface="MV Boli" panose="02000500030200090000" pitchFamily="2" charset="0"/>
              </a:rPr>
              <a:t>Performance Terminologien</a:t>
            </a:r>
          </a:p>
          <a:p>
            <a:pPr marL="914400" lvl="1" indent="-457200">
              <a:buFont typeface="+mj-lt"/>
              <a:buAutoNum type="alphaLcParenR"/>
            </a:pPr>
            <a:r>
              <a:rPr lang="de-DE" sz="2000" dirty="0">
                <a:cs typeface="MV Boli" panose="02000500030200090000" pitchFamily="2" charset="0"/>
              </a:rPr>
              <a:t>Systematische Vorgehensweisen</a:t>
            </a:r>
          </a:p>
          <a:p>
            <a:pPr marL="914400" lvl="1" indent="-457200">
              <a:buFont typeface="+mj-lt"/>
              <a:buAutoNum type="alphaLcParenR"/>
            </a:pPr>
            <a:r>
              <a:rPr lang="de-DE" sz="2000" b="0" dirty="0">
                <a:latin typeface="+mn-lt"/>
                <a:cs typeface="MV Boli" panose="02000500030200090000" pitchFamily="2" charset="0"/>
              </a:rPr>
              <a:t>Verschiedenste Strategien zur Verbesserung der Performance</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224</a:t>
            </a:fld>
            <a:endParaRPr lang="de-DE"/>
          </a:p>
        </p:txBody>
      </p:sp>
    </p:spTree>
    <p:extLst>
      <p:ext uri="{BB962C8B-B14F-4D97-AF65-F5344CB8AC3E}">
        <p14:creationId xmlns:p14="http://schemas.microsoft.com/office/powerpoint/2010/main" val="27069810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Die Performance </a:t>
            </a:r>
            <a:r>
              <a:rPr lang="en-US" dirty="0" err="1"/>
              <a:t>einer</a:t>
            </a:r>
            <a:r>
              <a:rPr lang="en-US" dirty="0"/>
              <a:t> </a:t>
            </a:r>
            <a:r>
              <a:rPr lang="en-US" dirty="0" err="1"/>
              <a:t>Anwendung</a:t>
            </a:r>
            <a:r>
              <a:rPr lang="en-US" dirty="0"/>
              <a:t> </a:t>
            </a:r>
            <a:r>
              <a:rPr lang="en-US" dirty="0" err="1"/>
              <a:t>ist</a:t>
            </a:r>
            <a:r>
              <a:rPr lang="en-US" dirty="0"/>
              <a:t> </a:t>
            </a:r>
            <a:r>
              <a:rPr lang="en-US" dirty="0" err="1"/>
              <a:t>ein</a:t>
            </a:r>
            <a:r>
              <a:rPr lang="en-US" dirty="0"/>
              <a:t> </a:t>
            </a:r>
            <a:r>
              <a:rPr lang="en-US" dirty="0" err="1"/>
              <a:t>Maß</a:t>
            </a:r>
            <a:r>
              <a:rPr lang="en-US" dirty="0"/>
              <a:t> der </a:t>
            </a:r>
            <a:r>
              <a:rPr lang="en-US" dirty="0" err="1"/>
              <a:t>Reaktionsfähigkeit</a:t>
            </a:r>
            <a:r>
              <a:rPr lang="en-US" dirty="0"/>
              <a:t> </a:t>
            </a:r>
            <a:r>
              <a:rPr lang="en-US" dirty="0" err="1"/>
              <a:t>ihrer</a:t>
            </a:r>
            <a:r>
              <a:rPr lang="en-US" dirty="0"/>
              <a:t> </a:t>
            </a:r>
            <a:r>
              <a:rPr lang="en-US" dirty="0" err="1"/>
              <a:t>Tätigkeiten</a:t>
            </a:r>
            <a:endParaRPr lang="en-US" dirty="0"/>
          </a:p>
          <a:p>
            <a:r>
              <a:rPr lang="en-US" dirty="0" err="1"/>
              <a:t>Benutzer</a:t>
            </a:r>
            <a:r>
              <a:rPr lang="en-US" dirty="0"/>
              <a:t> </a:t>
            </a:r>
            <a:r>
              <a:rPr lang="en-US" dirty="0" err="1"/>
              <a:t>haben</a:t>
            </a:r>
            <a:r>
              <a:rPr lang="en-US" dirty="0"/>
              <a:t> </a:t>
            </a:r>
            <a:r>
              <a:rPr lang="en-US" dirty="0" err="1"/>
              <a:t>heute</a:t>
            </a:r>
            <a:r>
              <a:rPr lang="en-US" dirty="0"/>
              <a:t> </a:t>
            </a:r>
            <a:r>
              <a:rPr lang="en-US" dirty="0" err="1"/>
              <a:t>höhere</a:t>
            </a:r>
            <a:r>
              <a:rPr lang="en-US" dirty="0"/>
              <a:t> </a:t>
            </a:r>
            <a:r>
              <a:rPr lang="en-US" dirty="0" err="1"/>
              <a:t>Anforderungen</a:t>
            </a:r>
            <a:r>
              <a:rPr lang="en-US" dirty="0"/>
              <a:t> </a:t>
            </a:r>
            <a:r>
              <a:rPr lang="en-US" dirty="0" err="1"/>
              <a:t>als</a:t>
            </a:r>
            <a:r>
              <a:rPr lang="en-US" dirty="0"/>
              <a:t> </a:t>
            </a:r>
            <a:r>
              <a:rPr lang="en-US" dirty="0" err="1"/>
              <a:t>früher</a:t>
            </a:r>
            <a:endParaRPr lang="en-US" dirty="0"/>
          </a:p>
          <a:p>
            <a:r>
              <a:rPr lang="en-US" dirty="0"/>
              <a:t>Sie </a:t>
            </a:r>
            <a:r>
              <a:rPr lang="en-US" dirty="0" err="1"/>
              <a:t>erwarten</a:t>
            </a:r>
            <a:r>
              <a:rPr lang="en-US" dirty="0"/>
              <a:t> </a:t>
            </a:r>
            <a:r>
              <a:rPr lang="en-US" dirty="0" err="1"/>
              <a:t>gute</a:t>
            </a:r>
            <a:r>
              <a:rPr lang="en-US" dirty="0"/>
              <a:t> bis </a:t>
            </a:r>
            <a:r>
              <a:rPr lang="en-US" dirty="0" err="1"/>
              <a:t>sehr</a:t>
            </a:r>
            <a:r>
              <a:rPr lang="en-US" dirty="0"/>
              <a:t> </a:t>
            </a:r>
            <a:r>
              <a:rPr lang="en-US" dirty="0" err="1"/>
              <a:t>gute</a:t>
            </a:r>
            <a:r>
              <a:rPr lang="en-US" dirty="0"/>
              <a:t> </a:t>
            </a:r>
            <a:r>
              <a:rPr lang="en-US" dirty="0" err="1"/>
              <a:t>Antwortzeiten</a:t>
            </a:r>
            <a:r>
              <a:rPr lang="en-US" dirty="0"/>
              <a:t> </a:t>
            </a:r>
            <a:r>
              <a:rPr lang="en-US" dirty="0" err="1"/>
              <a:t>unabhängig</a:t>
            </a:r>
            <a:r>
              <a:rPr lang="en-US" dirty="0"/>
              <a:t> </a:t>
            </a:r>
            <a:r>
              <a:rPr lang="en-US" dirty="0" err="1"/>
              <a:t>vom</a:t>
            </a:r>
            <a:r>
              <a:rPr lang="en-US" dirty="0"/>
              <a:t> Ort und des </a:t>
            </a:r>
            <a:r>
              <a:rPr lang="en-US" dirty="0" err="1"/>
              <a:t>benutzten</a:t>
            </a:r>
            <a:r>
              <a:rPr lang="en-US" dirty="0"/>
              <a:t> Devices</a:t>
            </a:r>
          </a:p>
          <a:p>
            <a:r>
              <a:rPr lang="en-US" dirty="0" err="1"/>
              <a:t>Sollte</a:t>
            </a:r>
            <a:r>
              <a:rPr lang="en-US" dirty="0"/>
              <a:t> </a:t>
            </a:r>
            <a:r>
              <a:rPr lang="en-US" dirty="0" err="1"/>
              <a:t>eine</a:t>
            </a:r>
            <a:r>
              <a:rPr lang="en-US" dirty="0"/>
              <a:t> </a:t>
            </a:r>
            <a:r>
              <a:rPr lang="en-US" dirty="0" err="1"/>
              <a:t>Anwendung</a:t>
            </a:r>
            <a:r>
              <a:rPr lang="en-US" dirty="0"/>
              <a:t> </a:t>
            </a:r>
            <a:r>
              <a:rPr lang="en-US" dirty="0" err="1"/>
              <a:t>allerdings</a:t>
            </a:r>
            <a:r>
              <a:rPr lang="en-US" dirty="0"/>
              <a:t> den </a:t>
            </a:r>
            <a:r>
              <a:rPr lang="en-US" dirty="0" err="1"/>
              <a:t>Anforderungen</a:t>
            </a:r>
            <a:r>
              <a:rPr lang="en-US" dirty="0"/>
              <a:t> </a:t>
            </a:r>
            <a:r>
              <a:rPr lang="en-US" dirty="0" err="1"/>
              <a:t>nach</a:t>
            </a:r>
            <a:r>
              <a:rPr lang="en-US" dirty="0"/>
              <a:t> </a:t>
            </a:r>
            <a:r>
              <a:rPr lang="en-US" dirty="0" err="1"/>
              <a:t>Benutzbarkeit</a:t>
            </a:r>
            <a:r>
              <a:rPr lang="en-US" dirty="0"/>
              <a:t> und </a:t>
            </a:r>
            <a:r>
              <a:rPr lang="en-US" dirty="0" err="1"/>
              <a:t>funktionalen</a:t>
            </a:r>
            <a:r>
              <a:rPr lang="en-US" dirty="0"/>
              <a:t> </a:t>
            </a:r>
            <a:r>
              <a:rPr lang="en-US" dirty="0" err="1"/>
              <a:t>Anforderungen</a:t>
            </a:r>
            <a:r>
              <a:rPr lang="en-US" dirty="0"/>
              <a:t> </a:t>
            </a:r>
            <a:r>
              <a:rPr lang="en-US" dirty="0" err="1"/>
              <a:t>nicht</a:t>
            </a:r>
            <a:r>
              <a:rPr lang="en-US" dirty="0"/>
              <a:t> Gerecht </a:t>
            </a:r>
            <a:r>
              <a:rPr lang="en-US" dirty="0" err="1"/>
              <a:t>werden</a:t>
            </a:r>
            <a:r>
              <a:rPr lang="en-US" dirty="0"/>
              <a:t>, </a:t>
            </a:r>
            <a:r>
              <a:rPr lang="en-US" dirty="0" err="1"/>
              <a:t>dann</a:t>
            </a:r>
            <a:r>
              <a:rPr lang="en-US" dirty="0"/>
              <a:t> </a:t>
            </a:r>
            <a:r>
              <a:rPr lang="en-US" dirty="0" err="1"/>
              <a:t>spielt</a:t>
            </a:r>
            <a:r>
              <a:rPr lang="en-US" dirty="0"/>
              <a:t> Performance </a:t>
            </a:r>
            <a:r>
              <a:rPr lang="en-US" dirty="0" err="1"/>
              <a:t>auch</a:t>
            </a:r>
            <a:r>
              <a:rPr lang="en-US" dirty="0"/>
              <a:t> </a:t>
            </a:r>
            <a:r>
              <a:rPr lang="en-US" dirty="0" err="1"/>
              <a:t>keine</a:t>
            </a:r>
            <a:r>
              <a:rPr lang="en-US" dirty="0"/>
              <a:t> Rolle </a:t>
            </a:r>
            <a:r>
              <a:rPr lang="en-US" dirty="0" err="1"/>
              <a:t>mehr</a:t>
            </a:r>
            <a:endParaRPr lang="en-US" dirty="0"/>
          </a:p>
          <a:p>
            <a:r>
              <a:rPr lang="en-US" dirty="0" err="1"/>
              <a:t>Erfüllt</a:t>
            </a:r>
            <a:r>
              <a:rPr lang="en-US" dirty="0"/>
              <a:t> </a:t>
            </a:r>
            <a:r>
              <a:rPr lang="en-US" dirty="0" err="1"/>
              <a:t>hingegen</a:t>
            </a:r>
            <a:r>
              <a:rPr lang="en-US" dirty="0"/>
              <a:t> </a:t>
            </a:r>
            <a:r>
              <a:rPr lang="en-US" dirty="0" err="1"/>
              <a:t>eine</a:t>
            </a:r>
            <a:r>
              <a:rPr lang="en-US" dirty="0"/>
              <a:t> </a:t>
            </a:r>
            <a:r>
              <a:rPr lang="en-US" dirty="0" err="1"/>
              <a:t>Anwendung</a:t>
            </a:r>
            <a:r>
              <a:rPr lang="en-US" dirty="0"/>
              <a:t> </a:t>
            </a:r>
            <a:r>
              <a:rPr lang="en-US" dirty="0" err="1"/>
              <a:t>alle</a:t>
            </a:r>
            <a:r>
              <a:rPr lang="en-US" dirty="0"/>
              <a:t> </a:t>
            </a:r>
            <a:r>
              <a:rPr lang="en-US" dirty="0" err="1"/>
              <a:t>Anforderungen</a:t>
            </a:r>
            <a:r>
              <a:rPr lang="en-US" dirty="0"/>
              <a:t>, </a:t>
            </a:r>
            <a:r>
              <a:rPr lang="en-US" dirty="0" err="1"/>
              <a:t>dann</a:t>
            </a:r>
            <a:r>
              <a:rPr lang="en-US" dirty="0"/>
              <a:t> </a:t>
            </a:r>
            <a:r>
              <a:rPr lang="en-US" dirty="0" err="1"/>
              <a:t>ist</a:t>
            </a:r>
            <a:r>
              <a:rPr lang="en-US" dirty="0"/>
              <a:t> </a:t>
            </a:r>
            <a:r>
              <a:rPr lang="en-US" dirty="0" err="1"/>
              <a:t>gute</a:t>
            </a:r>
            <a:r>
              <a:rPr lang="en-US" dirty="0"/>
              <a:t> Performance um so </a:t>
            </a:r>
            <a:r>
              <a:rPr lang="en-US" dirty="0" err="1"/>
              <a:t>wichtiger</a:t>
            </a:r>
            <a:endParaRPr lang="en-US" dirty="0"/>
          </a:p>
          <a:p>
            <a:pPr lvl="1"/>
            <a:r>
              <a:rPr lang="en-US" dirty="0"/>
              <a:t>in </a:t>
            </a:r>
            <a:r>
              <a:rPr lang="en-US" dirty="0" err="1"/>
              <a:t>Webanwendungen</a:t>
            </a:r>
            <a:r>
              <a:rPr lang="en-US" dirty="0"/>
              <a:t> </a:t>
            </a:r>
            <a:r>
              <a:rPr lang="en-US" dirty="0" err="1"/>
              <a:t>sind</a:t>
            </a:r>
            <a:r>
              <a:rPr lang="en-US" dirty="0"/>
              <a:t> </a:t>
            </a:r>
            <a:r>
              <a:rPr lang="en-US" dirty="0" err="1"/>
              <a:t>z.B</a:t>
            </a:r>
            <a:r>
              <a:rPr lang="en-US" dirty="0"/>
              <a:t>. die </a:t>
            </a:r>
            <a:r>
              <a:rPr lang="en-US" dirty="0" err="1"/>
              <a:t>Ladezeiten</a:t>
            </a:r>
            <a:r>
              <a:rPr lang="en-US" dirty="0"/>
              <a:t> von Seiten </a:t>
            </a:r>
            <a:r>
              <a:rPr lang="en-US" dirty="0" err="1"/>
              <a:t>enorm</a:t>
            </a:r>
            <a:r>
              <a:rPr lang="en-US" dirty="0"/>
              <a:t> </a:t>
            </a:r>
            <a:r>
              <a:rPr lang="en-US" dirty="0" err="1"/>
              <a:t>wichtig</a:t>
            </a:r>
            <a:endParaRPr lang="en-US" dirty="0"/>
          </a:p>
          <a:p>
            <a:r>
              <a:rPr lang="en-US" dirty="0" err="1"/>
              <a:t>Gute</a:t>
            </a:r>
            <a:r>
              <a:rPr lang="en-US" dirty="0"/>
              <a:t> Performance </a:t>
            </a:r>
            <a:r>
              <a:rPr lang="en-US" dirty="0" err="1"/>
              <a:t>erhöht</a:t>
            </a:r>
            <a:r>
              <a:rPr lang="en-US" dirty="0"/>
              <a:t> die </a:t>
            </a:r>
            <a:r>
              <a:rPr lang="en-US" dirty="0" err="1"/>
              <a:t>Produktivität</a:t>
            </a:r>
            <a:r>
              <a:rPr lang="en-US" dirty="0"/>
              <a:t> der </a:t>
            </a:r>
            <a:r>
              <a:rPr lang="en-US" dirty="0" err="1"/>
              <a:t>Anwender</a:t>
            </a:r>
            <a:endParaRPr lang="en-US" dirty="0"/>
          </a:p>
          <a:p>
            <a:r>
              <a:rPr lang="en-US" dirty="0" err="1"/>
              <a:t>Gute</a:t>
            </a:r>
            <a:r>
              <a:rPr lang="en-US" dirty="0"/>
              <a:t> Performance von </a:t>
            </a:r>
            <a:r>
              <a:rPr lang="en-US" dirty="0" err="1"/>
              <a:t>Webseiten</a:t>
            </a:r>
            <a:r>
              <a:rPr lang="en-US" dirty="0"/>
              <a:t> </a:t>
            </a:r>
            <a:r>
              <a:rPr lang="en-US" dirty="0" err="1"/>
              <a:t>erhöht</a:t>
            </a:r>
            <a:r>
              <a:rPr lang="en-US" dirty="0"/>
              <a:t> das Ranking in </a:t>
            </a:r>
            <a:r>
              <a:rPr lang="en-US" dirty="0" err="1"/>
              <a:t>Suchmaschinen</a:t>
            </a:r>
            <a:endParaRPr lang="en-US" dirty="0"/>
          </a:p>
          <a:p>
            <a:r>
              <a:rPr lang="en-US" dirty="0"/>
              <a:t>Performance </a:t>
            </a:r>
            <a:r>
              <a:rPr lang="en-US" dirty="0" err="1"/>
              <a:t>ist</a:t>
            </a:r>
            <a:r>
              <a:rPr lang="en-US" dirty="0"/>
              <a:t> </a:t>
            </a:r>
            <a:r>
              <a:rPr lang="en-US" dirty="0" err="1"/>
              <a:t>ein</a:t>
            </a:r>
            <a:r>
              <a:rPr lang="en-US" dirty="0"/>
              <a:t> Requirement und </a:t>
            </a:r>
            <a:r>
              <a:rPr lang="en-US" dirty="0" err="1"/>
              <a:t>deshalb</a:t>
            </a:r>
            <a:r>
              <a:rPr lang="en-US" dirty="0"/>
              <a:t> in den </a:t>
            </a:r>
            <a:r>
              <a:rPr lang="en-US" dirty="0" err="1"/>
              <a:t>Qualitätsattributen</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9a) Die Bedeutung von Performance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225</a:t>
            </a:fld>
            <a:endParaRPr lang="de-DE"/>
          </a:p>
        </p:txBody>
      </p:sp>
    </p:spTree>
    <p:extLst>
      <p:ext uri="{BB962C8B-B14F-4D97-AF65-F5344CB8AC3E}">
        <p14:creationId xmlns:p14="http://schemas.microsoft.com/office/powerpoint/2010/main" val="42153586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Bounce rate</a:t>
            </a:r>
          </a:p>
          <a:p>
            <a:pPr lvl="1"/>
            <a:r>
              <a:rPr lang="en-US" dirty="0" err="1"/>
              <a:t>manchmal</a:t>
            </a:r>
            <a:r>
              <a:rPr lang="en-US" dirty="0"/>
              <a:t> </a:t>
            </a:r>
            <a:r>
              <a:rPr lang="en-US" dirty="0" err="1"/>
              <a:t>auch</a:t>
            </a:r>
            <a:r>
              <a:rPr lang="en-US" dirty="0"/>
              <a:t> Exit rate </a:t>
            </a:r>
            <a:r>
              <a:rPr lang="en-US" dirty="0" err="1"/>
              <a:t>genannt</a:t>
            </a:r>
            <a:endParaRPr lang="en-US" dirty="0"/>
          </a:p>
          <a:p>
            <a:pPr lvl="1"/>
            <a:r>
              <a:rPr lang="en-US" dirty="0" err="1"/>
              <a:t>ein</a:t>
            </a:r>
            <a:r>
              <a:rPr lang="en-US" dirty="0"/>
              <a:t> bounce </a:t>
            </a:r>
            <a:r>
              <a:rPr lang="en-US" dirty="0" err="1"/>
              <a:t>eines</a:t>
            </a:r>
            <a:r>
              <a:rPr lang="en-US" dirty="0"/>
              <a:t> </a:t>
            </a:r>
            <a:r>
              <a:rPr lang="en-US" dirty="0" err="1"/>
              <a:t>Benutzer</a:t>
            </a:r>
            <a:r>
              <a:rPr lang="en-US" dirty="0"/>
              <a:t> </a:t>
            </a:r>
            <a:r>
              <a:rPr lang="en-US" dirty="0" err="1"/>
              <a:t>ist</a:t>
            </a:r>
            <a:r>
              <a:rPr lang="en-US" dirty="0"/>
              <a:t> der </a:t>
            </a:r>
            <a:r>
              <a:rPr lang="en-US" dirty="0" err="1"/>
              <a:t>Besuch</a:t>
            </a:r>
            <a:r>
              <a:rPr lang="en-US" dirty="0"/>
              <a:t> und das </a:t>
            </a:r>
            <a:r>
              <a:rPr lang="en-US" dirty="0" err="1"/>
              <a:t>Verlassen</a:t>
            </a:r>
            <a:r>
              <a:rPr lang="en-US" dirty="0"/>
              <a:t> </a:t>
            </a:r>
            <a:r>
              <a:rPr lang="en-US" dirty="0" err="1"/>
              <a:t>einer</a:t>
            </a:r>
            <a:r>
              <a:rPr lang="en-US" dirty="0"/>
              <a:t> </a:t>
            </a:r>
            <a:r>
              <a:rPr lang="en-US" dirty="0" err="1"/>
              <a:t>Seite</a:t>
            </a:r>
            <a:r>
              <a:rPr lang="en-US" dirty="0"/>
              <a:t> </a:t>
            </a:r>
            <a:r>
              <a:rPr lang="en-US" dirty="0" err="1"/>
              <a:t>ohne</a:t>
            </a:r>
            <a:r>
              <a:rPr lang="en-US" dirty="0"/>
              <a:t> </a:t>
            </a:r>
            <a:r>
              <a:rPr lang="en-US" dirty="0" err="1"/>
              <a:t>andere</a:t>
            </a:r>
            <a:r>
              <a:rPr lang="en-US" dirty="0"/>
              <a:t> Seiten </a:t>
            </a:r>
            <a:r>
              <a:rPr lang="en-US" dirty="0" err="1"/>
              <a:t>einer</a:t>
            </a:r>
            <a:r>
              <a:rPr lang="en-US" dirty="0"/>
              <a:t> </a:t>
            </a:r>
            <a:r>
              <a:rPr lang="en-US" dirty="0" err="1"/>
              <a:t>Anwendung</a:t>
            </a:r>
            <a:r>
              <a:rPr lang="en-US" dirty="0"/>
              <a:t> </a:t>
            </a:r>
            <a:r>
              <a:rPr lang="en-US" dirty="0" err="1"/>
              <a:t>besucht</a:t>
            </a:r>
            <a:r>
              <a:rPr lang="en-US" dirty="0"/>
              <a:t> </a:t>
            </a:r>
            <a:r>
              <a:rPr lang="en-US" dirty="0" err="1"/>
              <a:t>zu</a:t>
            </a:r>
            <a:r>
              <a:rPr lang="en-US" dirty="0"/>
              <a:t> </a:t>
            </a:r>
            <a:r>
              <a:rPr lang="en-US" dirty="0" err="1"/>
              <a:t>haben</a:t>
            </a:r>
            <a:endParaRPr lang="en-US" dirty="0"/>
          </a:p>
          <a:p>
            <a:pPr lvl="1"/>
            <a:endParaRPr lang="en-US" dirty="0"/>
          </a:p>
          <a:p>
            <a:pPr lvl="1"/>
            <a:endParaRPr lang="en-US" dirty="0"/>
          </a:p>
          <a:p>
            <a:pPr lvl="1"/>
            <a:endParaRPr lang="en-US" dirty="0"/>
          </a:p>
          <a:p>
            <a:pPr lvl="1"/>
            <a:r>
              <a:rPr lang="en-US" dirty="0" err="1"/>
              <a:t>wenn</a:t>
            </a:r>
            <a:r>
              <a:rPr lang="en-US" dirty="0"/>
              <a:t> </a:t>
            </a:r>
            <a:r>
              <a:rPr lang="en-US" dirty="0" err="1"/>
              <a:t>eine</a:t>
            </a:r>
            <a:r>
              <a:rPr lang="en-US" dirty="0"/>
              <a:t> </a:t>
            </a:r>
            <a:r>
              <a:rPr lang="en-US" dirty="0" err="1"/>
              <a:t>Seite</a:t>
            </a:r>
            <a:r>
              <a:rPr lang="en-US" dirty="0"/>
              <a:t> </a:t>
            </a:r>
            <a:r>
              <a:rPr lang="en-US" dirty="0" err="1"/>
              <a:t>langsam</a:t>
            </a:r>
            <a:r>
              <a:rPr lang="en-US" dirty="0"/>
              <a:t> </a:t>
            </a:r>
            <a:r>
              <a:rPr lang="en-US" dirty="0" err="1"/>
              <a:t>lädt</a:t>
            </a:r>
            <a:r>
              <a:rPr lang="en-US" dirty="0"/>
              <a:t>, </a:t>
            </a:r>
            <a:r>
              <a:rPr lang="en-US" dirty="0" err="1"/>
              <a:t>erhöht</a:t>
            </a:r>
            <a:r>
              <a:rPr lang="en-US" dirty="0"/>
              <a:t> </a:t>
            </a:r>
            <a:r>
              <a:rPr lang="en-US" dirty="0" err="1"/>
              <a:t>sich</a:t>
            </a:r>
            <a:r>
              <a:rPr lang="en-US" dirty="0"/>
              <a:t> </a:t>
            </a:r>
            <a:r>
              <a:rPr lang="en-US" dirty="0" err="1"/>
              <a:t>zwansläufig</a:t>
            </a:r>
            <a:r>
              <a:rPr lang="en-US" dirty="0"/>
              <a:t> die Bounce rate</a:t>
            </a:r>
          </a:p>
          <a:p>
            <a:pPr lvl="1"/>
            <a:r>
              <a:rPr lang="en-US" dirty="0"/>
              <a:t>bounces </a:t>
            </a:r>
            <a:r>
              <a:rPr lang="en-US" dirty="0" err="1"/>
              <a:t>sind</a:t>
            </a:r>
            <a:r>
              <a:rPr lang="en-US" dirty="0"/>
              <a:t> </a:t>
            </a:r>
            <a:r>
              <a:rPr lang="en-US" dirty="0" err="1"/>
              <a:t>jegliche</a:t>
            </a:r>
            <a:r>
              <a:rPr lang="en-US" dirty="0"/>
              <a:t> Art von </a:t>
            </a:r>
            <a:r>
              <a:rPr lang="en-US" dirty="0" err="1"/>
              <a:t>Verlassen</a:t>
            </a:r>
            <a:r>
              <a:rPr lang="en-US" dirty="0"/>
              <a:t> </a:t>
            </a:r>
            <a:r>
              <a:rPr lang="en-US" dirty="0" err="1"/>
              <a:t>einer</a:t>
            </a:r>
            <a:r>
              <a:rPr lang="en-US" dirty="0"/>
              <a:t> </a:t>
            </a:r>
            <a:r>
              <a:rPr lang="en-US" dirty="0" err="1"/>
              <a:t>Seite</a:t>
            </a:r>
            <a:r>
              <a:rPr lang="en-US" dirty="0"/>
              <a:t> </a:t>
            </a:r>
            <a:br>
              <a:rPr lang="en-US" dirty="0"/>
            </a:br>
            <a:r>
              <a:rPr lang="en-US" dirty="0"/>
              <a:t>(exit, back, </a:t>
            </a:r>
            <a:r>
              <a:rPr lang="en-US" dirty="0" err="1"/>
              <a:t>neue</a:t>
            </a:r>
            <a:r>
              <a:rPr lang="en-US" dirty="0"/>
              <a:t> </a:t>
            </a:r>
            <a:r>
              <a:rPr lang="en-US" dirty="0" err="1"/>
              <a:t>Url</a:t>
            </a:r>
            <a:r>
              <a:rPr lang="en-US" dirty="0"/>
              <a:t>, </a:t>
            </a:r>
            <a:r>
              <a:rPr lang="en-US" dirty="0" err="1"/>
              <a:t>Browserfenster</a:t>
            </a:r>
            <a:r>
              <a:rPr lang="en-US" dirty="0"/>
              <a:t> </a:t>
            </a:r>
            <a:r>
              <a:rPr lang="en-US" dirty="0" err="1"/>
              <a:t>schließen</a:t>
            </a:r>
            <a:r>
              <a:rPr lang="en-US" dirty="0"/>
              <a:t>, ...)</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9b) Performance Terminologien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226</a:t>
            </a:fld>
            <a:endParaRPr lang="de-DE"/>
          </a:p>
        </p:txBody>
      </p:sp>
      <p:grpSp>
        <p:nvGrpSpPr>
          <p:cNvPr id="11" name="Group 10">
            <a:extLst>
              <a:ext uri="{FF2B5EF4-FFF2-40B4-BE49-F238E27FC236}">
                <a16:creationId xmlns:a16="http://schemas.microsoft.com/office/drawing/2014/main" id="{2D54C4CE-E608-4BCA-8E80-5A24B2F6037C}"/>
              </a:ext>
            </a:extLst>
          </p:cNvPr>
          <p:cNvGrpSpPr/>
          <p:nvPr/>
        </p:nvGrpSpPr>
        <p:grpSpPr>
          <a:xfrm>
            <a:off x="787651" y="2845183"/>
            <a:ext cx="4244059" cy="793334"/>
            <a:chOff x="3730027" y="2738800"/>
            <a:chExt cx="4244059" cy="793334"/>
          </a:xfrm>
        </p:grpSpPr>
        <p:sp>
          <p:nvSpPr>
            <p:cNvPr id="5" name="TextBox 4">
              <a:extLst>
                <a:ext uri="{FF2B5EF4-FFF2-40B4-BE49-F238E27FC236}">
                  <a16:creationId xmlns:a16="http://schemas.microsoft.com/office/drawing/2014/main" id="{4F19633A-3338-4F1C-B51B-25DC1BDD83C9}"/>
                </a:ext>
              </a:extLst>
            </p:cNvPr>
            <p:cNvSpPr txBox="1"/>
            <p:nvPr/>
          </p:nvSpPr>
          <p:spPr>
            <a:xfrm>
              <a:off x="3730027" y="2978136"/>
              <a:ext cx="1767974" cy="369332"/>
            </a:xfrm>
            <a:prstGeom prst="rect">
              <a:avLst/>
            </a:prstGeom>
            <a:noFill/>
          </p:spPr>
          <p:txBody>
            <a:bodyPr wrap="square" rtlCol="0">
              <a:spAutoFit/>
            </a:bodyPr>
            <a:lstStyle/>
            <a:p>
              <a:r>
                <a:rPr lang="de-DE" dirty="0"/>
                <a:t>Bounce rate = </a:t>
              </a:r>
            </a:p>
          </p:txBody>
        </p:sp>
        <p:cxnSp>
          <p:nvCxnSpPr>
            <p:cNvPr id="7" name="Straight Connector 6">
              <a:extLst>
                <a:ext uri="{FF2B5EF4-FFF2-40B4-BE49-F238E27FC236}">
                  <a16:creationId xmlns:a16="http://schemas.microsoft.com/office/drawing/2014/main" id="{540E51D9-B73E-4B48-A79B-4B32DC4F1D2D}"/>
                </a:ext>
              </a:extLst>
            </p:cNvPr>
            <p:cNvCxnSpPr>
              <a:cxnSpLocks/>
            </p:cNvCxnSpPr>
            <p:nvPr/>
          </p:nvCxnSpPr>
          <p:spPr>
            <a:xfrm>
              <a:off x="5395865" y="3159659"/>
              <a:ext cx="24987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C31B18-C850-4BF6-80D8-F426BA372A62}"/>
                </a:ext>
              </a:extLst>
            </p:cNvPr>
            <p:cNvSpPr txBox="1"/>
            <p:nvPr/>
          </p:nvSpPr>
          <p:spPr>
            <a:xfrm>
              <a:off x="5314384" y="2738800"/>
              <a:ext cx="2659702" cy="369332"/>
            </a:xfrm>
            <a:prstGeom prst="rect">
              <a:avLst/>
            </a:prstGeom>
            <a:noFill/>
          </p:spPr>
          <p:txBody>
            <a:bodyPr wrap="none" rtlCol="0">
              <a:spAutoFit/>
            </a:bodyPr>
            <a:lstStyle/>
            <a:p>
              <a:r>
                <a:rPr lang="de-DE" dirty="0"/>
                <a:t>total number of bounces</a:t>
              </a:r>
            </a:p>
          </p:txBody>
        </p:sp>
        <p:sp>
          <p:nvSpPr>
            <p:cNvPr id="10" name="TextBox 9">
              <a:extLst>
                <a:ext uri="{FF2B5EF4-FFF2-40B4-BE49-F238E27FC236}">
                  <a16:creationId xmlns:a16="http://schemas.microsoft.com/office/drawing/2014/main" id="{5F66BD18-A88B-428B-AA05-663E5F46C51C}"/>
                </a:ext>
              </a:extLst>
            </p:cNvPr>
            <p:cNvSpPr txBox="1"/>
            <p:nvPr/>
          </p:nvSpPr>
          <p:spPr>
            <a:xfrm>
              <a:off x="5321932" y="3162802"/>
              <a:ext cx="2403222" cy="369332"/>
            </a:xfrm>
            <a:prstGeom prst="rect">
              <a:avLst/>
            </a:prstGeom>
            <a:noFill/>
          </p:spPr>
          <p:txBody>
            <a:bodyPr wrap="none" rtlCol="0">
              <a:spAutoFit/>
            </a:bodyPr>
            <a:lstStyle/>
            <a:p>
              <a:r>
                <a:rPr lang="de-DE" dirty="0"/>
                <a:t>total entries to a page</a:t>
              </a:r>
            </a:p>
          </p:txBody>
        </p:sp>
      </p:grpSp>
    </p:spTree>
    <p:extLst>
      <p:ext uri="{BB962C8B-B14F-4D97-AF65-F5344CB8AC3E}">
        <p14:creationId xmlns:p14="http://schemas.microsoft.com/office/powerpoint/2010/main" val="2490041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Conversion rate</a:t>
            </a:r>
          </a:p>
          <a:p>
            <a:pPr lvl="1"/>
            <a:r>
              <a:rPr lang="en-US" dirty="0" err="1"/>
              <a:t>ist</a:t>
            </a:r>
            <a:r>
              <a:rPr lang="en-US" dirty="0"/>
              <a:t> der </a:t>
            </a:r>
            <a:r>
              <a:rPr lang="en-US" dirty="0" err="1"/>
              <a:t>Prozentsatz</a:t>
            </a:r>
            <a:r>
              <a:rPr lang="en-US" dirty="0"/>
              <a:t> von </a:t>
            </a:r>
            <a:r>
              <a:rPr lang="en-US" dirty="0" err="1"/>
              <a:t>Benutzern</a:t>
            </a:r>
            <a:r>
              <a:rPr lang="en-US" dirty="0"/>
              <a:t>, die </a:t>
            </a:r>
            <a:r>
              <a:rPr lang="en-US" dirty="0" err="1"/>
              <a:t>eine</a:t>
            </a:r>
            <a:r>
              <a:rPr lang="en-US" dirty="0"/>
              <a:t> </a:t>
            </a:r>
            <a:r>
              <a:rPr lang="en-US" dirty="0" err="1"/>
              <a:t>Seite</a:t>
            </a:r>
            <a:r>
              <a:rPr lang="en-US" dirty="0"/>
              <a:t> </a:t>
            </a:r>
            <a:r>
              <a:rPr lang="en-US" dirty="0" err="1"/>
              <a:t>besuchen</a:t>
            </a:r>
            <a:r>
              <a:rPr lang="en-US" dirty="0"/>
              <a:t> und die </a:t>
            </a:r>
            <a:r>
              <a:rPr lang="en-US" dirty="0" err="1"/>
              <a:t>gewünschte</a:t>
            </a:r>
            <a:r>
              <a:rPr lang="en-US" dirty="0"/>
              <a:t> </a:t>
            </a:r>
            <a:r>
              <a:rPr lang="en-US" dirty="0" err="1"/>
              <a:t>Aktion</a:t>
            </a:r>
            <a:r>
              <a:rPr lang="en-US" dirty="0"/>
              <a:t> </a:t>
            </a:r>
            <a:r>
              <a:rPr lang="en-US" dirty="0" err="1"/>
              <a:t>durchführen</a:t>
            </a:r>
            <a:endParaRPr lang="en-US" dirty="0"/>
          </a:p>
          <a:p>
            <a:pPr lvl="2"/>
            <a:r>
              <a:rPr lang="en-US" dirty="0" err="1"/>
              <a:t>eine</a:t>
            </a:r>
            <a:r>
              <a:rPr lang="en-US" dirty="0"/>
              <a:t> </a:t>
            </a:r>
            <a:r>
              <a:rPr lang="en-US" dirty="0" err="1"/>
              <a:t>Bestellung</a:t>
            </a:r>
            <a:r>
              <a:rPr lang="en-US" dirty="0"/>
              <a:t> </a:t>
            </a:r>
            <a:r>
              <a:rPr lang="en-US" dirty="0" err="1"/>
              <a:t>machen</a:t>
            </a:r>
            <a:r>
              <a:rPr lang="en-US" dirty="0"/>
              <a:t>, </a:t>
            </a:r>
            <a:r>
              <a:rPr lang="en-US" dirty="0" err="1"/>
              <a:t>Registrierung</a:t>
            </a:r>
            <a:r>
              <a:rPr lang="en-US" dirty="0"/>
              <a:t> </a:t>
            </a:r>
            <a:r>
              <a:rPr lang="en-US" dirty="0" err="1"/>
              <a:t>als</a:t>
            </a:r>
            <a:r>
              <a:rPr lang="en-US" dirty="0"/>
              <a:t> </a:t>
            </a:r>
            <a:r>
              <a:rPr lang="en-US" dirty="0" err="1"/>
              <a:t>Mitglied</a:t>
            </a:r>
            <a:r>
              <a:rPr lang="en-US" dirty="0"/>
              <a:t>, Download </a:t>
            </a:r>
            <a:r>
              <a:rPr lang="en-US" dirty="0" err="1"/>
              <a:t>einer</a:t>
            </a:r>
            <a:r>
              <a:rPr lang="en-US" dirty="0"/>
              <a:t> </a:t>
            </a:r>
            <a:r>
              <a:rPr lang="en-US" dirty="0" err="1"/>
              <a:t>Datei</a:t>
            </a:r>
            <a:r>
              <a:rPr lang="en-US" dirty="0"/>
              <a:t>, </a:t>
            </a:r>
            <a:r>
              <a:rPr lang="en-US" dirty="0" err="1"/>
              <a:t>Bestellung</a:t>
            </a:r>
            <a:r>
              <a:rPr lang="en-US" dirty="0"/>
              <a:t> </a:t>
            </a:r>
            <a:r>
              <a:rPr lang="en-US" dirty="0" err="1"/>
              <a:t>eines</a:t>
            </a:r>
            <a:r>
              <a:rPr lang="en-US" dirty="0"/>
              <a:t> Newsletters</a:t>
            </a:r>
          </a:p>
          <a:p>
            <a:pPr lvl="2"/>
            <a:endParaRPr lang="en-US" dirty="0"/>
          </a:p>
          <a:p>
            <a:pPr lvl="2"/>
            <a:endParaRPr lang="en-US" dirty="0"/>
          </a:p>
          <a:p>
            <a:pPr lvl="2"/>
            <a:endParaRPr lang="en-US" dirty="0"/>
          </a:p>
          <a:p>
            <a:pPr lvl="2"/>
            <a:endParaRPr lang="en-US" dirty="0"/>
          </a:p>
          <a:p>
            <a:pPr lvl="1"/>
            <a:r>
              <a:rPr lang="en-US" dirty="0" err="1"/>
              <a:t>Anwendungen</a:t>
            </a:r>
            <a:r>
              <a:rPr lang="en-US" dirty="0"/>
              <a:t> </a:t>
            </a:r>
            <a:r>
              <a:rPr lang="en-US" dirty="0" err="1"/>
              <a:t>mit</a:t>
            </a:r>
            <a:r>
              <a:rPr lang="en-US" dirty="0"/>
              <a:t> </a:t>
            </a:r>
            <a:r>
              <a:rPr lang="en-US" dirty="0" err="1"/>
              <a:t>schlechter</a:t>
            </a:r>
            <a:r>
              <a:rPr lang="en-US" dirty="0"/>
              <a:t> Performance </a:t>
            </a:r>
            <a:r>
              <a:rPr lang="en-US" dirty="0" err="1"/>
              <a:t>haben</a:t>
            </a:r>
            <a:r>
              <a:rPr lang="en-US" dirty="0"/>
              <a:t> </a:t>
            </a:r>
            <a:r>
              <a:rPr lang="en-US" dirty="0" err="1"/>
              <a:t>i.a.</a:t>
            </a:r>
            <a:r>
              <a:rPr lang="en-US" dirty="0"/>
              <a:t> </a:t>
            </a:r>
            <a:r>
              <a:rPr lang="en-US" dirty="0" err="1"/>
              <a:t>eine</a:t>
            </a:r>
            <a:r>
              <a:rPr lang="en-US" dirty="0"/>
              <a:t> </a:t>
            </a:r>
            <a:r>
              <a:rPr lang="en-US" dirty="0" err="1"/>
              <a:t>niedrige</a:t>
            </a:r>
            <a:r>
              <a:rPr lang="en-US" dirty="0"/>
              <a:t> Conversion rate</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9b) Performance Terminologien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227</a:t>
            </a:fld>
            <a:endParaRPr lang="de-DE"/>
          </a:p>
        </p:txBody>
      </p:sp>
      <p:grpSp>
        <p:nvGrpSpPr>
          <p:cNvPr id="11" name="Group 10">
            <a:extLst>
              <a:ext uri="{FF2B5EF4-FFF2-40B4-BE49-F238E27FC236}">
                <a16:creationId xmlns:a16="http://schemas.microsoft.com/office/drawing/2014/main" id="{2D54C4CE-E608-4BCA-8E80-5A24B2F6037C}"/>
              </a:ext>
            </a:extLst>
          </p:cNvPr>
          <p:cNvGrpSpPr/>
          <p:nvPr/>
        </p:nvGrpSpPr>
        <p:grpSpPr>
          <a:xfrm>
            <a:off x="479834" y="3206611"/>
            <a:ext cx="5334131" cy="885667"/>
            <a:chOff x="3730027" y="2738800"/>
            <a:chExt cx="4209631" cy="885667"/>
          </a:xfrm>
        </p:grpSpPr>
        <p:sp>
          <p:nvSpPr>
            <p:cNvPr id="5" name="TextBox 4">
              <a:extLst>
                <a:ext uri="{FF2B5EF4-FFF2-40B4-BE49-F238E27FC236}">
                  <a16:creationId xmlns:a16="http://schemas.microsoft.com/office/drawing/2014/main" id="{4F19633A-3338-4F1C-B51B-25DC1BDD83C9}"/>
                </a:ext>
              </a:extLst>
            </p:cNvPr>
            <p:cNvSpPr txBox="1"/>
            <p:nvPr/>
          </p:nvSpPr>
          <p:spPr>
            <a:xfrm>
              <a:off x="3730027" y="2978136"/>
              <a:ext cx="1767974" cy="646331"/>
            </a:xfrm>
            <a:prstGeom prst="rect">
              <a:avLst/>
            </a:prstGeom>
            <a:noFill/>
          </p:spPr>
          <p:txBody>
            <a:bodyPr wrap="square" rtlCol="0">
              <a:spAutoFit/>
            </a:bodyPr>
            <a:lstStyle/>
            <a:p>
              <a:r>
                <a:rPr lang="de-DE" dirty="0"/>
                <a:t>Conversion rate = </a:t>
              </a:r>
            </a:p>
          </p:txBody>
        </p:sp>
        <p:cxnSp>
          <p:nvCxnSpPr>
            <p:cNvPr id="7" name="Straight Connector 6">
              <a:extLst>
                <a:ext uri="{FF2B5EF4-FFF2-40B4-BE49-F238E27FC236}">
                  <a16:creationId xmlns:a16="http://schemas.microsoft.com/office/drawing/2014/main" id="{540E51D9-B73E-4B48-A79B-4B32DC4F1D2D}"/>
                </a:ext>
              </a:extLst>
            </p:cNvPr>
            <p:cNvCxnSpPr>
              <a:cxnSpLocks/>
            </p:cNvCxnSpPr>
            <p:nvPr/>
          </p:nvCxnSpPr>
          <p:spPr>
            <a:xfrm>
              <a:off x="5395865" y="3159659"/>
              <a:ext cx="24987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C31B18-C850-4BF6-80D8-F426BA372A62}"/>
                </a:ext>
              </a:extLst>
            </p:cNvPr>
            <p:cNvSpPr txBox="1"/>
            <p:nvPr/>
          </p:nvSpPr>
          <p:spPr>
            <a:xfrm>
              <a:off x="5314384" y="2738800"/>
              <a:ext cx="2625274" cy="369332"/>
            </a:xfrm>
            <a:prstGeom prst="rect">
              <a:avLst/>
            </a:prstGeom>
            <a:noFill/>
          </p:spPr>
          <p:txBody>
            <a:bodyPr wrap="none" rtlCol="0">
              <a:spAutoFit/>
            </a:bodyPr>
            <a:lstStyle/>
            <a:p>
              <a:r>
                <a:rPr lang="de-DE" dirty="0"/>
                <a:t>number of goal achievements</a:t>
              </a:r>
            </a:p>
          </p:txBody>
        </p:sp>
        <p:sp>
          <p:nvSpPr>
            <p:cNvPr id="10" name="TextBox 9">
              <a:extLst>
                <a:ext uri="{FF2B5EF4-FFF2-40B4-BE49-F238E27FC236}">
                  <a16:creationId xmlns:a16="http://schemas.microsoft.com/office/drawing/2014/main" id="{5F66BD18-A88B-428B-AA05-663E5F46C51C}"/>
                </a:ext>
              </a:extLst>
            </p:cNvPr>
            <p:cNvSpPr txBox="1"/>
            <p:nvPr/>
          </p:nvSpPr>
          <p:spPr>
            <a:xfrm>
              <a:off x="5710130" y="3163235"/>
              <a:ext cx="1582856" cy="369332"/>
            </a:xfrm>
            <a:prstGeom prst="rect">
              <a:avLst/>
            </a:prstGeom>
            <a:noFill/>
          </p:spPr>
          <p:txBody>
            <a:bodyPr wrap="none" rtlCol="0">
              <a:spAutoFit/>
            </a:bodyPr>
            <a:lstStyle/>
            <a:p>
              <a:r>
                <a:rPr lang="de-DE" dirty="0"/>
                <a:t>number of visitors</a:t>
              </a:r>
            </a:p>
          </p:txBody>
        </p:sp>
      </p:grpSp>
    </p:spTree>
    <p:extLst>
      <p:ext uri="{BB962C8B-B14F-4D97-AF65-F5344CB8AC3E}">
        <p14:creationId xmlns:p14="http://schemas.microsoft.com/office/powerpoint/2010/main" val="17927803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Latency</a:t>
            </a:r>
          </a:p>
          <a:p>
            <a:pPr lvl="1"/>
            <a:r>
              <a:rPr lang="en-US" dirty="0"/>
              <a:t>die Zeit (</a:t>
            </a:r>
            <a:r>
              <a:rPr lang="en-US" dirty="0" err="1"/>
              <a:t>oder</a:t>
            </a:r>
            <a:r>
              <a:rPr lang="en-US" dirty="0"/>
              <a:t> die </a:t>
            </a:r>
            <a:r>
              <a:rPr lang="en-US" dirty="0" err="1"/>
              <a:t>Wartezeit</a:t>
            </a:r>
            <a:r>
              <a:rPr lang="en-US" dirty="0"/>
              <a:t>), die </a:t>
            </a:r>
            <a:r>
              <a:rPr lang="en-US" dirty="0" err="1"/>
              <a:t>benötigt</a:t>
            </a:r>
            <a:r>
              <a:rPr lang="en-US" dirty="0"/>
              <a:t> </a:t>
            </a:r>
            <a:r>
              <a:rPr lang="en-US" dirty="0" err="1"/>
              <a:t>wird</a:t>
            </a:r>
            <a:r>
              <a:rPr lang="en-US" dirty="0"/>
              <a:t>, um </a:t>
            </a:r>
            <a:r>
              <a:rPr lang="en-US" dirty="0" err="1"/>
              <a:t>Informationen</a:t>
            </a:r>
            <a:r>
              <a:rPr lang="en-US" dirty="0"/>
              <a:t> von </a:t>
            </a:r>
            <a:r>
              <a:rPr lang="en-US" dirty="0" err="1"/>
              <a:t>einer</a:t>
            </a:r>
            <a:r>
              <a:rPr lang="en-US" dirty="0"/>
              <a:t> Quelle </a:t>
            </a:r>
            <a:r>
              <a:rPr lang="en-US" dirty="0" err="1"/>
              <a:t>zu</a:t>
            </a:r>
            <a:r>
              <a:rPr lang="en-US" dirty="0"/>
              <a:t> </a:t>
            </a:r>
            <a:r>
              <a:rPr lang="en-US" dirty="0" err="1"/>
              <a:t>einem</a:t>
            </a:r>
            <a:r>
              <a:rPr lang="en-US" dirty="0"/>
              <a:t> </a:t>
            </a:r>
            <a:r>
              <a:rPr lang="en-US" dirty="0" err="1"/>
              <a:t>Ziel</a:t>
            </a:r>
            <a:r>
              <a:rPr lang="en-US" dirty="0"/>
              <a:t> </a:t>
            </a:r>
            <a:r>
              <a:rPr lang="en-US" dirty="0" err="1"/>
              <a:t>zu</a:t>
            </a:r>
            <a:r>
              <a:rPr lang="en-US" dirty="0"/>
              <a:t> </a:t>
            </a:r>
            <a:r>
              <a:rPr lang="en-US" dirty="0" err="1"/>
              <a:t>schicken</a:t>
            </a:r>
            <a:endParaRPr lang="en-US" dirty="0"/>
          </a:p>
          <a:p>
            <a:pPr lvl="1"/>
            <a:r>
              <a:rPr lang="en-US" dirty="0" err="1"/>
              <a:t>manchmal</a:t>
            </a:r>
            <a:r>
              <a:rPr lang="en-US" dirty="0"/>
              <a:t> </a:t>
            </a:r>
            <a:r>
              <a:rPr lang="en-US" dirty="0" err="1"/>
              <a:t>auch</a:t>
            </a:r>
            <a:r>
              <a:rPr lang="en-US" dirty="0"/>
              <a:t> </a:t>
            </a:r>
            <a:r>
              <a:rPr lang="en-US" dirty="0" err="1"/>
              <a:t>beschrieben</a:t>
            </a:r>
            <a:r>
              <a:rPr lang="en-US" dirty="0"/>
              <a:t> </a:t>
            </a:r>
            <a:r>
              <a:rPr lang="en-US" dirty="0" err="1"/>
              <a:t>als</a:t>
            </a:r>
            <a:r>
              <a:rPr lang="en-US" dirty="0"/>
              <a:t> die Zeit </a:t>
            </a:r>
            <a:r>
              <a:rPr lang="en-US" dirty="0" err="1"/>
              <a:t>im</a:t>
            </a:r>
            <a:r>
              <a:rPr lang="en-US" dirty="0"/>
              <a:t> Kabel </a:t>
            </a:r>
            <a:r>
              <a:rPr lang="en-US" dirty="0" err="1"/>
              <a:t>oder</a:t>
            </a:r>
            <a:r>
              <a:rPr lang="en-US" dirty="0"/>
              <a:t> </a:t>
            </a:r>
            <a:r>
              <a:rPr lang="en-US" dirty="0" err="1"/>
              <a:t>im</a:t>
            </a:r>
            <a:r>
              <a:rPr lang="en-US" dirty="0"/>
              <a:t> </a:t>
            </a:r>
            <a:r>
              <a:rPr lang="en-US" dirty="0" err="1"/>
              <a:t>Netzt</a:t>
            </a:r>
            <a:endParaRPr lang="en-US" dirty="0"/>
          </a:p>
          <a:p>
            <a:pPr lvl="1"/>
            <a:r>
              <a:rPr lang="en-US" dirty="0" err="1"/>
              <a:t>Normalerweise</a:t>
            </a:r>
            <a:r>
              <a:rPr lang="en-US" dirty="0"/>
              <a:t> in </a:t>
            </a:r>
            <a:r>
              <a:rPr lang="en-US" dirty="0" err="1"/>
              <a:t>Millisekunden</a:t>
            </a:r>
            <a:r>
              <a:rPr lang="en-US" dirty="0"/>
              <a:t> </a:t>
            </a:r>
            <a:r>
              <a:rPr lang="en-US" dirty="0" err="1"/>
              <a:t>gemessen</a:t>
            </a:r>
            <a:endParaRPr lang="en-US" dirty="0"/>
          </a:p>
          <a:p>
            <a:pPr lvl="1"/>
            <a:r>
              <a:rPr lang="en-US" dirty="0" err="1"/>
              <a:t>Einflußfaktoren</a:t>
            </a:r>
            <a:r>
              <a:rPr lang="en-US" dirty="0"/>
              <a:t> </a:t>
            </a:r>
            <a:r>
              <a:rPr lang="en-US" dirty="0" err="1"/>
              <a:t>sind</a:t>
            </a:r>
            <a:r>
              <a:rPr lang="en-US" dirty="0"/>
              <a:t> Hardware, </a:t>
            </a:r>
            <a:r>
              <a:rPr lang="en-US" dirty="0" err="1"/>
              <a:t>Netzwerkkomponenten</a:t>
            </a:r>
            <a:r>
              <a:rPr lang="en-US" dirty="0"/>
              <a:t> </a:t>
            </a:r>
            <a:r>
              <a:rPr lang="en-US" dirty="0" err="1"/>
              <a:t>wie</a:t>
            </a:r>
            <a:r>
              <a:rPr lang="en-US" dirty="0"/>
              <a:t> Router </a:t>
            </a:r>
            <a:r>
              <a:rPr lang="en-US" dirty="0" err="1"/>
              <a:t>u.ä</a:t>
            </a:r>
            <a:r>
              <a:rPr lang="en-US" dirty="0"/>
              <a:t>., der </a:t>
            </a:r>
            <a:r>
              <a:rPr lang="en-US" dirty="0" err="1"/>
              <a:t>Verbindungstyp</a:t>
            </a:r>
            <a:r>
              <a:rPr lang="en-US" dirty="0"/>
              <a:t>, die </a:t>
            </a:r>
            <a:r>
              <a:rPr lang="en-US" dirty="0" err="1"/>
              <a:t>Entfernung</a:t>
            </a:r>
            <a:r>
              <a:rPr lang="en-US" dirty="0"/>
              <a:t> und der </a:t>
            </a:r>
            <a:r>
              <a:rPr lang="en-US" dirty="0" err="1"/>
              <a:t>Netzwerkverkehr</a:t>
            </a:r>
            <a:endParaRPr lang="en-US" dirty="0"/>
          </a:p>
          <a:p>
            <a:pPr lvl="1"/>
            <a:r>
              <a:rPr lang="en-US" dirty="0"/>
              <a:t>Oft </a:t>
            </a:r>
            <a:r>
              <a:rPr lang="en-US" dirty="0" err="1"/>
              <a:t>besteht</a:t>
            </a:r>
            <a:r>
              <a:rPr lang="en-US" dirty="0"/>
              <a:t> </a:t>
            </a:r>
            <a:r>
              <a:rPr lang="en-US" dirty="0" err="1"/>
              <a:t>ein</a:t>
            </a:r>
            <a:r>
              <a:rPr lang="en-US" dirty="0"/>
              <a:t> </a:t>
            </a:r>
            <a:r>
              <a:rPr lang="en-US" dirty="0" err="1"/>
              <a:t>Großteil</a:t>
            </a:r>
            <a:r>
              <a:rPr lang="en-US" dirty="0"/>
              <a:t> der </a:t>
            </a:r>
            <a:r>
              <a:rPr lang="en-US" dirty="0" err="1"/>
              <a:t>gesamten</a:t>
            </a:r>
            <a:r>
              <a:rPr lang="en-US" dirty="0"/>
              <a:t> Latency </a:t>
            </a:r>
            <a:r>
              <a:rPr lang="en-US" dirty="0" err="1"/>
              <a:t>aus</a:t>
            </a:r>
            <a:r>
              <a:rPr lang="en-US" dirty="0"/>
              <a:t> der Latency </a:t>
            </a:r>
            <a:r>
              <a:rPr lang="en-US" dirty="0" err="1"/>
              <a:t>zwischen</a:t>
            </a:r>
            <a:r>
              <a:rPr lang="en-US" dirty="0"/>
              <a:t> dem </a:t>
            </a:r>
            <a:r>
              <a:rPr lang="en-US" dirty="0" err="1"/>
              <a:t>Endbenutzer</a:t>
            </a:r>
            <a:r>
              <a:rPr lang="en-US" dirty="0"/>
              <a:t> und dem Internet Service Provider (ISP) – </a:t>
            </a:r>
            <a:r>
              <a:rPr lang="en-US" dirty="0" err="1"/>
              <a:t>dann</a:t>
            </a:r>
            <a:r>
              <a:rPr lang="en-US" dirty="0"/>
              <a:t> </a:t>
            </a:r>
            <a:r>
              <a:rPr lang="en-US" dirty="0" err="1"/>
              <a:t>redet</a:t>
            </a:r>
            <a:r>
              <a:rPr lang="en-US" dirty="0"/>
              <a:t> man von last-mile latency</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9b) Performance Terminologien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228</a:t>
            </a:fld>
            <a:endParaRPr lang="de-DE"/>
          </a:p>
        </p:txBody>
      </p:sp>
    </p:spTree>
    <p:extLst>
      <p:ext uri="{BB962C8B-B14F-4D97-AF65-F5344CB8AC3E}">
        <p14:creationId xmlns:p14="http://schemas.microsoft.com/office/powerpoint/2010/main" val="6458954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Throughput (</a:t>
            </a:r>
            <a:r>
              <a:rPr lang="en-US" dirty="0" err="1"/>
              <a:t>Durchsatz</a:t>
            </a:r>
            <a:r>
              <a:rPr lang="en-US" dirty="0"/>
              <a:t>)</a:t>
            </a:r>
          </a:p>
          <a:p>
            <a:pPr lvl="1"/>
            <a:r>
              <a:rPr lang="en-US" dirty="0" err="1"/>
              <a:t>eine</a:t>
            </a:r>
            <a:r>
              <a:rPr lang="en-US" dirty="0"/>
              <a:t> </a:t>
            </a:r>
            <a:r>
              <a:rPr lang="en-US" dirty="0" err="1"/>
              <a:t>Menge</a:t>
            </a:r>
            <a:r>
              <a:rPr lang="en-US" dirty="0"/>
              <a:t> von </a:t>
            </a:r>
            <a:r>
              <a:rPr lang="en-US" dirty="0" err="1"/>
              <a:t>Arbeitseinheiten</a:t>
            </a:r>
            <a:r>
              <a:rPr lang="en-US" dirty="0"/>
              <a:t> pro </a:t>
            </a:r>
            <a:r>
              <a:rPr lang="en-US" dirty="0" err="1"/>
              <a:t>Zeiteinheit</a:t>
            </a:r>
            <a:endParaRPr lang="en-US" dirty="0"/>
          </a:p>
          <a:p>
            <a:pPr lvl="1"/>
            <a:r>
              <a:rPr lang="en-US" dirty="0" err="1"/>
              <a:t>im</a:t>
            </a:r>
            <a:r>
              <a:rPr lang="en-US" dirty="0"/>
              <a:t> </a:t>
            </a:r>
            <a:r>
              <a:rPr lang="en-US" dirty="0" err="1"/>
              <a:t>Kontext</a:t>
            </a:r>
            <a:r>
              <a:rPr lang="en-US" dirty="0"/>
              <a:t> </a:t>
            </a:r>
            <a:r>
              <a:rPr lang="en-US" dirty="0" err="1"/>
              <a:t>eines</a:t>
            </a:r>
            <a:r>
              <a:rPr lang="en-US" dirty="0"/>
              <a:t> </a:t>
            </a:r>
            <a:r>
              <a:rPr lang="en-US" dirty="0" err="1"/>
              <a:t>Netzwerks</a:t>
            </a:r>
            <a:r>
              <a:rPr lang="en-US" dirty="0"/>
              <a:t> </a:t>
            </a:r>
            <a:r>
              <a:rPr lang="en-US" dirty="0" err="1"/>
              <a:t>ist</a:t>
            </a:r>
            <a:r>
              <a:rPr lang="en-US" dirty="0"/>
              <a:t> das die </a:t>
            </a:r>
            <a:r>
              <a:rPr lang="en-US" dirty="0" err="1"/>
              <a:t>Menge</a:t>
            </a:r>
            <a:r>
              <a:rPr lang="en-US" dirty="0"/>
              <a:t> der </a:t>
            </a:r>
            <a:r>
              <a:rPr lang="en-US" dirty="0" err="1"/>
              <a:t>übertragenenen</a:t>
            </a:r>
            <a:r>
              <a:rPr lang="en-US" dirty="0"/>
              <a:t> </a:t>
            </a:r>
            <a:r>
              <a:rPr lang="en-US" dirty="0" err="1"/>
              <a:t>Daten</a:t>
            </a:r>
            <a:r>
              <a:rPr lang="en-US" dirty="0"/>
              <a:t> pro </a:t>
            </a:r>
            <a:r>
              <a:rPr lang="en-US" dirty="0" err="1"/>
              <a:t>Zeiteinheit</a:t>
            </a:r>
            <a:endParaRPr lang="en-US" dirty="0"/>
          </a:p>
          <a:p>
            <a:pPr lvl="1"/>
            <a:r>
              <a:rPr lang="en-US" dirty="0" err="1"/>
              <a:t>Typische</a:t>
            </a:r>
            <a:r>
              <a:rPr lang="en-US" dirty="0"/>
              <a:t> </a:t>
            </a:r>
            <a:r>
              <a:rPr lang="en-US" dirty="0" err="1"/>
              <a:t>Maßeinheiten</a:t>
            </a:r>
            <a:r>
              <a:rPr lang="en-US" dirty="0"/>
              <a:t> </a:t>
            </a:r>
            <a:r>
              <a:rPr lang="en-US" dirty="0" err="1"/>
              <a:t>sind</a:t>
            </a:r>
            <a:endParaRPr lang="en-US" dirty="0"/>
          </a:p>
          <a:p>
            <a:pPr lvl="2"/>
            <a:r>
              <a:rPr lang="en-US" dirty="0"/>
              <a:t>bits per second (bps)</a:t>
            </a:r>
          </a:p>
          <a:p>
            <a:pPr lvl="2"/>
            <a:r>
              <a:rPr lang="en-US" dirty="0"/>
              <a:t>megabits per second (Mbps)</a:t>
            </a:r>
          </a:p>
          <a:p>
            <a:pPr lvl="2"/>
            <a:r>
              <a:rPr lang="en-US" dirty="0"/>
              <a:t>gigabits per second (Gbps)</a:t>
            </a:r>
          </a:p>
          <a:p>
            <a:pPr lvl="1"/>
            <a:r>
              <a:rPr lang="en-US" dirty="0" err="1"/>
              <a:t>Im</a:t>
            </a:r>
            <a:r>
              <a:rPr lang="en-US" dirty="0"/>
              <a:t> </a:t>
            </a:r>
            <a:r>
              <a:rPr lang="en-US" dirty="0" err="1"/>
              <a:t>Kontext</a:t>
            </a:r>
            <a:r>
              <a:rPr lang="en-US" dirty="0"/>
              <a:t> </a:t>
            </a:r>
            <a:r>
              <a:rPr lang="en-US" dirty="0" err="1"/>
              <a:t>einer</a:t>
            </a:r>
            <a:r>
              <a:rPr lang="en-US" dirty="0"/>
              <a:t> </a:t>
            </a:r>
            <a:r>
              <a:rPr lang="en-US" dirty="0" err="1"/>
              <a:t>Anwendung</a:t>
            </a:r>
            <a:r>
              <a:rPr lang="en-US" dirty="0"/>
              <a:t> </a:t>
            </a:r>
            <a:r>
              <a:rPr lang="en-US" dirty="0" err="1"/>
              <a:t>ist</a:t>
            </a:r>
            <a:r>
              <a:rPr lang="en-US" dirty="0"/>
              <a:t> </a:t>
            </a:r>
            <a:r>
              <a:rPr lang="en-US" dirty="0" err="1"/>
              <a:t>Durchsatz</a:t>
            </a:r>
            <a:r>
              <a:rPr lang="en-US" dirty="0"/>
              <a:t> die </a:t>
            </a:r>
            <a:r>
              <a:rPr lang="en-US" dirty="0" err="1"/>
              <a:t>Anzahl</a:t>
            </a:r>
            <a:r>
              <a:rPr lang="en-US" dirty="0"/>
              <a:t> von </a:t>
            </a:r>
            <a:r>
              <a:rPr lang="en-US" dirty="0" err="1"/>
              <a:t>durchgeführten</a:t>
            </a:r>
            <a:r>
              <a:rPr lang="en-US" dirty="0"/>
              <a:t> </a:t>
            </a:r>
            <a:r>
              <a:rPr lang="en-US" dirty="0" err="1"/>
              <a:t>Aktionen</a:t>
            </a:r>
            <a:r>
              <a:rPr lang="en-US" dirty="0"/>
              <a:t> pro </a:t>
            </a:r>
            <a:r>
              <a:rPr lang="en-US" dirty="0" err="1"/>
              <a:t>Zeiteinheit</a:t>
            </a:r>
            <a:endParaRPr lang="en-US" dirty="0"/>
          </a:p>
          <a:p>
            <a:pPr lvl="2"/>
            <a:r>
              <a:rPr lang="en-US" dirty="0" err="1"/>
              <a:t>z.B</a:t>
            </a:r>
            <a:r>
              <a:rPr lang="en-US" dirty="0"/>
              <a:t>. die </a:t>
            </a:r>
            <a:r>
              <a:rPr lang="en-US" dirty="0" err="1"/>
              <a:t>Anzahl</a:t>
            </a:r>
            <a:r>
              <a:rPr lang="en-US" dirty="0"/>
              <a:t> der </a:t>
            </a:r>
            <a:r>
              <a:rPr lang="en-US" dirty="0" err="1"/>
              <a:t>Transaktionen</a:t>
            </a:r>
            <a:r>
              <a:rPr lang="en-US" dirty="0"/>
              <a:t> pro </a:t>
            </a:r>
            <a:r>
              <a:rPr lang="en-US" dirty="0" err="1"/>
              <a:t>Sekunde</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9b) Performance Terminologien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229</a:t>
            </a:fld>
            <a:endParaRPr lang="de-DE"/>
          </a:p>
        </p:txBody>
      </p:sp>
    </p:spTree>
    <p:extLst>
      <p:ext uri="{BB962C8B-B14F-4D97-AF65-F5344CB8AC3E}">
        <p14:creationId xmlns:p14="http://schemas.microsoft.com/office/powerpoint/2010/main" val="2060569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FC50-5335-46E7-A075-BF3BABB69003}"/>
              </a:ext>
            </a:extLst>
          </p:cNvPr>
          <p:cNvSpPr>
            <a:spLocks noGrp="1"/>
          </p:cNvSpPr>
          <p:nvPr>
            <p:ph type="title"/>
          </p:nvPr>
        </p:nvSpPr>
        <p:spPr/>
        <p:txBody>
          <a:bodyPr/>
          <a:lstStyle/>
          <a:p>
            <a:r>
              <a:rPr lang="de-DE"/>
              <a:t>2a) Typen von Softwarearchitekten</a:t>
            </a:r>
            <a:br>
              <a:rPr lang="de-DE"/>
            </a:br>
            <a:r>
              <a:rPr lang="de-DE"/>
              <a:t>Enterprise Architect</a:t>
            </a:r>
          </a:p>
        </p:txBody>
      </p:sp>
      <p:sp>
        <p:nvSpPr>
          <p:cNvPr id="3" name="Slide Number Placeholder 2">
            <a:extLst>
              <a:ext uri="{FF2B5EF4-FFF2-40B4-BE49-F238E27FC236}">
                <a16:creationId xmlns:a16="http://schemas.microsoft.com/office/drawing/2014/main" id="{126B3E1E-9D8B-43A7-903F-4CD72B1A43E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F16EA160-3A26-4CB4-81EB-BC1C7E3119A7}"/>
              </a:ext>
            </a:extLst>
          </p:cNvPr>
          <p:cNvSpPr txBox="1">
            <a:spLocks/>
          </p:cNvSpPr>
          <p:nvPr/>
        </p:nvSpPr>
        <p:spPr>
          <a:xfrm>
            <a:off x="296760" y="1674890"/>
            <a:ext cx="11736386" cy="4572389"/>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800" b="1" i="0" u="none" strike="noStrike" kern="1200" cap="none" spc="0" normalizeH="0" baseline="0" noProof="0">
                <a:ln>
                  <a:noFill/>
                </a:ln>
                <a:solidFill>
                  <a:srgbClr val="004A96"/>
                </a:solidFill>
                <a:effectLst/>
                <a:uLnTx/>
                <a:uFillTx/>
                <a:latin typeface="Arial"/>
                <a:ea typeface="+mj-ea"/>
                <a:cs typeface="MV Boli" panose="02000500030200090000" pitchFamily="2" charset="0"/>
              </a:rPr>
              <a:t>Vergleich mit einer Stadt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Straßen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Brücken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Versorgungsleitungen</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Strom</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Wasser/Gas</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Kommunikation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Abwasserleitungen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Baugebiete</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Wohngebiete</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Industriegebiete</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Einkaufszentren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Autobahnanbindungen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Bahnhöfe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Flughäfen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Schiffshäfen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Kläranlagen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Deponien</a:t>
            </a:r>
          </a:p>
        </p:txBody>
      </p:sp>
      <p:pic>
        <p:nvPicPr>
          <p:cNvPr id="51202" name="Picture 2" descr="https://melsatar.files.wordpress.com/2017/10/null1.png?w=321&amp;h=244">
            <a:extLst>
              <a:ext uri="{FF2B5EF4-FFF2-40B4-BE49-F238E27FC236}">
                <a16:creationId xmlns:a16="http://schemas.microsoft.com/office/drawing/2014/main" id="{BC3AD28A-D81D-42C0-A974-05C5D0791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784" y="1283642"/>
            <a:ext cx="5902339" cy="4486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4257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Bandwidth (</a:t>
            </a:r>
            <a:r>
              <a:rPr lang="en-US" dirty="0" err="1"/>
              <a:t>Bandbreite</a:t>
            </a:r>
            <a:r>
              <a:rPr lang="en-US" dirty="0"/>
              <a:t>)</a:t>
            </a:r>
          </a:p>
          <a:p>
            <a:pPr lvl="1"/>
            <a:r>
              <a:rPr lang="en-US" dirty="0" err="1"/>
              <a:t>ist</a:t>
            </a:r>
            <a:r>
              <a:rPr lang="en-US" dirty="0"/>
              <a:t> der </a:t>
            </a:r>
            <a:r>
              <a:rPr lang="en-US" dirty="0" err="1"/>
              <a:t>maximale</a:t>
            </a:r>
            <a:r>
              <a:rPr lang="en-US" dirty="0"/>
              <a:t> </a:t>
            </a:r>
            <a:r>
              <a:rPr lang="en-US" dirty="0" err="1"/>
              <a:t>Durchsatz</a:t>
            </a:r>
            <a:r>
              <a:rPr lang="en-US" dirty="0"/>
              <a:t> </a:t>
            </a:r>
            <a:r>
              <a:rPr lang="en-US" dirty="0" err="1"/>
              <a:t>eines</a:t>
            </a:r>
            <a:r>
              <a:rPr lang="en-US" dirty="0"/>
              <a:t> </a:t>
            </a:r>
            <a:r>
              <a:rPr lang="en-US" dirty="0" err="1"/>
              <a:t>logischen</a:t>
            </a:r>
            <a:r>
              <a:rPr lang="en-US" dirty="0"/>
              <a:t> </a:t>
            </a:r>
            <a:r>
              <a:rPr lang="en-US" dirty="0" err="1"/>
              <a:t>oder</a:t>
            </a:r>
            <a:r>
              <a:rPr lang="en-US" dirty="0"/>
              <a:t> </a:t>
            </a:r>
            <a:r>
              <a:rPr lang="en-US" dirty="0" err="1"/>
              <a:t>physikalischen</a:t>
            </a:r>
            <a:r>
              <a:rPr lang="en-US" dirty="0"/>
              <a:t> </a:t>
            </a:r>
            <a:r>
              <a:rPr lang="en-US" dirty="0" err="1"/>
              <a:t>Kommunikationsweges</a:t>
            </a:r>
            <a:endParaRPr lang="en-US" dirty="0"/>
          </a:p>
          <a:p>
            <a:r>
              <a:rPr lang="en-US" dirty="0"/>
              <a:t>Processing time</a:t>
            </a:r>
          </a:p>
          <a:p>
            <a:pPr lvl="1"/>
            <a:r>
              <a:rPr lang="en-US" dirty="0"/>
              <a:t>die </a:t>
            </a:r>
            <a:r>
              <a:rPr lang="en-US" dirty="0" err="1"/>
              <a:t>Zeitdauer</a:t>
            </a:r>
            <a:r>
              <a:rPr lang="en-US" dirty="0"/>
              <a:t>, die </a:t>
            </a:r>
            <a:r>
              <a:rPr lang="en-US" dirty="0" err="1"/>
              <a:t>eine</a:t>
            </a:r>
            <a:r>
              <a:rPr lang="en-US" dirty="0"/>
              <a:t> </a:t>
            </a:r>
            <a:r>
              <a:rPr lang="en-US" dirty="0" err="1"/>
              <a:t>Anwendung</a:t>
            </a:r>
            <a:r>
              <a:rPr lang="en-US" dirty="0"/>
              <a:t> </a:t>
            </a:r>
            <a:r>
              <a:rPr lang="en-US" dirty="0" err="1"/>
              <a:t>benötigt</a:t>
            </a:r>
            <a:r>
              <a:rPr lang="en-US" dirty="0"/>
              <a:t>, um </a:t>
            </a:r>
            <a:r>
              <a:rPr lang="en-US" dirty="0" err="1"/>
              <a:t>eine</a:t>
            </a:r>
            <a:r>
              <a:rPr lang="en-US" dirty="0"/>
              <a:t> </a:t>
            </a:r>
            <a:r>
              <a:rPr lang="en-US" dirty="0" err="1"/>
              <a:t>Anforderung</a:t>
            </a:r>
            <a:r>
              <a:rPr lang="en-US" dirty="0"/>
              <a:t> </a:t>
            </a:r>
            <a:r>
              <a:rPr lang="en-US" dirty="0" err="1"/>
              <a:t>abzuarbeiten</a:t>
            </a:r>
            <a:endParaRPr lang="en-US" dirty="0"/>
          </a:p>
          <a:p>
            <a:pPr lvl="1"/>
            <a:r>
              <a:rPr lang="en-US" dirty="0"/>
              <a:t>Latency </a:t>
            </a:r>
            <a:r>
              <a:rPr lang="en-US" dirty="0" err="1"/>
              <a:t>wird</a:t>
            </a:r>
            <a:r>
              <a:rPr lang="en-US" dirty="0"/>
              <a:t> </a:t>
            </a:r>
            <a:r>
              <a:rPr lang="en-US" dirty="0" err="1"/>
              <a:t>dabei</a:t>
            </a:r>
            <a:r>
              <a:rPr lang="en-US" dirty="0"/>
              <a:t> </a:t>
            </a:r>
            <a:r>
              <a:rPr lang="en-US" dirty="0" err="1"/>
              <a:t>nicht</a:t>
            </a:r>
            <a:r>
              <a:rPr lang="en-US" dirty="0"/>
              <a:t> </a:t>
            </a:r>
            <a:r>
              <a:rPr lang="en-US" dirty="0" err="1"/>
              <a:t>berücksichtigt</a:t>
            </a:r>
            <a:endParaRPr lang="en-US" dirty="0"/>
          </a:p>
          <a:p>
            <a:pPr lvl="1"/>
            <a:r>
              <a:rPr lang="en-US" dirty="0" err="1"/>
              <a:t>manchmal</a:t>
            </a:r>
            <a:r>
              <a:rPr lang="en-US" dirty="0"/>
              <a:t> </a:t>
            </a:r>
            <a:r>
              <a:rPr lang="en-US" dirty="0" err="1"/>
              <a:t>wird</a:t>
            </a:r>
            <a:r>
              <a:rPr lang="en-US" dirty="0"/>
              <a:t> </a:t>
            </a:r>
            <a:r>
              <a:rPr lang="en-US" dirty="0" err="1"/>
              <a:t>zwischen</a:t>
            </a:r>
            <a:r>
              <a:rPr lang="en-US" dirty="0"/>
              <a:t> Server Processing time und Client Processing time </a:t>
            </a:r>
            <a:r>
              <a:rPr lang="en-US" dirty="0" err="1"/>
              <a:t>unterschieden</a:t>
            </a:r>
            <a:endParaRPr lang="en-US" dirty="0"/>
          </a:p>
          <a:p>
            <a:pPr lvl="1"/>
            <a:r>
              <a:rPr lang="en-US" dirty="0"/>
              <a:t>es </a:t>
            </a:r>
            <a:r>
              <a:rPr lang="en-US" dirty="0" err="1"/>
              <a:t>gibt</a:t>
            </a:r>
            <a:r>
              <a:rPr lang="en-US" dirty="0"/>
              <a:t> </a:t>
            </a:r>
            <a:r>
              <a:rPr lang="en-US" dirty="0" err="1"/>
              <a:t>einige</a:t>
            </a:r>
            <a:r>
              <a:rPr lang="en-US" dirty="0"/>
              <a:t> </a:t>
            </a:r>
            <a:r>
              <a:rPr lang="en-US" dirty="0" err="1"/>
              <a:t>Faktoren</a:t>
            </a:r>
            <a:r>
              <a:rPr lang="en-US" dirty="0"/>
              <a:t>, die </a:t>
            </a:r>
            <a:r>
              <a:rPr lang="en-US" dirty="0" err="1"/>
              <a:t>die</a:t>
            </a:r>
            <a:r>
              <a:rPr lang="en-US" dirty="0"/>
              <a:t> Processing time </a:t>
            </a:r>
            <a:r>
              <a:rPr lang="en-US" dirty="0" err="1"/>
              <a:t>beeinflussen</a:t>
            </a:r>
            <a:r>
              <a:rPr lang="en-US" dirty="0"/>
              <a:t> </a:t>
            </a:r>
            <a:r>
              <a:rPr lang="en-US" dirty="0" err="1"/>
              <a:t>können</a:t>
            </a:r>
            <a:r>
              <a:rPr lang="en-US" dirty="0"/>
              <a:t> </a:t>
            </a:r>
            <a:br>
              <a:rPr lang="en-US" dirty="0"/>
            </a:br>
            <a:r>
              <a:rPr lang="en-US" dirty="0"/>
              <a:t>(Hardware, Software, </a:t>
            </a:r>
            <a:r>
              <a:rPr lang="en-US" dirty="0" err="1"/>
              <a:t>Architektur</a:t>
            </a:r>
            <a:r>
              <a:rPr lang="en-US" dirty="0"/>
              <a:t>)</a:t>
            </a:r>
          </a:p>
          <a:p>
            <a:r>
              <a:rPr lang="en-US" dirty="0"/>
              <a:t>Response time (</a:t>
            </a:r>
            <a:r>
              <a:rPr lang="en-US" dirty="0" err="1"/>
              <a:t>Antwortzeit</a:t>
            </a:r>
            <a:r>
              <a:rPr lang="en-US" dirty="0"/>
              <a:t>)</a:t>
            </a:r>
          </a:p>
          <a:p>
            <a:pPr lvl="1"/>
            <a:r>
              <a:rPr lang="en-US" dirty="0"/>
              <a:t>die </a:t>
            </a:r>
            <a:r>
              <a:rPr lang="en-US" dirty="0" err="1"/>
              <a:t>Zeitdauer</a:t>
            </a:r>
            <a:r>
              <a:rPr lang="en-US" dirty="0"/>
              <a:t> </a:t>
            </a:r>
            <a:r>
              <a:rPr lang="en-US" dirty="0" err="1"/>
              <a:t>zwischen</a:t>
            </a:r>
            <a:r>
              <a:rPr lang="en-US" dirty="0"/>
              <a:t> der </a:t>
            </a:r>
            <a:r>
              <a:rPr lang="en-US" dirty="0" err="1"/>
              <a:t>Anforderung</a:t>
            </a:r>
            <a:r>
              <a:rPr lang="en-US" dirty="0"/>
              <a:t> </a:t>
            </a:r>
            <a:r>
              <a:rPr lang="en-US" dirty="0" err="1"/>
              <a:t>eines</a:t>
            </a:r>
            <a:r>
              <a:rPr lang="en-US" dirty="0"/>
              <a:t> </a:t>
            </a:r>
            <a:r>
              <a:rPr lang="en-US" dirty="0" err="1"/>
              <a:t>Benutzers</a:t>
            </a:r>
            <a:r>
              <a:rPr lang="en-US" dirty="0"/>
              <a:t> und der </a:t>
            </a:r>
            <a:r>
              <a:rPr lang="en-US" dirty="0" err="1"/>
              <a:t>dazugehörigen</a:t>
            </a:r>
            <a:r>
              <a:rPr lang="en-US" dirty="0"/>
              <a:t> </a:t>
            </a:r>
            <a:r>
              <a:rPr lang="en-US" dirty="0" err="1"/>
              <a:t>Antwort</a:t>
            </a:r>
            <a:r>
              <a:rPr lang="en-US" dirty="0"/>
              <a:t> des Systems</a:t>
            </a:r>
          </a:p>
          <a:p>
            <a:pPr lvl="1"/>
            <a:r>
              <a:rPr lang="en-US" dirty="0"/>
              <a:t>Latency </a:t>
            </a:r>
            <a:r>
              <a:rPr lang="en-US" dirty="0" err="1"/>
              <a:t>wird</a:t>
            </a:r>
            <a:r>
              <a:rPr lang="en-US" dirty="0"/>
              <a:t> </a:t>
            </a:r>
            <a:r>
              <a:rPr lang="en-US" dirty="0" err="1"/>
              <a:t>dabei</a:t>
            </a:r>
            <a:r>
              <a:rPr lang="en-US" dirty="0"/>
              <a:t> </a:t>
            </a:r>
            <a:r>
              <a:rPr lang="en-US" dirty="0" err="1"/>
              <a:t>nicht</a:t>
            </a:r>
            <a:r>
              <a:rPr lang="en-US" dirty="0"/>
              <a:t> </a:t>
            </a:r>
            <a:r>
              <a:rPr lang="en-US" dirty="0" err="1"/>
              <a:t>berücksichtigt</a:t>
            </a:r>
            <a:r>
              <a:rPr lang="en-US" dirty="0"/>
              <a:t> (</a:t>
            </a:r>
            <a:r>
              <a:rPr lang="en-US" dirty="0" err="1"/>
              <a:t>kann</a:t>
            </a:r>
            <a:r>
              <a:rPr lang="en-US" dirty="0"/>
              <a:t> </a:t>
            </a:r>
            <a:r>
              <a:rPr lang="en-US" dirty="0" err="1"/>
              <a:t>aber</a:t>
            </a:r>
            <a:r>
              <a:rPr lang="en-US" dirty="0"/>
              <a:t> oft </a:t>
            </a:r>
            <a:r>
              <a:rPr lang="en-US" dirty="0" err="1"/>
              <a:t>vom</a:t>
            </a:r>
            <a:r>
              <a:rPr lang="en-US" dirty="0"/>
              <a:t> </a:t>
            </a:r>
            <a:r>
              <a:rPr lang="en-US" dirty="0" err="1"/>
              <a:t>Benutzer</a:t>
            </a:r>
            <a:r>
              <a:rPr lang="en-US" dirty="0"/>
              <a:t> </a:t>
            </a:r>
            <a:r>
              <a:rPr lang="en-US" dirty="0" err="1"/>
              <a:t>nicht</a:t>
            </a:r>
            <a:r>
              <a:rPr lang="en-US" dirty="0"/>
              <a:t> </a:t>
            </a:r>
            <a:r>
              <a:rPr lang="en-US" dirty="0" err="1"/>
              <a:t>getrennt</a:t>
            </a:r>
            <a:r>
              <a:rPr lang="en-US" dirty="0"/>
              <a:t> </a:t>
            </a:r>
            <a:r>
              <a:rPr lang="en-US" dirty="0" err="1"/>
              <a:t>werden</a:t>
            </a:r>
            <a:r>
              <a:rPr lang="en-US" dirty="0"/>
              <a:t>)</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9b) Performance Terminologien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230</a:t>
            </a:fld>
            <a:endParaRPr lang="de-DE"/>
          </a:p>
        </p:txBody>
      </p:sp>
    </p:spTree>
    <p:extLst>
      <p:ext uri="{BB962C8B-B14F-4D97-AF65-F5344CB8AC3E}">
        <p14:creationId xmlns:p14="http://schemas.microsoft.com/office/powerpoint/2010/main" val="113702027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Workload (Last)</a:t>
            </a:r>
          </a:p>
          <a:p>
            <a:pPr lvl="1"/>
            <a:r>
              <a:rPr lang="en-US" dirty="0"/>
              <a:t>die </a:t>
            </a:r>
            <a:r>
              <a:rPr lang="en-US" dirty="0" err="1"/>
              <a:t>Menge</a:t>
            </a:r>
            <a:r>
              <a:rPr lang="en-US" dirty="0"/>
              <a:t> von </a:t>
            </a:r>
            <a:r>
              <a:rPr lang="en-US" dirty="0" err="1"/>
              <a:t>Verarbeitungsschritten</a:t>
            </a:r>
            <a:r>
              <a:rPr lang="en-US" dirty="0"/>
              <a:t>, die </a:t>
            </a:r>
            <a:r>
              <a:rPr lang="en-US" dirty="0" err="1"/>
              <a:t>ein</a:t>
            </a:r>
            <a:r>
              <a:rPr lang="en-US" dirty="0"/>
              <a:t> System </a:t>
            </a:r>
            <a:r>
              <a:rPr lang="en-US" dirty="0" err="1"/>
              <a:t>zu</a:t>
            </a:r>
            <a:r>
              <a:rPr lang="en-US" dirty="0"/>
              <a:t> </a:t>
            </a:r>
            <a:r>
              <a:rPr lang="en-US" dirty="0" err="1"/>
              <a:t>einer</a:t>
            </a:r>
            <a:r>
              <a:rPr lang="en-US" dirty="0"/>
              <a:t> Zeit </a:t>
            </a:r>
            <a:r>
              <a:rPr lang="en-US" dirty="0" err="1"/>
              <a:t>zu</a:t>
            </a:r>
            <a:r>
              <a:rPr lang="en-US" dirty="0"/>
              <a:t> </a:t>
            </a:r>
            <a:r>
              <a:rPr lang="en-US" dirty="0" err="1"/>
              <a:t>bewältigen</a:t>
            </a:r>
            <a:r>
              <a:rPr lang="en-US" dirty="0"/>
              <a:t> hat</a:t>
            </a:r>
          </a:p>
          <a:p>
            <a:pPr lvl="1"/>
            <a:r>
              <a:rPr lang="en-US" dirty="0" err="1"/>
              <a:t>Verarbeitungsschritte</a:t>
            </a:r>
            <a:r>
              <a:rPr lang="en-US" dirty="0"/>
              <a:t> </a:t>
            </a:r>
            <a:r>
              <a:rPr lang="en-US" dirty="0" err="1"/>
              <a:t>benutzen</a:t>
            </a:r>
            <a:r>
              <a:rPr lang="en-US" dirty="0"/>
              <a:t> </a:t>
            </a:r>
            <a:r>
              <a:rPr lang="en-US" dirty="0" err="1"/>
              <a:t>Anteile</a:t>
            </a:r>
            <a:r>
              <a:rPr lang="en-US" dirty="0"/>
              <a:t> von </a:t>
            </a:r>
            <a:r>
              <a:rPr lang="en-US" dirty="0" err="1"/>
              <a:t>Prozessorkapazitäten</a:t>
            </a:r>
            <a:r>
              <a:rPr lang="en-US" dirty="0"/>
              <a:t> und </a:t>
            </a:r>
            <a:r>
              <a:rPr lang="en-US" dirty="0" err="1"/>
              <a:t>lassen</a:t>
            </a:r>
            <a:r>
              <a:rPr lang="en-US" dirty="0"/>
              <a:t> </a:t>
            </a:r>
            <a:r>
              <a:rPr lang="en-US" dirty="0" err="1"/>
              <a:t>damit</a:t>
            </a:r>
            <a:r>
              <a:rPr lang="en-US" dirty="0"/>
              <a:t> </a:t>
            </a:r>
            <a:r>
              <a:rPr lang="en-US" dirty="0" err="1"/>
              <a:t>weniger</a:t>
            </a:r>
            <a:r>
              <a:rPr lang="en-US" dirty="0"/>
              <a:t> </a:t>
            </a:r>
            <a:r>
              <a:rPr lang="en-US" dirty="0" err="1"/>
              <a:t>für</a:t>
            </a:r>
            <a:r>
              <a:rPr lang="en-US" dirty="0"/>
              <a:t> </a:t>
            </a:r>
            <a:r>
              <a:rPr lang="en-US" dirty="0" err="1"/>
              <a:t>andere</a:t>
            </a:r>
            <a:r>
              <a:rPr lang="en-US" dirty="0"/>
              <a:t> </a:t>
            </a:r>
            <a:r>
              <a:rPr lang="en-US" dirty="0" err="1"/>
              <a:t>Verarbeitungen</a:t>
            </a:r>
            <a:r>
              <a:rPr lang="en-US" dirty="0"/>
              <a:t> </a:t>
            </a:r>
            <a:r>
              <a:rPr lang="en-US" dirty="0" err="1"/>
              <a:t>übrig</a:t>
            </a:r>
            <a:endParaRPr lang="en-US" dirty="0"/>
          </a:p>
          <a:p>
            <a:pPr lvl="1"/>
            <a:r>
              <a:rPr lang="en-US" dirty="0" err="1"/>
              <a:t>Typische</a:t>
            </a:r>
            <a:r>
              <a:rPr lang="en-US" dirty="0"/>
              <a:t> Workloads </a:t>
            </a:r>
            <a:r>
              <a:rPr lang="en-US" dirty="0" err="1"/>
              <a:t>sind</a:t>
            </a:r>
            <a:r>
              <a:rPr lang="en-US" dirty="0"/>
              <a:t> CPU-, Memory-, I/O- und </a:t>
            </a:r>
            <a:r>
              <a:rPr lang="en-US" dirty="0" err="1"/>
              <a:t>Datenbank</a:t>
            </a:r>
            <a:r>
              <a:rPr lang="en-US" dirty="0"/>
              <a:t>-Workloads</a:t>
            </a:r>
          </a:p>
          <a:p>
            <a:pPr lvl="1"/>
            <a:r>
              <a:rPr lang="en-US" dirty="0" err="1"/>
              <a:t>Regelmäßige</a:t>
            </a:r>
            <a:r>
              <a:rPr lang="en-US" dirty="0"/>
              <a:t> </a:t>
            </a:r>
            <a:r>
              <a:rPr lang="en-US" dirty="0" err="1"/>
              <a:t>Messungen</a:t>
            </a:r>
            <a:r>
              <a:rPr lang="en-US" dirty="0"/>
              <a:t> von Workloads </a:t>
            </a:r>
            <a:r>
              <a:rPr lang="en-US" dirty="0" err="1"/>
              <a:t>helfen</a:t>
            </a:r>
            <a:r>
              <a:rPr lang="en-US" dirty="0"/>
              <a:t> </a:t>
            </a:r>
            <a:r>
              <a:rPr lang="en-US" dirty="0" err="1"/>
              <a:t>Spitzen</a:t>
            </a:r>
            <a:r>
              <a:rPr lang="en-US" dirty="0"/>
              <a:t> </a:t>
            </a:r>
            <a:r>
              <a:rPr lang="en-US" dirty="0" err="1"/>
              <a:t>Belastungen</a:t>
            </a:r>
            <a:r>
              <a:rPr lang="en-US" dirty="0"/>
              <a:t> </a:t>
            </a:r>
            <a:r>
              <a:rPr lang="en-US" dirty="0" err="1"/>
              <a:t>vorherzusagen</a:t>
            </a:r>
            <a:r>
              <a:rPr lang="en-US" dirty="0"/>
              <a:t> und die Performance </a:t>
            </a:r>
            <a:r>
              <a:rPr lang="en-US" dirty="0" err="1"/>
              <a:t>einer</a:t>
            </a:r>
            <a:r>
              <a:rPr lang="en-US" dirty="0"/>
              <a:t> </a:t>
            </a:r>
            <a:r>
              <a:rPr lang="en-US" dirty="0" err="1"/>
              <a:t>Anwendung</a:t>
            </a:r>
            <a:r>
              <a:rPr lang="en-US" dirty="0"/>
              <a:t> </a:t>
            </a:r>
            <a:r>
              <a:rPr lang="en-US" dirty="0" err="1"/>
              <a:t>bei</a:t>
            </a:r>
            <a:r>
              <a:rPr lang="en-US" dirty="0"/>
              <a:t> </a:t>
            </a:r>
            <a:r>
              <a:rPr lang="en-US" dirty="0" err="1"/>
              <a:t>unterschiedlichen</a:t>
            </a:r>
            <a:r>
              <a:rPr lang="en-US" dirty="0"/>
              <a:t> </a:t>
            </a:r>
            <a:r>
              <a:rPr lang="en-US" dirty="0" err="1"/>
              <a:t>Belastungen</a:t>
            </a:r>
            <a:r>
              <a:rPr lang="en-US" dirty="0"/>
              <a:t> </a:t>
            </a:r>
            <a:r>
              <a:rPr lang="en-US" dirty="0" err="1"/>
              <a:t>zu</a:t>
            </a:r>
            <a:r>
              <a:rPr lang="en-US" dirty="0"/>
              <a:t> </a:t>
            </a:r>
            <a:r>
              <a:rPr lang="en-US" dirty="0" err="1"/>
              <a:t>messen</a:t>
            </a:r>
            <a:r>
              <a:rPr lang="en-US" dirty="0"/>
              <a:t> und </a:t>
            </a:r>
            <a:r>
              <a:rPr lang="en-US" dirty="0" err="1"/>
              <a:t>zu</a:t>
            </a:r>
            <a:r>
              <a:rPr lang="en-US" dirty="0"/>
              <a:t> </a:t>
            </a:r>
            <a:r>
              <a:rPr lang="en-US" dirty="0" err="1"/>
              <a:t>optimieren</a:t>
            </a:r>
            <a:endParaRPr lang="en-US" dirty="0"/>
          </a:p>
          <a:p>
            <a:r>
              <a:rPr lang="en-US" dirty="0"/>
              <a:t>Utilization (</a:t>
            </a:r>
            <a:r>
              <a:rPr lang="en-US" dirty="0" err="1"/>
              <a:t>Auslastung</a:t>
            </a:r>
            <a:r>
              <a:rPr lang="en-US" dirty="0"/>
              <a:t>)</a:t>
            </a:r>
          </a:p>
          <a:p>
            <a:pPr lvl="1"/>
            <a:r>
              <a:rPr lang="en-US" dirty="0"/>
              <a:t>die </a:t>
            </a:r>
            <a:r>
              <a:rPr lang="en-US" dirty="0" err="1"/>
              <a:t>Prozentzahl</a:t>
            </a:r>
            <a:r>
              <a:rPr lang="en-US" dirty="0"/>
              <a:t> der Zeit, in der </a:t>
            </a:r>
            <a:r>
              <a:rPr lang="en-US" dirty="0" err="1"/>
              <a:t>eine</a:t>
            </a:r>
            <a:r>
              <a:rPr lang="en-US" dirty="0"/>
              <a:t> Resource </a:t>
            </a:r>
            <a:r>
              <a:rPr lang="en-US" dirty="0" err="1"/>
              <a:t>benutzt</a:t>
            </a:r>
            <a:r>
              <a:rPr lang="en-US" dirty="0"/>
              <a:t> </a:t>
            </a:r>
            <a:r>
              <a:rPr lang="en-US" dirty="0" err="1"/>
              <a:t>wird</a:t>
            </a:r>
            <a:r>
              <a:rPr lang="en-US" dirty="0"/>
              <a:t>, </a:t>
            </a:r>
            <a:r>
              <a:rPr lang="en-US" dirty="0" err="1"/>
              <a:t>verglichen</a:t>
            </a:r>
            <a:r>
              <a:rPr lang="en-US" dirty="0"/>
              <a:t> </a:t>
            </a:r>
            <a:r>
              <a:rPr lang="en-US" dirty="0" err="1"/>
              <a:t>mit</a:t>
            </a:r>
            <a:r>
              <a:rPr lang="en-US" dirty="0"/>
              <a:t> der </a:t>
            </a:r>
            <a:r>
              <a:rPr lang="en-US" dirty="0" err="1"/>
              <a:t>Gesamtverfügbarkeit</a:t>
            </a:r>
            <a:r>
              <a:rPr lang="en-US" dirty="0"/>
              <a:t> </a:t>
            </a:r>
            <a:r>
              <a:rPr lang="en-US" dirty="0" err="1"/>
              <a:t>einer</a:t>
            </a:r>
            <a:r>
              <a:rPr lang="en-US" dirty="0"/>
              <a:t> Resource</a:t>
            </a:r>
          </a:p>
          <a:p>
            <a:pPr lvl="1"/>
            <a:r>
              <a:rPr lang="en-US" dirty="0" err="1"/>
              <a:t>Beispiel</a:t>
            </a:r>
            <a:r>
              <a:rPr lang="en-US" dirty="0"/>
              <a:t> : </a:t>
            </a:r>
            <a:r>
              <a:rPr lang="en-US" dirty="0" err="1"/>
              <a:t>eine</a:t>
            </a:r>
            <a:r>
              <a:rPr lang="en-US" dirty="0"/>
              <a:t> CPU </a:t>
            </a:r>
            <a:r>
              <a:rPr lang="en-US" dirty="0" err="1"/>
              <a:t>ist</a:t>
            </a:r>
            <a:r>
              <a:rPr lang="en-US" dirty="0"/>
              <a:t> </a:t>
            </a:r>
            <a:r>
              <a:rPr lang="en-US" dirty="0" err="1"/>
              <a:t>innerhalb</a:t>
            </a:r>
            <a:r>
              <a:rPr lang="en-US" dirty="0"/>
              <a:t> </a:t>
            </a:r>
            <a:r>
              <a:rPr lang="en-US" dirty="0" err="1"/>
              <a:t>einer</a:t>
            </a:r>
            <a:r>
              <a:rPr lang="en-US" dirty="0"/>
              <a:t> Minute 45 </a:t>
            </a:r>
            <a:r>
              <a:rPr lang="en-US" dirty="0" err="1"/>
              <a:t>Sekunden</a:t>
            </a:r>
            <a:r>
              <a:rPr lang="en-US" dirty="0"/>
              <a:t> </a:t>
            </a:r>
            <a:r>
              <a:rPr lang="en-US" dirty="0" err="1"/>
              <a:t>mit</a:t>
            </a:r>
            <a:r>
              <a:rPr lang="en-US" dirty="0"/>
              <a:t> </a:t>
            </a:r>
            <a:r>
              <a:rPr lang="en-US" dirty="0" err="1"/>
              <a:t>einer</a:t>
            </a:r>
            <a:r>
              <a:rPr lang="en-US" dirty="0"/>
              <a:t> </a:t>
            </a:r>
            <a:r>
              <a:rPr lang="en-US" dirty="0" err="1"/>
              <a:t>Transaktion</a:t>
            </a:r>
            <a:r>
              <a:rPr lang="en-US" dirty="0"/>
              <a:t> </a:t>
            </a:r>
            <a:r>
              <a:rPr lang="en-US" dirty="0" err="1"/>
              <a:t>beschäftigt</a:t>
            </a:r>
            <a:br>
              <a:rPr lang="en-US" dirty="0"/>
            </a:br>
            <a:r>
              <a:rPr lang="en-US" dirty="0" err="1"/>
              <a:t>dann</a:t>
            </a:r>
            <a:r>
              <a:rPr lang="en-US" dirty="0"/>
              <a:t> </a:t>
            </a:r>
            <a:r>
              <a:rPr lang="en-US" dirty="0" err="1"/>
              <a:t>ist</a:t>
            </a:r>
            <a:r>
              <a:rPr lang="en-US" dirty="0"/>
              <a:t> die Utilization 75%</a:t>
            </a:r>
          </a:p>
          <a:p>
            <a:pPr lvl="1"/>
            <a:r>
              <a:rPr lang="en-US" dirty="0"/>
              <a:t>Utilization von CPU, Memory und </a:t>
            </a:r>
            <a:r>
              <a:rPr lang="en-US" dirty="0" err="1"/>
              <a:t>Platten</a:t>
            </a:r>
            <a:r>
              <a:rPr lang="en-US" dirty="0"/>
              <a:t> </a:t>
            </a:r>
            <a:r>
              <a:rPr lang="en-US" dirty="0" err="1"/>
              <a:t>spielen</a:t>
            </a:r>
            <a:r>
              <a:rPr lang="en-US" dirty="0"/>
              <a:t> </a:t>
            </a:r>
            <a:r>
              <a:rPr lang="en-US" dirty="0" err="1"/>
              <a:t>eine</a:t>
            </a:r>
            <a:r>
              <a:rPr lang="en-US" dirty="0"/>
              <a:t> </a:t>
            </a:r>
            <a:r>
              <a:rPr lang="en-US" dirty="0" err="1"/>
              <a:t>wichtige</a:t>
            </a:r>
            <a:r>
              <a:rPr lang="en-US" dirty="0"/>
              <a:t> Rolle </a:t>
            </a:r>
            <a:r>
              <a:rPr lang="en-US" dirty="0" err="1"/>
              <a:t>bei</a:t>
            </a:r>
            <a:r>
              <a:rPr lang="en-US" dirty="0"/>
              <a:t> der </a:t>
            </a:r>
            <a:r>
              <a:rPr lang="en-US" dirty="0" err="1"/>
              <a:t>Performancebetrachtung</a:t>
            </a:r>
            <a:r>
              <a:rPr lang="en-US" dirty="0"/>
              <a:t> von </a:t>
            </a:r>
            <a:r>
              <a:rPr lang="en-US"/>
              <a:t>Anwendungen</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9b) Performance Terminologien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231</a:t>
            </a:fld>
            <a:endParaRPr lang="de-DE"/>
          </a:p>
        </p:txBody>
      </p:sp>
    </p:spTree>
    <p:extLst>
      <p:ext uri="{BB962C8B-B14F-4D97-AF65-F5344CB8AC3E}">
        <p14:creationId xmlns:p14="http://schemas.microsoft.com/office/powerpoint/2010/main" val="27317297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Bei der </a:t>
            </a:r>
            <a:r>
              <a:rPr lang="en-US" dirty="0" err="1"/>
              <a:t>Performancebetrachtung</a:t>
            </a:r>
            <a:r>
              <a:rPr lang="en-US" dirty="0"/>
              <a:t> muss das </a:t>
            </a:r>
            <a:r>
              <a:rPr lang="en-US" dirty="0" err="1"/>
              <a:t>Entwicklungsteam</a:t>
            </a:r>
            <a:r>
              <a:rPr lang="en-US" dirty="0"/>
              <a:t> </a:t>
            </a:r>
            <a:r>
              <a:rPr lang="en-US" dirty="0" err="1"/>
              <a:t>involviert</a:t>
            </a:r>
            <a:r>
              <a:rPr lang="en-US" dirty="0"/>
              <a:t> sein</a:t>
            </a:r>
          </a:p>
          <a:p>
            <a:r>
              <a:rPr lang="en-US" dirty="0"/>
              <a:t>Das </a:t>
            </a:r>
            <a:r>
              <a:rPr lang="en-US" dirty="0" err="1"/>
              <a:t>Entwicklungsteam</a:t>
            </a:r>
            <a:r>
              <a:rPr lang="en-US" dirty="0"/>
              <a:t> muss die </a:t>
            </a:r>
            <a:r>
              <a:rPr lang="en-US" dirty="0" err="1"/>
              <a:t>Verantwortung</a:t>
            </a:r>
            <a:r>
              <a:rPr lang="en-US" dirty="0"/>
              <a:t> </a:t>
            </a:r>
            <a:r>
              <a:rPr lang="en-US" dirty="0" err="1"/>
              <a:t>für</a:t>
            </a:r>
            <a:r>
              <a:rPr lang="en-US" dirty="0"/>
              <a:t> die Performance </a:t>
            </a:r>
            <a:r>
              <a:rPr lang="en-US" dirty="0" err="1"/>
              <a:t>einer</a:t>
            </a:r>
            <a:r>
              <a:rPr lang="en-US" dirty="0"/>
              <a:t> </a:t>
            </a:r>
            <a:r>
              <a:rPr lang="en-US" dirty="0" err="1"/>
              <a:t>Anwendung</a:t>
            </a:r>
            <a:r>
              <a:rPr lang="en-US" dirty="0"/>
              <a:t> </a:t>
            </a:r>
            <a:r>
              <a:rPr lang="en-US" dirty="0" err="1"/>
              <a:t>übernehmen</a:t>
            </a:r>
            <a:endParaRPr lang="en-US" dirty="0"/>
          </a:p>
          <a:p>
            <a:r>
              <a:rPr lang="en-US" dirty="0"/>
              <a:t>Um die Performance </a:t>
            </a:r>
            <a:r>
              <a:rPr lang="en-US" dirty="0" err="1"/>
              <a:t>zu</a:t>
            </a:r>
            <a:r>
              <a:rPr lang="en-US" dirty="0"/>
              <a:t> </a:t>
            </a:r>
            <a:r>
              <a:rPr lang="en-US" dirty="0" err="1"/>
              <a:t>verbessern</a:t>
            </a:r>
            <a:r>
              <a:rPr lang="en-US" dirty="0"/>
              <a:t>, </a:t>
            </a:r>
            <a:r>
              <a:rPr lang="en-US" dirty="0" err="1"/>
              <a:t>ist</a:t>
            </a:r>
            <a:r>
              <a:rPr lang="en-US" dirty="0"/>
              <a:t> es </a:t>
            </a:r>
            <a:r>
              <a:rPr lang="en-US" dirty="0" err="1"/>
              <a:t>sinnvoll</a:t>
            </a:r>
            <a:r>
              <a:rPr lang="en-US" dirty="0"/>
              <a:t> </a:t>
            </a:r>
            <a:r>
              <a:rPr lang="en-US" dirty="0" err="1"/>
              <a:t>systematisch</a:t>
            </a:r>
            <a:r>
              <a:rPr lang="en-US" dirty="0"/>
              <a:t> </a:t>
            </a:r>
            <a:r>
              <a:rPr lang="en-US" dirty="0" err="1"/>
              <a:t>vorzugehen</a:t>
            </a:r>
            <a:endParaRPr lang="en-US" dirty="0"/>
          </a:p>
          <a:p>
            <a:r>
              <a:rPr lang="en-US" dirty="0"/>
              <a:t>Eine </a:t>
            </a:r>
            <a:r>
              <a:rPr lang="en-US" dirty="0" err="1"/>
              <a:t>beispielhafte</a:t>
            </a:r>
            <a:r>
              <a:rPr lang="en-US" dirty="0"/>
              <a:t> </a:t>
            </a:r>
            <a:r>
              <a:rPr lang="en-US" dirty="0" err="1"/>
              <a:t>Vorgehensweise</a:t>
            </a:r>
            <a:r>
              <a:rPr lang="en-US" dirty="0"/>
              <a:t> </a:t>
            </a:r>
            <a:r>
              <a:rPr lang="en-US" dirty="0" err="1"/>
              <a:t>benutzt</a:t>
            </a:r>
            <a:r>
              <a:rPr lang="en-US" dirty="0"/>
              <a:t> </a:t>
            </a:r>
            <a:r>
              <a:rPr lang="en-US" dirty="0" err="1"/>
              <a:t>einen</a:t>
            </a:r>
            <a:r>
              <a:rPr lang="en-US" dirty="0"/>
              <a:t> </a:t>
            </a:r>
            <a:r>
              <a:rPr lang="en-US" dirty="0" err="1"/>
              <a:t>iterativen</a:t>
            </a:r>
            <a:r>
              <a:rPr lang="en-US" dirty="0"/>
              <a:t> Ansatz</a:t>
            </a:r>
          </a:p>
          <a:p>
            <a:pPr lvl="1"/>
            <a:r>
              <a:rPr lang="en-US" dirty="0" err="1"/>
              <a:t>eine</a:t>
            </a:r>
            <a:r>
              <a:rPr lang="en-US" dirty="0"/>
              <a:t> </a:t>
            </a:r>
            <a:r>
              <a:rPr lang="en-US" dirty="0" err="1"/>
              <a:t>Anwendung</a:t>
            </a:r>
            <a:r>
              <a:rPr lang="en-US" dirty="0"/>
              <a:t> </a:t>
            </a:r>
            <a:r>
              <a:rPr lang="en-US" dirty="0" err="1"/>
              <a:t>messen</a:t>
            </a:r>
            <a:r>
              <a:rPr lang="en-US" dirty="0"/>
              <a:t> (Profiling)</a:t>
            </a:r>
          </a:p>
          <a:p>
            <a:pPr lvl="1"/>
            <a:r>
              <a:rPr lang="en-US" dirty="0"/>
              <a:t>die </a:t>
            </a:r>
            <a:r>
              <a:rPr lang="en-US" dirty="0" err="1"/>
              <a:t>Ergebnisse</a:t>
            </a:r>
            <a:r>
              <a:rPr lang="en-US" dirty="0"/>
              <a:t> </a:t>
            </a:r>
            <a:r>
              <a:rPr lang="en-US" dirty="0" err="1"/>
              <a:t>auswerten</a:t>
            </a:r>
            <a:endParaRPr lang="en-US" dirty="0"/>
          </a:p>
          <a:p>
            <a:pPr lvl="1"/>
            <a:r>
              <a:rPr lang="en-US" dirty="0" err="1"/>
              <a:t>Änderungen</a:t>
            </a:r>
            <a:r>
              <a:rPr lang="en-US" dirty="0"/>
              <a:t> </a:t>
            </a:r>
            <a:r>
              <a:rPr lang="en-US" dirty="0" err="1"/>
              <a:t>implementieren</a:t>
            </a:r>
            <a:endParaRPr lang="en-US" dirty="0"/>
          </a:p>
          <a:p>
            <a:pPr lvl="1"/>
            <a:r>
              <a:rPr lang="en-US" dirty="0" err="1"/>
              <a:t>Änderungen</a:t>
            </a:r>
            <a:r>
              <a:rPr lang="en-US" dirty="0"/>
              <a:t> </a:t>
            </a:r>
            <a:r>
              <a:rPr lang="en-US" dirty="0" err="1"/>
              <a:t>überwachen</a:t>
            </a:r>
            <a:r>
              <a:rPr lang="en-US" dirty="0"/>
              <a:t> (Monitoring)</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Systematische Vorgehensweisen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232</a:t>
            </a:fld>
            <a:endParaRPr lang="de-DE"/>
          </a:p>
        </p:txBody>
      </p:sp>
      <p:sp>
        <p:nvSpPr>
          <p:cNvPr id="5" name="Rectangle 4">
            <a:extLst>
              <a:ext uri="{FF2B5EF4-FFF2-40B4-BE49-F238E27FC236}">
                <a16:creationId xmlns:a16="http://schemas.microsoft.com/office/drawing/2014/main" id="{6C5E9397-72CA-44B6-8360-23BD30C7820B}"/>
              </a:ext>
            </a:extLst>
          </p:cNvPr>
          <p:cNvSpPr/>
          <p:nvPr/>
        </p:nvSpPr>
        <p:spPr>
          <a:xfrm>
            <a:off x="7796981" y="306766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Profile</a:t>
            </a:r>
          </a:p>
        </p:txBody>
      </p:sp>
      <p:sp>
        <p:nvSpPr>
          <p:cNvPr id="6" name="Rectangle 5">
            <a:extLst>
              <a:ext uri="{FF2B5EF4-FFF2-40B4-BE49-F238E27FC236}">
                <a16:creationId xmlns:a16="http://schemas.microsoft.com/office/drawing/2014/main" id="{048A93FE-957F-43FB-A71A-785B2EF30B3A}"/>
              </a:ext>
            </a:extLst>
          </p:cNvPr>
          <p:cNvSpPr/>
          <p:nvPr/>
        </p:nvSpPr>
        <p:spPr>
          <a:xfrm>
            <a:off x="7796981" y="481727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Implement</a:t>
            </a:r>
          </a:p>
        </p:txBody>
      </p:sp>
      <p:sp>
        <p:nvSpPr>
          <p:cNvPr id="7" name="Rectangle 6">
            <a:extLst>
              <a:ext uri="{FF2B5EF4-FFF2-40B4-BE49-F238E27FC236}">
                <a16:creationId xmlns:a16="http://schemas.microsoft.com/office/drawing/2014/main" id="{5B3C69D8-4490-4617-B9E6-6D323BB9FC7A}"/>
              </a:ext>
            </a:extLst>
          </p:cNvPr>
          <p:cNvSpPr/>
          <p:nvPr/>
        </p:nvSpPr>
        <p:spPr>
          <a:xfrm>
            <a:off x="5417905"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Monitor</a:t>
            </a:r>
          </a:p>
        </p:txBody>
      </p:sp>
      <p:sp>
        <p:nvSpPr>
          <p:cNvPr id="8" name="Rectangle 7">
            <a:extLst>
              <a:ext uri="{FF2B5EF4-FFF2-40B4-BE49-F238E27FC236}">
                <a16:creationId xmlns:a16="http://schemas.microsoft.com/office/drawing/2014/main" id="{D2AA43E1-FEEC-48D4-BEC7-4DF65DD84E80}"/>
              </a:ext>
            </a:extLst>
          </p:cNvPr>
          <p:cNvSpPr/>
          <p:nvPr/>
        </p:nvSpPr>
        <p:spPr>
          <a:xfrm>
            <a:off x="10086563"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Analyse</a:t>
            </a:r>
          </a:p>
        </p:txBody>
      </p:sp>
      <p:cxnSp>
        <p:nvCxnSpPr>
          <p:cNvPr id="10" name="Straight Arrow Connector 9">
            <a:extLst>
              <a:ext uri="{FF2B5EF4-FFF2-40B4-BE49-F238E27FC236}">
                <a16:creationId xmlns:a16="http://schemas.microsoft.com/office/drawing/2014/main" id="{D2086F5A-EEE2-4EF8-9670-3ADC98E0B10E}"/>
              </a:ext>
            </a:extLst>
          </p:cNvPr>
          <p:cNvCxnSpPr>
            <a:stCxn id="5" idx="3"/>
            <a:endCxn id="8" idx="0"/>
          </p:cNvCxnSpPr>
          <p:nvPr/>
        </p:nvCxnSpPr>
        <p:spPr>
          <a:xfrm>
            <a:off x="9665110" y="3436375"/>
            <a:ext cx="1355518"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C89107-018B-47A0-B5EB-284774346F79}"/>
              </a:ext>
            </a:extLst>
          </p:cNvPr>
          <p:cNvCxnSpPr>
            <a:stCxn id="8" idx="2"/>
            <a:endCxn id="6" idx="3"/>
          </p:cNvCxnSpPr>
          <p:nvPr/>
        </p:nvCxnSpPr>
        <p:spPr>
          <a:xfrm flipH="1">
            <a:off x="9665110" y="4675238"/>
            <a:ext cx="1355518"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2A9F81-8C13-47CE-BE56-6A5EBB029A73}"/>
              </a:ext>
            </a:extLst>
          </p:cNvPr>
          <p:cNvCxnSpPr>
            <a:stCxn id="6" idx="1"/>
            <a:endCxn id="7" idx="2"/>
          </p:cNvCxnSpPr>
          <p:nvPr/>
        </p:nvCxnSpPr>
        <p:spPr>
          <a:xfrm flipH="1" flipV="1">
            <a:off x="6351970" y="4675238"/>
            <a:ext cx="1445011"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8DE20D-E3EE-42AC-B34A-0A5FDDD86477}"/>
              </a:ext>
            </a:extLst>
          </p:cNvPr>
          <p:cNvCxnSpPr>
            <a:stCxn id="7" idx="0"/>
            <a:endCxn id="5" idx="1"/>
          </p:cNvCxnSpPr>
          <p:nvPr/>
        </p:nvCxnSpPr>
        <p:spPr>
          <a:xfrm flipV="1">
            <a:off x="6351970" y="3436375"/>
            <a:ext cx="1445011"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8768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err="1"/>
              <a:t>eine</a:t>
            </a:r>
            <a:r>
              <a:rPr lang="en-US" dirty="0"/>
              <a:t> </a:t>
            </a:r>
            <a:r>
              <a:rPr lang="en-US" dirty="0" err="1"/>
              <a:t>Anwendung</a:t>
            </a:r>
            <a:r>
              <a:rPr lang="en-US" dirty="0"/>
              <a:t> </a:t>
            </a:r>
            <a:r>
              <a:rPr lang="en-US" dirty="0" err="1"/>
              <a:t>messen</a:t>
            </a:r>
            <a:r>
              <a:rPr lang="en-US" dirty="0"/>
              <a:t> (Profiling)</a:t>
            </a:r>
          </a:p>
          <a:p>
            <a:pPr lvl="1"/>
            <a:r>
              <a:rPr lang="en-US" dirty="0" err="1"/>
              <a:t>ist</a:t>
            </a:r>
            <a:r>
              <a:rPr lang="en-US" dirty="0"/>
              <a:t> </a:t>
            </a:r>
            <a:r>
              <a:rPr lang="en-US" dirty="0" err="1"/>
              <a:t>eine</a:t>
            </a:r>
            <a:r>
              <a:rPr lang="en-US" dirty="0"/>
              <a:t> </a:t>
            </a:r>
            <a:r>
              <a:rPr lang="en-US" dirty="0" err="1"/>
              <a:t>Analyse</a:t>
            </a:r>
            <a:r>
              <a:rPr lang="en-US" dirty="0"/>
              <a:t> </a:t>
            </a:r>
            <a:r>
              <a:rPr lang="en-US" dirty="0" err="1"/>
              <a:t>einer</a:t>
            </a:r>
            <a:r>
              <a:rPr lang="en-US" dirty="0"/>
              <a:t> </a:t>
            </a:r>
            <a:r>
              <a:rPr lang="en-US" dirty="0" err="1"/>
              <a:t>Anwendung</a:t>
            </a:r>
            <a:r>
              <a:rPr lang="en-US" dirty="0"/>
              <a:t>, die </a:t>
            </a:r>
            <a:r>
              <a:rPr lang="en-US" dirty="0" err="1"/>
              <a:t>die</a:t>
            </a:r>
            <a:r>
              <a:rPr lang="en-US" dirty="0"/>
              <a:t> </a:t>
            </a:r>
            <a:r>
              <a:rPr lang="en-US" dirty="0" err="1"/>
              <a:t>Ausführung</a:t>
            </a:r>
            <a:r>
              <a:rPr lang="en-US" dirty="0"/>
              <a:t> </a:t>
            </a:r>
            <a:r>
              <a:rPr lang="en-US" dirty="0" err="1"/>
              <a:t>einer</a:t>
            </a:r>
            <a:r>
              <a:rPr lang="en-US" dirty="0"/>
              <a:t> </a:t>
            </a:r>
            <a:r>
              <a:rPr lang="en-US" dirty="0" err="1"/>
              <a:t>Anwendung</a:t>
            </a:r>
            <a:r>
              <a:rPr lang="en-US" dirty="0"/>
              <a:t> </a:t>
            </a:r>
            <a:r>
              <a:rPr lang="en-US" dirty="0" err="1"/>
              <a:t>misst</a:t>
            </a:r>
            <a:endParaRPr lang="en-US" dirty="0"/>
          </a:p>
          <a:p>
            <a:pPr lvl="1"/>
            <a:r>
              <a:rPr lang="en-US" dirty="0" err="1"/>
              <a:t>überall</a:t>
            </a:r>
            <a:r>
              <a:rPr lang="en-US" dirty="0"/>
              <a:t> in </a:t>
            </a:r>
            <a:r>
              <a:rPr lang="en-US" dirty="0" err="1"/>
              <a:t>einer</a:t>
            </a:r>
            <a:r>
              <a:rPr lang="en-US" dirty="0"/>
              <a:t> </a:t>
            </a:r>
            <a:r>
              <a:rPr lang="en-US" dirty="0" err="1"/>
              <a:t>Anwendung</a:t>
            </a:r>
            <a:r>
              <a:rPr lang="en-US" dirty="0"/>
              <a:t> </a:t>
            </a:r>
            <a:r>
              <a:rPr lang="en-US" dirty="0" err="1"/>
              <a:t>werden</a:t>
            </a:r>
            <a:r>
              <a:rPr lang="en-US" dirty="0"/>
              <a:t> </a:t>
            </a:r>
            <a:r>
              <a:rPr lang="en-US" dirty="0" err="1"/>
              <a:t>dazu</a:t>
            </a:r>
            <a:r>
              <a:rPr lang="en-US" dirty="0"/>
              <a:t> </a:t>
            </a:r>
            <a:r>
              <a:rPr lang="en-US" dirty="0" err="1"/>
              <a:t>Meßpunkte</a:t>
            </a:r>
            <a:r>
              <a:rPr lang="en-US" dirty="0"/>
              <a:t>/</a:t>
            </a:r>
            <a:r>
              <a:rPr lang="en-US" dirty="0" err="1"/>
              <a:t>Meßstellen</a:t>
            </a:r>
            <a:r>
              <a:rPr lang="en-US" dirty="0"/>
              <a:t> </a:t>
            </a:r>
            <a:r>
              <a:rPr lang="en-US" dirty="0" err="1"/>
              <a:t>implementiert</a:t>
            </a:r>
            <a:endParaRPr lang="en-US" dirty="0"/>
          </a:p>
          <a:p>
            <a:pPr lvl="1"/>
            <a:r>
              <a:rPr lang="en-US" dirty="0" err="1"/>
              <a:t>sie</a:t>
            </a:r>
            <a:r>
              <a:rPr lang="en-US" dirty="0"/>
              <a:t> </a:t>
            </a:r>
            <a:r>
              <a:rPr lang="en-US" dirty="0" err="1"/>
              <a:t>erfassen</a:t>
            </a:r>
            <a:r>
              <a:rPr lang="en-US" dirty="0"/>
              <a:t> </a:t>
            </a:r>
            <a:r>
              <a:rPr lang="en-US" dirty="0" err="1"/>
              <a:t>Daten</a:t>
            </a:r>
            <a:r>
              <a:rPr lang="en-US" dirty="0"/>
              <a:t> </a:t>
            </a:r>
            <a:r>
              <a:rPr lang="en-US" dirty="0" err="1"/>
              <a:t>wie</a:t>
            </a:r>
            <a:endParaRPr lang="en-US" dirty="0"/>
          </a:p>
          <a:p>
            <a:pPr lvl="2"/>
            <a:r>
              <a:rPr lang="en-US" dirty="0" err="1"/>
              <a:t>Laufzeit</a:t>
            </a:r>
            <a:r>
              <a:rPr lang="en-US" dirty="0"/>
              <a:t> von </a:t>
            </a:r>
            <a:r>
              <a:rPr lang="en-US" dirty="0" err="1"/>
              <a:t>Modulen</a:t>
            </a:r>
            <a:endParaRPr lang="en-US" dirty="0"/>
          </a:p>
          <a:p>
            <a:pPr lvl="2"/>
            <a:r>
              <a:rPr lang="en-US" dirty="0" err="1"/>
              <a:t>Anzahl</a:t>
            </a:r>
            <a:r>
              <a:rPr lang="en-US" dirty="0"/>
              <a:t> </a:t>
            </a:r>
            <a:r>
              <a:rPr lang="en-US" dirty="0" err="1"/>
              <a:t>Aufrufe</a:t>
            </a:r>
            <a:r>
              <a:rPr lang="en-US" dirty="0"/>
              <a:t> von </a:t>
            </a:r>
            <a:r>
              <a:rPr lang="en-US" dirty="0" err="1"/>
              <a:t>Modulen</a:t>
            </a:r>
            <a:endParaRPr lang="en-US" dirty="0"/>
          </a:p>
          <a:p>
            <a:pPr lvl="2"/>
            <a:r>
              <a:rPr lang="en-US" dirty="0" err="1"/>
              <a:t>Durchsatz</a:t>
            </a:r>
            <a:endParaRPr lang="en-US" dirty="0"/>
          </a:p>
          <a:p>
            <a:pPr lvl="2"/>
            <a:r>
              <a:rPr lang="en-US" dirty="0" err="1"/>
              <a:t>Antwortzeiten</a:t>
            </a:r>
            <a:endParaRPr lang="en-US" dirty="0"/>
          </a:p>
          <a:p>
            <a:pPr lvl="2"/>
            <a:r>
              <a:rPr lang="en-US" dirty="0" err="1"/>
              <a:t>Auslastung</a:t>
            </a:r>
            <a:endParaRPr lang="en-US" dirty="0"/>
          </a:p>
          <a:p>
            <a:r>
              <a:rPr lang="en-US" dirty="0"/>
              <a:t>Es </a:t>
            </a:r>
            <a:r>
              <a:rPr lang="en-US" dirty="0" err="1"/>
              <a:t>gibt</a:t>
            </a:r>
            <a:r>
              <a:rPr lang="en-US" dirty="0"/>
              <a:t> </a:t>
            </a:r>
            <a:r>
              <a:rPr lang="en-US" dirty="0" err="1"/>
              <a:t>dazu</a:t>
            </a:r>
            <a:r>
              <a:rPr lang="en-US" dirty="0"/>
              <a:t> Profiling Tools am </a:t>
            </a:r>
            <a:r>
              <a:rPr lang="en-US" dirty="0" err="1"/>
              <a:t>Markt</a:t>
            </a:r>
            <a:endParaRPr lang="en-US" dirty="0"/>
          </a:p>
          <a:p>
            <a:r>
              <a:rPr lang="en-US" dirty="0"/>
              <a:t>Es </a:t>
            </a:r>
            <a:r>
              <a:rPr lang="en-US" dirty="0" err="1"/>
              <a:t>gibt</a:t>
            </a:r>
            <a:r>
              <a:rPr lang="en-US" dirty="0"/>
              <a:t> 2 </a:t>
            </a:r>
            <a:r>
              <a:rPr lang="en-US" dirty="0" err="1"/>
              <a:t>Arten</a:t>
            </a:r>
            <a:r>
              <a:rPr lang="en-US" dirty="0"/>
              <a:t> </a:t>
            </a:r>
            <a:r>
              <a:rPr lang="en-US" dirty="0" err="1"/>
              <a:t>wie</a:t>
            </a:r>
            <a:r>
              <a:rPr lang="en-US" dirty="0"/>
              <a:t> Profiler </a:t>
            </a:r>
            <a:r>
              <a:rPr lang="en-US" dirty="0" err="1"/>
              <a:t>Daten</a:t>
            </a:r>
            <a:r>
              <a:rPr lang="en-US" dirty="0"/>
              <a:t> </a:t>
            </a:r>
            <a:r>
              <a:rPr lang="en-US" dirty="0" err="1"/>
              <a:t>sammeln</a:t>
            </a:r>
            <a:endParaRPr lang="en-US" dirty="0"/>
          </a:p>
          <a:p>
            <a:pPr lvl="1"/>
            <a:r>
              <a:rPr lang="en-US" dirty="0"/>
              <a:t>Instrumentation</a:t>
            </a:r>
          </a:p>
          <a:p>
            <a:pPr lvl="1"/>
            <a:r>
              <a:rPr lang="en-US" dirty="0"/>
              <a:t>Statistical</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Systematische Vorgehensweisen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233</a:t>
            </a:fld>
            <a:endParaRPr lang="de-DE"/>
          </a:p>
        </p:txBody>
      </p:sp>
      <p:sp>
        <p:nvSpPr>
          <p:cNvPr id="5" name="Rectangle 4">
            <a:extLst>
              <a:ext uri="{FF2B5EF4-FFF2-40B4-BE49-F238E27FC236}">
                <a16:creationId xmlns:a16="http://schemas.microsoft.com/office/drawing/2014/main" id="{6C5E9397-72CA-44B6-8360-23BD30C7820B}"/>
              </a:ext>
            </a:extLst>
          </p:cNvPr>
          <p:cNvSpPr/>
          <p:nvPr/>
        </p:nvSpPr>
        <p:spPr>
          <a:xfrm>
            <a:off x="7796981" y="306766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Profile</a:t>
            </a:r>
          </a:p>
        </p:txBody>
      </p:sp>
      <p:sp>
        <p:nvSpPr>
          <p:cNvPr id="6" name="Rectangle 5">
            <a:extLst>
              <a:ext uri="{FF2B5EF4-FFF2-40B4-BE49-F238E27FC236}">
                <a16:creationId xmlns:a16="http://schemas.microsoft.com/office/drawing/2014/main" id="{048A93FE-957F-43FB-A71A-785B2EF30B3A}"/>
              </a:ext>
            </a:extLst>
          </p:cNvPr>
          <p:cNvSpPr/>
          <p:nvPr/>
        </p:nvSpPr>
        <p:spPr>
          <a:xfrm>
            <a:off x="7796981" y="481727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Implement</a:t>
            </a:r>
          </a:p>
        </p:txBody>
      </p:sp>
      <p:sp>
        <p:nvSpPr>
          <p:cNvPr id="7" name="Rectangle 6">
            <a:extLst>
              <a:ext uri="{FF2B5EF4-FFF2-40B4-BE49-F238E27FC236}">
                <a16:creationId xmlns:a16="http://schemas.microsoft.com/office/drawing/2014/main" id="{5B3C69D8-4490-4617-B9E6-6D323BB9FC7A}"/>
              </a:ext>
            </a:extLst>
          </p:cNvPr>
          <p:cNvSpPr/>
          <p:nvPr/>
        </p:nvSpPr>
        <p:spPr>
          <a:xfrm>
            <a:off x="5417905"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Monitor</a:t>
            </a:r>
          </a:p>
        </p:txBody>
      </p:sp>
      <p:sp>
        <p:nvSpPr>
          <p:cNvPr id="8" name="Rectangle 7">
            <a:extLst>
              <a:ext uri="{FF2B5EF4-FFF2-40B4-BE49-F238E27FC236}">
                <a16:creationId xmlns:a16="http://schemas.microsoft.com/office/drawing/2014/main" id="{D2AA43E1-FEEC-48D4-BEC7-4DF65DD84E80}"/>
              </a:ext>
            </a:extLst>
          </p:cNvPr>
          <p:cNvSpPr/>
          <p:nvPr/>
        </p:nvSpPr>
        <p:spPr>
          <a:xfrm>
            <a:off x="10086563"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Analyse</a:t>
            </a:r>
          </a:p>
        </p:txBody>
      </p:sp>
      <p:cxnSp>
        <p:nvCxnSpPr>
          <p:cNvPr id="10" name="Straight Arrow Connector 9">
            <a:extLst>
              <a:ext uri="{FF2B5EF4-FFF2-40B4-BE49-F238E27FC236}">
                <a16:creationId xmlns:a16="http://schemas.microsoft.com/office/drawing/2014/main" id="{D2086F5A-EEE2-4EF8-9670-3ADC98E0B10E}"/>
              </a:ext>
            </a:extLst>
          </p:cNvPr>
          <p:cNvCxnSpPr>
            <a:stCxn id="5" idx="3"/>
            <a:endCxn id="8" idx="0"/>
          </p:cNvCxnSpPr>
          <p:nvPr/>
        </p:nvCxnSpPr>
        <p:spPr>
          <a:xfrm>
            <a:off x="9665110" y="3436375"/>
            <a:ext cx="1355518"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C89107-018B-47A0-B5EB-284774346F79}"/>
              </a:ext>
            </a:extLst>
          </p:cNvPr>
          <p:cNvCxnSpPr>
            <a:stCxn id="8" idx="2"/>
            <a:endCxn id="6" idx="3"/>
          </p:cNvCxnSpPr>
          <p:nvPr/>
        </p:nvCxnSpPr>
        <p:spPr>
          <a:xfrm flipH="1">
            <a:off x="9665110" y="4675238"/>
            <a:ext cx="1355518"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2A9F81-8C13-47CE-BE56-6A5EBB029A73}"/>
              </a:ext>
            </a:extLst>
          </p:cNvPr>
          <p:cNvCxnSpPr>
            <a:stCxn id="6" idx="1"/>
            <a:endCxn id="7" idx="2"/>
          </p:cNvCxnSpPr>
          <p:nvPr/>
        </p:nvCxnSpPr>
        <p:spPr>
          <a:xfrm flipH="1" flipV="1">
            <a:off x="6351970" y="4675238"/>
            <a:ext cx="1445011"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8DE20D-E3EE-42AC-B34A-0A5FDDD86477}"/>
              </a:ext>
            </a:extLst>
          </p:cNvPr>
          <p:cNvCxnSpPr>
            <a:stCxn id="7" idx="0"/>
            <a:endCxn id="5" idx="1"/>
          </p:cNvCxnSpPr>
          <p:nvPr/>
        </p:nvCxnSpPr>
        <p:spPr>
          <a:xfrm flipV="1">
            <a:off x="6351970" y="3436375"/>
            <a:ext cx="1445011"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0060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err="1"/>
              <a:t>Arten</a:t>
            </a:r>
            <a:r>
              <a:rPr lang="en-US" dirty="0"/>
              <a:t> von </a:t>
            </a:r>
            <a:r>
              <a:rPr lang="en-US" dirty="0" err="1"/>
              <a:t>Profilern</a:t>
            </a:r>
            <a:endParaRPr lang="en-US" dirty="0"/>
          </a:p>
          <a:p>
            <a:pPr lvl="1"/>
            <a:r>
              <a:rPr lang="en-US" dirty="0"/>
              <a:t>Instrumentation</a:t>
            </a:r>
          </a:p>
          <a:p>
            <a:pPr lvl="2"/>
            <a:r>
              <a:rPr lang="en-US" dirty="0"/>
              <a:t>Code </a:t>
            </a:r>
            <a:r>
              <a:rPr lang="en-US" dirty="0" err="1"/>
              <a:t>wird</a:t>
            </a:r>
            <a:r>
              <a:rPr lang="en-US" dirty="0"/>
              <a:t> </a:t>
            </a:r>
            <a:r>
              <a:rPr lang="en-US" dirty="0" err="1"/>
              <a:t>zur</a:t>
            </a:r>
            <a:r>
              <a:rPr lang="en-US" dirty="0"/>
              <a:t> </a:t>
            </a:r>
            <a:r>
              <a:rPr lang="en-US" dirty="0" err="1"/>
              <a:t>Anwendung</a:t>
            </a:r>
            <a:r>
              <a:rPr lang="en-US" dirty="0"/>
              <a:t> </a:t>
            </a:r>
            <a:r>
              <a:rPr lang="en-US" dirty="0" err="1"/>
              <a:t>hinzugefügt</a:t>
            </a:r>
            <a:endParaRPr lang="en-US" dirty="0"/>
          </a:p>
          <a:p>
            <a:pPr lvl="2"/>
            <a:r>
              <a:rPr lang="en-US" dirty="0" err="1"/>
              <a:t>ein</a:t>
            </a:r>
            <a:r>
              <a:rPr lang="en-US" dirty="0"/>
              <a:t> Call in den Profiler am </a:t>
            </a:r>
            <a:r>
              <a:rPr lang="en-US" dirty="0" err="1"/>
              <a:t>Anfang</a:t>
            </a:r>
            <a:r>
              <a:rPr lang="en-US" dirty="0"/>
              <a:t> und Ende </a:t>
            </a:r>
            <a:r>
              <a:rPr lang="en-US" dirty="0" err="1"/>
              <a:t>jeder</a:t>
            </a:r>
            <a:r>
              <a:rPr lang="en-US" dirty="0"/>
              <a:t> </a:t>
            </a:r>
            <a:r>
              <a:rPr lang="en-US" dirty="0" err="1"/>
              <a:t>Funktion</a:t>
            </a:r>
            <a:endParaRPr lang="en-US" dirty="0"/>
          </a:p>
          <a:p>
            <a:pPr lvl="2"/>
            <a:r>
              <a:rPr lang="en-US" dirty="0"/>
              <a:t>es </a:t>
            </a:r>
            <a:r>
              <a:rPr lang="en-US" dirty="0" err="1"/>
              <a:t>gibt</a:t>
            </a:r>
            <a:r>
              <a:rPr lang="en-US" dirty="0"/>
              <a:t> Profiler, die Source Code </a:t>
            </a:r>
            <a:r>
              <a:rPr lang="en-US" dirty="0" err="1"/>
              <a:t>modifizieren</a:t>
            </a:r>
            <a:r>
              <a:rPr lang="en-US" dirty="0"/>
              <a:t> </a:t>
            </a:r>
            <a:r>
              <a:rPr lang="en-US" dirty="0" err="1"/>
              <a:t>können</a:t>
            </a:r>
            <a:endParaRPr lang="en-US" dirty="0"/>
          </a:p>
          <a:p>
            <a:pPr lvl="2"/>
            <a:r>
              <a:rPr lang="en-US" dirty="0"/>
              <a:t>der </a:t>
            </a:r>
            <a:r>
              <a:rPr lang="en-US" dirty="0" err="1"/>
              <a:t>eingefügte</a:t>
            </a:r>
            <a:r>
              <a:rPr lang="en-US" dirty="0"/>
              <a:t> Code </a:t>
            </a:r>
            <a:r>
              <a:rPr lang="en-US" dirty="0" err="1"/>
              <a:t>kann</a:t>
            </a:r>
            <a:r>
              <a:rPr lang="en-US" dirty="0"/>
              <a:t> die </a:t>
            </a:r>
            <a:r>
              <a:rPr lang="en-US" dirty="0" err="1"/>
              <a:t>Meßergebnise</a:t>
            </a:r>
            <a:br>
              <a:rPr lang="en-US" dirty="0"/>
            </a:br>
            <a:r>
              <a:rPr lang="en-US" dirty="0" err="1"/>
              <a:t>beeinflussen</a:t>
            </a:r>
            <a:endParaRPr lang="en-US" dirty="0"/>
          </a:p>
          <a:p>
            <a:pPr lvl="2"/>
            <a:r>
              <a:rPr lang="en-US" dirty="0" err="1"/>
              <a:t>gute</a:t>
            </a:r>
            <a:r>
              <a:rPr lang="en-US" dirty="0"/>
              <a:t> Profiler </a:t>
            </a:r>
            <a:r>
              <a:rPr lang="en-US" dirty="0" err="1"/>
              <a:t>berücksichtigen</a:t>
            </a:r>
            <a:r>
              <a:rPr lang="en-US" dirty="0"/>
              <a:t> das</a:t>
            </a:r>
          </a:p>
          <a:p>
            <a:pPr lvl="2"/>
            <a:r>
              <a:rPr lang="en-US" dirty="0" err="1"/>
              <a:t>eingefügter</a:t>
            </a:r>
            <a:r>
              <a:rPr lang="en-US" dirty="0"/>
              <a:t> Code </a:t>
            </a:r>
            <a:r>
              <a:rPr lang="en-US" dirty="0" err="1"/>
              <a:t>kann</a:t>
            </a:r>
            <a:r>
              <a:rPr lang="en-US" dirty="0"/>
              <a:t> </a:t>
            </a:r>
            <a:r>
              <a:rPr lang="en-US" dirty="0" err="1"/>
              <a:t>aber</a:t>
            </a:r>
            <a:r>
              <a:rPr lang="en-US" dirty="0"/>
              <a:t> </a:t>
            </a:r>
            <a:r>
              <a:rPr lang="en-US" dirty="0" err="1"/>
              <a:t>auch</a:t>
            </a:r>
            <a:br>
              <a:rPr lang="en-US" dirty="0"/>
            </a:br>
            <a:r>
              <a:rPr lang="en-US" dirty="0"/>
              <a:t>die </a:t>
            </a:r>
            <a:r>
              <a:rPr lang="en-US" dirty="0" err="1"/>
              <a:t>Optimierungsstrategie</a:t>
            </a:r>
            <a:r>
              <a:rPr lang="en-US" dirty="0"/>
              <a:t> der CPU</a:t>
            </a:r>
            <a:br>
              <a:rPr lang="en-US" dirty="0"/>
            </a:br>
            <a:r>
              <a:rPr lang="en-US" dirty="0" err="1"/>
              <a:t>beeinflussen</a:t>
            </a:r>
            <a:r>
              <a:rPr lang="en-US" dirty="0"/>
              <a:t> und </a:t>
            </a:r>
            <a:r>
              <a:rPr lang="en-US" dirty="0" err="1"/>
              <a:t>damit</a:t>
            </a:r>
            <a:r>
              <a:rPr lang="en-US" dirty="0"/>
              <a:t> </a:t>
            </a:r>
            <a:r>
              <a:rPr lang="en-US" dirty="0" err="1"/>
              <a:t>Werte</a:t>
            </a:r>
            <a:r>
              <a:rPr lang="en-US" dirty="0"/>
              <a:t> </a:t>
            </a:r>
            <a:r>
              <a:rPr lang="en-US" dirty="0" err="1"/>
              <a:t>verfälschen</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Systematische Vorgehensweisen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234</a:t>
            </a:fld>
            <a:endParaRPr lang="de-DE"/>
          </a:p>
        </p:txBody>
      </p:sp>
      <p:sp>
        <p:nvSpPr>
          <p:cNvPr id="5" name="Rectangle 4">
            <a:extLst>
              <a:ext uri="{FF2B5EF4-FFF2-40B4-BE49-F238E27FC236}">
                <a16:creationId xmlns:a16="http://schemas.microsoft.com/office/drawing/2014/main" id="{6C5E9397-72CA-44B6-8360-23BD30C7820B}"/>
              </a:ext>
            </a:extLst>
          </p:cNvPr>
          <p:cNvSpPr/>
          <p:nvPr/>
        </p:nvSpPr>
        <p:spPr>
          <a:xfrm>
            <a:off x="7796981" y="306766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Profile</a:t>
            </a:r>
          </a:p>
        </p:txBody>
      </p:sp>
      <p:sp>
        <p:nvSpPr>
          <p:cNvPr id="6" name="Rectangle 5">
            <a:extLst>
              <a:ext uri="{FF2B5EF4-FFF2-40B4-BE49-F238E27FC236}">
                <a16:creationId xmlns:a16="http://schemas.microsoft.com/office/drawing/2014/main" id="{048A93FE-957F-43FB-A71A-785B2EF30B3A}"/>
              </a:ext>
            </a:extLst>
          </p:cNvPr>
          <p:cNvSpPr/>
          <p:nvPr/>
        </p:nvSpPr>
        <p:spPr>
          <a:xfrm>
            <a:off x="7796981" y="481727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Implement</a:t>
            </a:r>
          </a:p>
        </p:txBody>
      </p:sp>
      <p:sp>
        <p:nvSpPr>
          <p:cNvPr id="7" name="Rectangle 6">
            <a:extLst>
              <a:ext uri="{FF2B5EF4-FFF2-40B4-BE49-F238E27FC236}">
                <a16:creationId xmlns:a16="http://schemas.microsoft.com/office/drawing/2014/main" id="{5B3C69D8-4490-4617-B9E6-6D323BB9FC7A}"/>
              </a:ext>
            </a:extLst>
          </p:cNvPr>
          <p:cNvSpPr/>
          <p:nvPr/>
        </p:nvSpPr>
        <p:spPr>
          <a:xfrm>
            <a:off x="5417905"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Monitor</a:t>
            </a:r>
          </a:p>
        </p:txBody>
      </p:sp>
      <p:sp>
        <p:nvSpPr>
          <p:cNvPr id="8" name="Rectangle 7">
            <a:extLst>
              <a:ext uri="{FF2B5EF4-FFF2-40B4-BE49-F238E27FC236}">
                <a16:creationId xmlns:a16="http://schemas.microsoft.com/office/drawing/2014/main" id="{D2AA43E1-FEEC-48D4-BEC7-4DF65DD84E80}"/>
              </a:ext>
            </a:extLst>
          </p:cNvPr>
          <p:cNvSpPr/>
          <p:nvPr/>
        </p:nvSpPr>
        <p:spPr>
          <a:xfrm>
            <a:off x="10086563"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Analyse</a:t>
            </a:r>
          </a:p>
        </p:txBody>
      </p:sp>
      <p:cxnSp>
        <p:nvCxnSpPr>
          <p:cNvPr id="10" name="Straight Arrow Connector 9">
            <a:extLst>
              <a:ext uri="{FF2B5EF4-FFF2-40B4-BE49-F238E27FC236}">
                <a16:creationId xmlns:a16="http://schemas.microsoft.com/office/drawing/2014/main" id="{D2086F5A-EEE2-4EF8-9670-3ADC98E0B10E}"/>
              </a:ext>
            </a:extLst>
          </p:cNvPr>
          <p:cNvCxnSpPr>
            <a:stCxn id="5" idx="3"/>
            <a:endCxn id="8" idx="0"/>
          </p:cNvCxnSpPr>
          <p:nvPr/>
        </p:nvCxnSpPr>
        <p:spPr>
          <a:xfrm>
            <a:off x="9665110" y="3436375"/>
            <a:ext cx="1355518"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C89107-018B-47A0-B5EB-284774346F79}"/>
              </a:ext>
            </a:extLst>
          </p:cNvPr>
          <p:cNvCxnSpPr>
            <a:stCxn id="8" idx="2"/>
            <a:endCxn id="6" idx="3"/>
          </p:cNvCxnSpPr>
          <p:nvPr/>
        </p:nvCxnSpPr>
        <p:spPr>
          <a:xfrm flipH="1">
            <a:off x="9665110" y="4675238"/>
            <a:ext cx="1355518"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2A9F81-8C13-47CE-BE56-6A5EBB029A73}"/>
              </a:ext>
            </a:extLst>
          </p:cNvPr>
          <p:cNvCxnSpPr>
            <a:stCxn id="6" idx="1"/>
            <a:endCxn id="7" idx="2"/>
          </p:cNvCxnSpPr>
          <p:nvPr/>
        </p:nvCxnSpPr>
        <p:spPr>
          <a:xfrm flipH="1" flipV="1">
            <a:off x="6351970" y="4675238"/>
            <a:ext cx="1445011"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8DE20D-E3EE-42AC-B34A-0A5FDDD86477}"/>
              </a:ext>
            </a:extLst>
          </p:cNvPr>
          <p:cNvCxnSpPr>
            <a:stCxn id="7" idx="0"/>
            <a:endCxn id="5" idx="1"/>
          </p:cNvCxnSpPr>
          <p:nvPr/>
        </p:nvCxnSpPr>
        <p:spPr>
          <a:xfrm flipV="1">
            <a:off x="6351970" y="3436375"/>
            <a:ext cx="1445011"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1343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err="1"/>
              <a:t>Arten</a:t>
            </a:r>
            <a:r>
              <a:rPr lang="en-US" dirty="0"/>
              <a:t> von </a:t>
            </a:r>
            <a:r>
              <a:rPr lang="en-US" dirty="0" err="1"/>
              <a:t>Profilern</a:t>
            </a:r>
            <a:endParaRPr lang="en-US" dirty="0"/>
          </a:p>
          <a:p>
            <a:pPr lvl="1"/>
            <a:r>
              <a:rPr lang="en-US" dirty="0"/>
              <a:t>Statistical</a:t>
            </a:r>
          </a:p>
          <a:p>
            <a:pPr lvl="2"/>
            <a:r>
              <a:rPr lang="en-US" dirty="0" err="1"/>
              <a:t>sammelt</a:t>
            </a:r>
            <a:r>
              <a:rPr lang="en-US" dirty="0"/>
              <a:t> </a:t>
            </a:r>
            <a:r>
              <a:rPr lang="en-US" dirty="0" err="1"/>
              <a:t>Messwerte</a:t>
            </a:r>
            <a:r>
              <a:rPr lang="en-US" dirty="0"/>
              <a:t> </a:t>
            </a:r>
            <a:r>
              <a:rPr lang="en-US" dirty="0" err="1"/>
              <a:t>außerhalb</a:t>
            </a:r>
            <a:r>
              <a:rPr lang="en-US" dirty="0"/>
              <a:t> </a:t>
            </a:r>
            <a:r>
              <a:rPr lang="en-US" dirty="0" err="1"/>
              <a:t>einer</a:t>
            </a:r>
            <a:r>
              <a:rPr lang="en-US" dirty="0"/>
              <a:t> </a:t>
            </a:r>
            <a:r>
              <a:rPr lang="en-US" dirty="0" err="1"/>
              <a:t>Anwendung</a:t>
            </a:r>
            <a:endParaRPr lang="en-US" dirty="0"/>
          </a:p>
          <a:p>
            <a:pPr lvl="2"/>
            <a:r>
              <a:rPr lang="en-US" dirty="0" err="1"/>
              <a:t>ohne</a:t>
            </a:r>
            <a:r>
              <a:rPr lang="en-US" dirty="0"/>
              <a:t> Code </a:t>
            </a:r>
            <a:r>
              <a:rPr lang="en-US" dirty="0" err="1"/>
              <a:t>einzufügen</a:t>
            </a:r>
            <a:endParaRPr lang="en-US" dirty="0"/>
          </a:p>
          <a:p>
            <a:pPr lvl="2"/>
            <a:r>
              <a:rPr lang="en-US" dirty="0" err="1"/>
              <a:t>benutztes</a:t>
            </a:r>
            <a:r>
              <a:rPr lang="en-US" dirty="0"/>
              <a:t> </a:t>
            </a:r>
            <a:r>
              <a:rPr lang="en-US" dirty="0" err="1"/>
              <a:t>Verfahren</a:t>
            </a:r>
            <a:r>
              <a:rPr lang="en-US" dirty="0"/>
              <a:t> : Sampling</a:t>
            </a:r>
          </a:p>
          <a:p>
            <a:pPr lvl="2"/>
            <a:r>
              <a:rPr lang="en-US" dirty="0"/>
              <a:t>Sampling </a:t>
            </a:r>
            <a:r>
              <a:rPr lang="en-US" dirty="0" err="1"/>
              <a:t>nutzt</a:t>
            </a:r>
            <a:r>
              <a:rPr lang="en-US" dirty="0"/>
              <a:t> die Interrupts des </a:t>
            </a:r>
            <a:r>
              <a:rPr lang="en-US" dirty="0" err="1"/>
              <a:t>Betriebssystems</a:t>
            </a:r>
            <a:br>
              <a:rPr lang="en-US" dirty="0"/>
            </a:br>
            <a:r>
              <a:rPr lang="en-US" dirty="0" err="1"/>
              <a:t>zum</a:t>
            </a:r>
            <a:r>
              <a:rPr lang="en-US" dirty="0"/>
              <a:t> </a:t>
            </a:r>
            <a:r>
              <a:rPr lang="en-US" dirty="0" err="1"/>
              <a:t>Sammeln</a:t>
            </a:r>
            <a:r>
              <a:rPr lang="en-US" dirty="0"/>
              <a:t> von </a:t>
            </a:r>
            <a:r>
              <a:rPr lang="en-US" dirty="0" err="1"/>
              <a:t>Messwerten</a:t>
            </a:r>
            <a:endParaRPr lang="en-US" dirty="0"/>
          </a:p>
          <a:p>
            <a:pPr lvl="2"/>
            <a:r>
              <a:rPr lang="en-US" dirty="0" err="1"/>
              <a:t>Messergebnisse</a:t>
            </a:r>
            <a:r>
              <a:rPr lang="en-US" dirty="0"/>
              <a:t> </a:t>
            </a:r>
            <a:r>
              <a:rPr lang="en-US" dirty="0" err="1"/>
              <a:t>sind</a:t>
            </a:r>
            <a:r>
              <a:rPr lang="en-US" dirty="0"/>
              <a:t> </a:t>
            </a:r>
            <a:r>
              <a:rPr lang="en-US" dirty="0" err="1"/>
              <a:t>deshalb</a:t>
            </a:r>
            <a:r>
              <a:rPr lang="en-US" dirty="0"/>
              <a:t> oft </a:t>
            </a:r>
            <a:br>
              <a:rPr lang="en-US" dirty="0"/>
            </a:br>
            <a:r>
              <a:rPr lang="en-US" dirty="0" err="1"/>
              <a:t>nur</a:t>
            </a:r>
            <a:r>
              <a:rPr lang="en-US" dirty="0"/>
              <a:t> </a:t>
            </a:r>
            <a:r>
              <a:rPr lang="en-US" dirty="0" err="1"/>
              <a:t>Näherungswerte</a:t>
            </a:r>
            <a:endParaRPr lang="en-US" dirty="0"/>
          </a:p>
          <a:p>
            <a:pPr lvl="2"/>
            <a:r>
              <a:rPr lang="en-US" dirty="0"/>
              <a:t>Instrumentation </a:t>
            </a:r>
            <a:r>
              <a:rPr lang="en-US" dirty="0" err="1"/>
              <a:t>liefert</a:t>
            </a:r>
            <a:r>
              <a:rPr lang="en-US" dirty="0"/>
              <a:t> </a:t>
            </a:r>
            <a:br>
              <a:rPr lang="en-US" dirty="0"/>
            </a:br>
            <a:r>
              <a:rPr lang="en-US" dirty="0" err="1"/>
              <a:t>genauere</a:t>
            </a:r>
            <a:r>
              <a:rPr lang="en-US" dirty="0"/>
              <a:t> </a:t>
            </a:r>
            <a:r>
              <a:rPr lang="en-US" dirty="0" err="1"/>
              <a:t>Werte</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Systematische Vorgehensweisen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235</a:t>
            </a:fld>
            <a:endParaRPr lang="de-DE"/>
          </a:p>
        </p:txBody>
      </p:sp>
      <p:sp>
        <p:nvSpPr>
          <p:cNvPr id="5" name="Rectangle 4">
            <a:extLst>
              <a:ext uri="{FF2B5EF4-FFF2-40B4-BE49-F238E27FC236}">
                <a16:creationId xmlns:a16="http://schemas.microsoft.com/office/drawing/2014/main" id="{6C5E9397-72CA-44B6-8360-23BD30C7820B}"/>
              </a:ext>
            </a:extLst>
          </p:cNvPr>
          <p:cNvSpPr/>
          <p:nvPr/>
        </p:nvSpPr>
        <p:spPr>
          <a:xfrm>
            <a:off x="7796981" y="306766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Profile</a:t>
            </a:r>
          </a:p>
        </p:txBody>
      </p:sp>
      <p:sp>
        <p:nvSpPr>
          <p:cNvPr id="6" name="Rectangle 5">
            <a:extLst>
              <a:ext uri="{FF2B5EF4-FFF2-40B4-BE49-F238E27FC236}">
                <a16:creationId xmlns:a16="http://schemas.microsoft.com/office/drawing/2014/main" id="{048A93FE-957F-43FB-A71A-785B2EF30B3A}"/>
              </a:ext>
            </a:extLst>
          </p:cNvPr>
          <p:cNvSpPr/>
          <p:nvPr/>
        </p:nvSpPr>
        <p:spPr>
          <a:xfrm>
            <a:off x="7796981" y="481727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Implement</a:t>
            </a:r>
          </a:p>
        </p:txBody>
      </p:sp>
      <p:sp>
        <p:nvSpPr>
          <p:cNvPr id="7" name="Rectangle 6">
            <a:extLst>
              <a:ext uri="{FF2B5EF4-FFF2-40B4-BE49-F238E27FC236}">
                <a16:creationId xmlns:a16="http://schemas.microsoft.com/office/drawing/2014/main" id="{5B3C69D8-4490-4617-B9E6-6D323BB9FC7A}"/>
              </a:ext>
            </a:extLst>
          </p:cNvPr>
          <p:cNvSpPr/>
          <p:nvPr/>
        </p:nvSpPr>
        <p:spPr>
          <a:xfrm>
            <a:off x="5417905"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Monitor</a:t>
            </a:r>
          </a:p>
        </p:txBody>
      </p:sp>
      <p:sp>
        <p:nvSpPr>
          <p:cNvPr id="8" name="Rectangle 7">
            <a:extLst>
              <a:ext uri="{FF2B5EF4-FFF2-40B4-BE49-F238E27FC236}">
                <a16:creationId xmlns:a16="http://schemas.microsoft.com/office/drawing/2014/main" id="{D2AA43E1-FEEC-48D4-BEC7-4DF65DD84E80}"/>
              </a:ext>
            </a:extLst>
          </p:cNvPr>
          <p:cNvSpPr/>
          <p:nvPr/>
        </p:nvSpPr>
        <p:spPr>
          <a:xfrm>
            <a:off x="10086563"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Analyse</a:t>
            </a:r>
          </a:p>
        </p:txBody>
      </p:sp>
      <p:cxnSp>
        <p:nvCxnSpPr>
          <p:cNvPr id="10" name="Straight Arrow Connector 9">
            <a:extLst>
              <a:ext uri="{FF2B5EF4-FFF2-40B4-BE49-F238E27FC236}">
                <a16:creationId xmlns:a16="http://schemas.microsoft.com/office/drawing/2014/main" id="{D2086F5A-EEE2-4EF8-9670-3ADC98E0B10E}"/>
              </a:ext>
            </a:extLst>
          </p:cNvPr>
          <p:cNvCxnSpPr>
            <a:stCxn id="5" idx="3"/>
            <a:endCxn id="8" idx="0"/>
          </p:cNvCxnSpPr>
          <p:nvPr/>
        </p:nvCxnSpPr>
        <p:spPr>
          <a:xfrm>
            <a:off x="9665110" y="3436375"/>
            <a:ext cx="1355518"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C89107-018B-47A0-B5EB-284774346F79}"/>
              </a:ext>
            </a:extLst>
          </p:cNvPr>
          <p:cNvCxnSpPr>
            <a:stCxn id="8" idx="2"/>
            <a:endCxn id="6" idx="3"/>
          </p:cNvCxnSpPr>
          <p:nvPr/>
        </p:nvCxnSpPr>
        <p:spPr>
          <a:xfrm flipH="1">
            <a:off x="9665110" y="4675238"/>
            <a:ext cx="1355518"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2A9F81-8C13-47CE-BE56-6A5EBB029A73}"/>
              </a:ext>
            </a:extLst>
          </p:cNvPr>
          <p:cNvCxnSpPr>
            <a:stCxn id="6" idx="1"/>
            <a:endCxn id="7" idx="2"/>
          </p:cNvCxnSpPr>
          <p:nvPr/>
        </p:nvCxnSpPr>
        <p:spPr>
          <a:xfrm flipH="1" flipV="1">
            <a:off x="6351970" y="4675238"/>
            <a:ext cx="1445011"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8DE20D-E3EE-42AC-B34A-0A5FDDD86477}"/>
              </a:ext>
            </a:extLst>
          </p:cNvPr>
          <p:cNvCxnSpPr>
            <a:stCxn id="7" idx="0"/>
            <a:endCxn id="5" idx="1"/>
          </p:cNvCxnSpPr>
          <p:nvPr/>
        </p:nvCxnSpPr>
        <p:spPr>
          <a:xfrm flipV="1">
            <a:off x="6351970" y="3436375"/>
            <a:ext cx="1445011"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6875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err="1"/>
              <a:t>Analyse</a:t>
            </a:r>
            <a:r>
              <a:rPr lang="en-US" dirty="0"/>
              <a:t> der </a:t>
            </a:r>
            <a:r>
              <a:rPr lang="en-US" dirty="0" err="1"/>
              <a:t>Daten</a:t>
            </a:r>
            <a:endParaRPr lang="en-US" dirty="0"/>
          </a:p>
          <a:p>
            <a:pPr lvl="1"/>
            <a:r>
              <a:rPr lang="en-US" dirty="0" err="1"/>
              <a:t>zum</a:t>
            </a:r>
            <a:r>
              <a:rPr lang="en-US" dirty="0"/>
              <a:t> </a:t>
            </a:r>
            <a:r>
              <a:rPr lang="en-US" dirty="0" err="1"/>
              <a:t>Aufspüren</a:t>
            </a:r>
            <a:r>
              <a:rPr lang="en-US" dirty="0"/>
              <a:t> von Bottlenecks</a:t>
            </a:r>
          </a:p>
          <a:p>
            <a:pPr lvl="1"/>
            <a:r>
              <a:rPr lang="en-US" dirty="0"/>
              <a:t>Bottlenecks </a:t>
            </a:r>
            <a:r>
              <a:rPr lang="en-US" dirty="0" err="1"/>
              <a:t>sind</a:t>
            </a:r>
            <a:r>
              <a:rPr lang="en-US" dirty="0"/>
              <a:t> die </a:t>
            </a:r>
            <a:r>
              <a:rPr lang="en-US" dirty="0" err="1"/>
              <a:t>Teile</a:t>
            </a:r>
            <a:r>
              <a:rPr lang="en-US" dirty="0"/>
              <a:t> </a:t>
            </a:r>
            <a:r>
              <a:rPr lang="en-US" dirty="0" err="1"/>
              <a:t>einer</a:t>
            </a:r>
            <a:r>
              <a:rPr lang="en-US" dirty="0"/>
              <a:t> </a:t>
            </a:r>
            <a:r>
              <a:rPr lang="en-US" dirty="0" err="1"/>
              <a:t>Anwendung</a:t>
            </a:r>
            <a:r>
              <a:rPr lang="en-US" dirty="0"/>
              <a:t>, die </a:t>
            </a:r>
            <a:r>
              <a:rPr lang="en-US" dirty="0" err="1"/>
              <a:t>die</a:t>
            </a:r>
            <a:r>
              <a:rPr lang="en-US" dirty="0"/>
              <a:t> Performance negative </a:t>
            </a:r>
            <a:r>
              <a:rPr lang="en-US" dirty="0" err="1"/>
              <a:t>beeinflussen</a:t>
            </a:r>
            <a:endParaRPr lang="en-US" dirty="0"/>
          </a:p>
          <a:p>
            <a:pPr lvl="1"/>
            <a:r>
              <a:rPr lang="en-US" dirty="0"/>
              <a:t>der </a:t>
            </a:r>
            <a:r>
              <a:rPr lang="en-US" dirty="0" err="1"/>
              <a:t>Fokus</a:t>
            </a:r>
            <a:r>
              <a:rPr lang="en-US" dirty="0"/>
              <a:t> </a:t>
            </a:r>
            <a:r>
              <a:rPr lang="en-US" dirty="0" err="1"/>
              <a:t>liegt</a:t>
            </a:r>
            <a:r>
              <a:rPr lang="en-US" dirty="0"/>
              <a:t> also auf der </a:t>
            </a:r>
            <a:r>
              <a:rPr lang="en-US" dirty="0" err="1"/>
              <a:t>Optimierung</a:t>
            </a:r>
            <a:r>
              <a:rPr lang="en-US" dirty="0"/>
              <a:t>/</a:t>
            </a:r>
            <a:r>
              <a:rPr lang="en-US" dirty="0" err="1"/>
              <a:t>Behebung</a:t>
            </a:r>
            <a:r>
              <a:rPr lang="en-US" dirty="0"/>
              <a:t> der Bottlenecks</a:t>
            </a:r>
          </a:p>
          <a:p>
            <a:pPr lvl="1"/>
            <a:r>
              <a:rPr lang="en-US" dirty="0" err="1"/>
              <a:t>Bootlenecks</a:t>
            </a:r>
            <a:r>
              <a:rPr lang="en-US" dirty="0"/>
              <a:t> </a:t>
            </a:r>
            <a:r>
              <a:rPr lang="en-US" dirty="0" err="1"/>
              <a:t>könnten</a:t>
            </a:r>
            <a:r>
              <a:rPr lang="en-US" dirty="0"/>
              <a:t> sein</a:t>
            </a:r>
          </a:p>
          <a:p>
            <a:pPr lvl="2"/>
            <a:r>
              <a:rPr lang="en-US" dirty="0"/>
              <a:t>CPU</a:t>
            </a:r>
          </a:p>
          <a:p>
            <a:pPr lvl="2"/>
            <a:r>
              <a:rPr lang="en-US" dirty="0"/>
              <a:t>Memory</a:t>
            </a:r>
          </a:p>
          <a:p>
            <a:pPr lvl="2"/>
            <a:r>
              <a:rPr lang="en-US" dirty="0" err="1"/>
              <a:t>Netzwerk</a:t>
            </a:r>
            <a:endParaRPr lang="en-US" dirty="0"/>
          </a:p>
          <a:p>
            <a:pPr lvl="2"/>
            <a:r>
              <a:rPr lang="en-US" dirty="0" err="1"/>
              <a:t>Datenbanken</a:t>
            </a:r>
            <a:endParaRPr lang="en-US" dirty="0"/>
          </a:p>
          <a:p>
            <a:pPr lvl="2"/>
            <a:r>
              <a:rPr lang="en-US" dirty="0"/>
              <a:t>I/O</a:t>
            </a:r>
          </a:p>
          <a:p>
            <a:pPr lvl="1"/>
            <a:r>
              <a:rPr lang="en-US" dirty="0"/>
              <a:t>die (</a:t>
            </a:r>
            <a:r>
              <a:rPr lang="en-US" dirty="0" err="1"/>
              <a:t>meine</a:t>
            </a:r>
            <a:r>
              <a:rPr lang="en-US" dirty="0"/>
              <a:t>) </a:t>
            </a:r>
            <a:r>
              <a:rPr lang="en-US" dirty="0" err="1"/>
              <a:t>Erfahrung</a:t>
            </a:r>
            <a:r>
              <a:rPr lang="en-US" dirty="0"/>
              <a:t> </a:t>
            </a:r>
            <a:r>
              <a:rPr lang="en-US" dirty="0" err="1"/>
              <a:t>zeigt</a:t>
            </a:r>
            <a:r>
              <a:rPr lang="en-US" dirty="0"/>
              <a:t>, </a:t>
            </a:r>
            <a:r>
              <a:rPr lang="en-US" dirty="0" err="1"/>
              <a:t>daß</a:t>
            </a:r>
            <a:r>
              <a:rPr lang="en-US" dirty="0"/>
              <a:t> die </a:t>
            </a:r>
            <a:r>
              <a:rPr lang="en-US" dirty="0" err="1"/>
              <a:t>meisten</a:t>
            </a:r>
            <a:r>
              <a:rPr lang="en-US" dirty="0"/>
              <a:t> </a:t>
            </a:r>
            <a:r>
              <a:rPr lang="en-US" dirty="0" err="1"/>
              <a:t>Probleme</a:t>
            </a:r>
            <a:br>
              <a:rPr lang="en-US" dirty="0"/>
            </a:br>
            <a:r>
              <a:rPr lang="en-US" dirty="0"/>
              <a:t>in der </a:t>
            </a:r>
            <a:r>
              <a:rPr lang="en-US" dirty="0" err="1"/>
              <a:t>Anwendung</a:t>
            </a:r>
            <a:r>
              <a:rPr lang="en-US" dirty="0"/>
              <a:t> </a:t>
            </a:r>
            <a:r>
              <a:rPr lang="en-US" dirty="0" err="1"/>
              <a:t>selbst</a:t>
            </a:r>
            <a:r>
              <a:rPr lang="en-US" dirty="0"/>
              <a:t> </a:t>
            </a:r>
            <a:r>
              <a:rPr lang="en-US" dirty="0" err="1"/>
              <a:t>verborgen</a:t>
            </a:r>
            <a:r>
              <a:rPr lang="en-US" dirty="0"/>
              <a:t> </a:t>
            </a:r>
            <a:r>
              <a:rPr lang="en-US" dirty="0" err="1"/>
              <a:t>sind</a:t>
            </a:r>
            <a:endParaRPr lang="en-US" dirty="0"/>
          </a:p>
          <a:p>
            <a:pPr lvl="1"/>
            <a:r>
              <a:rPr lang="en-US" dirty="0" err="1"/>
              <a:t>Entwickler</a:t>
            </a:r>
            <a:r>
              <a:rPr lang="en-US" dirty="0"/>
              <a:t> </a:t>
            </a:r>
            <a:r>
              <a:rPr lang="en-US" dirty="0" err="1"/>
              <a:t>wollen</a:t>
            </a:r>
            <a:r>
              <a:rPr lang="en-US" dirty="0"/>
              <a:t> das </a:t>
            </a:r>
            <a:r>
              <a:rPr lang="en-US" dirty="0" err="1"/>
              <a:t>i.a.</a:t>
            </a:r>
            <a:r>
              <a:rPr lang="en-US" dirty="0"/>
              <a:t> </a:t>
            </a:r>
            <a:r>
              <a:rPr lang="en-US" dirty="0" err="1"/>
              <a:t>nicht</a:t>
            </a:r>
            <a:r>
              <a:rPr lang="en-US" dirty="0"/>
              <a:t> </a:t>
            </a:r>
            <a:r>
              <a:rPr lang="en-US" dirty="0" err="1"/>
              <a:t>wahrhaben</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Systematische Vorgehensweisen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236</a:t>
            </a:fld>
            <a:endParaRPr lang="de-DE"/>
          </a:p>
        </p:txBody>
      </p:sp>
      <p:sp>
        <p:nvSpPr>
          <p:cNvPr id="5" name="Rectangle 4">
            <a:extLst>
              <a:ext uri="{FF2B5EF4-FFF2-40B4-BE49-F238E27FC236}">
                <a16:creationId xmlns:a16="http://schemas.microsoft.com/office/drawing/2014/main" id="{6C5E9397-72CA-44B6-8360-23BD30C7820B}"/>
              </a:ext>
            </a:extLst>
          </p:cNvPr>
          <p:cNvSpPr/>
          <p:nvPr/>
        </p:nvSpPr>
        <p:spPr>
          <a:xfrm>
            <a:off x="7796981" y="306766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Profile</a:t>
            </a:r>
          </a:p>
        </p:txBody>
      </p:sp>
      <p:sp>
        <p:nvSpPr>
          <p:cNvPr id="6" name="Rectangle 5">
            <a:extLst>
              <a:ext uri="{FF2B5EF4-FFF2-40B4-BE49-F238E27FC236}">
                <a16:creationId xmlns:a16="http://schemas.microsoft.com/office/drawing/2014/main" id="{048A93FE-957F-43FB-A71A-785B2EF30B3A}"/>
              </a:ext>
            </a:extLst>
          </p:cNvPr>
          <p:cNvSpPr/>
          <p:nvPr/>
        </p:nvSpPr>
        <p:spPr>
          <a:xfrm>
            <a:off x="7796981" y="481727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Implement</a:t>
            </a:r>
          </a:p>
        </p:txBody>
      </p:sp>
      <p:sp>
        <p:nvSpPr>
          <p:cNvPr id="7" name="Rectangle 6">
            <a:extLst>
              <a:ext uri="{FF2B5EF4-FFF2-40B4-BE49-F238E27FC236}">
                <a16:creationId xmlns:a16="http://schemas.microsoft.com/office/drawing/2014/main" id="{5B3C69D8-4490-4617-B9E6-6D323BB9FC7A}"/>
              </a:ext>
            </a:extLst>
          </p:cNvPr>
          <p:cNvSpPr/>
          <p:nvPr/>
        </p:nvSpPr>
        <p:spPr>
          <a:xfrm>
            <a:off x="5417905"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Monitor</a:t>
            </a:r>
          </a:p>
        </p:txBody>
      </p:sp>
      <p:sp>
        <p:nvSpPr>
          <p:cNvPr id="8" name="Rectangle 7">
            <a:extLst>
              <a:ext uri="{FF2B5EF4-FFF2-40B4-BE49-F238E27FC236}">
                <a16:creationId xmlns:a16="http://schemas.microsoft.com/office/drawing/2014/main" id="{D2AA43E1-FEEC-48D4-BEC7-4DF65DD84E80}"/>
              </a:ext>
            </a:extLst>
          </p:cNvPr>
          <p:cNvSpPr/>
          <p:nvPr/>
        </p:nvSpPr>
        <p:spPr>
          <a:xfrm>
            <a:off x="10086563"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Analyse</a:t>
            </a:r>
          </a:p>
        </p:txBody>
      </p:sp>
      <p:cxnSp>
        <p:nvCxnSpPr>
          <p:cNvPr id="10" name="Straight Arrow Connector 9">
            <a:extLst>
              <a:ext uri="{FF2B5EF4-FFF2-40B4-BE49-F238E27FC236}">
                <a16:creationId xmlns:a16="http://schemas.microsoft.com/office/drawing/2014/main" id="{D2086F5A-EEE2-4EF8-9670-3ADC98E0B10E}"/>
              </a:ext>
            </a:extLst>
          </p:cNvPr>
          <p:cNvCxnSpPr>
            <a:stCxn id="5" idx="3"/>
            <a:endCxn id="8" idx="0"/>
          </p:cNvCxnSpPr>
          <p:nvPr/>
        </p:nvCxnSpPr>
        <p:spPr>
          <a:xfrm>
            <a:off x="9665110" y="3436375"/>
            <a:ext cx="1355518"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C89107-018B-47A0-B5EB-284774346F79}"/>
              </a:ext>
            </a:extLst>
          </p:cNvPr>
          <p:cNvCxnSpPr>
            <a:stCxn id="8" idx="2"/>
            <a:endCxn id="6" idx="3"/>
          </p:cNvCxnSpPr>
          <p:nvPr/>
        </p:nvCxnSpPr>
        <p:spPr>
          <a:xfrm flipH="1">
            <a:off x="9665110" y="4675238"/>
            <a:ext cx="1355518"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2A9F81-8C13-47CE-BE56-6A5EBB029A73}"/>
              </a:ext>
            </a:extLst>
          </p:cNvPr>
          <p:cNvCxnSpPr>
            <a:stCxn id="6" idx="1"/>
            <a:endCxn id="7" idx="2"/>
          </p:cNvCxnSpPr>
          <p:nvPr/>
        </p:nvCxnSpPr>
        <p:spPr>
          <a:xfrm flipH="1" flipV="1">
            <a:off x="6351970" y="4675238"/>
            <a:ext cx="1445011"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8DE20D-E3EE-42AC-B34A-0A5FDDD86477}"/>
              </a:ext>
            </a:extLst>
          </p:cNvPr>
          <p:cNvCxnSpPr>
            <a:stCxn id="7" idx="0"/>
            <a:endCxn id="5" idx="1"/>
          </p:cNvCxnSpPr>
          <p:nvPr/>
        </p:nvCxnSpPr>
        <p:spPr>
          <a:xfrm flipV="1">
            <a:off x="6351970" y="3436375"/>
            <a:ext cx="1445011"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87371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err="1"/>
              <a:t>Implementieren</a:t>
            </a:r>
            <a:r>
              <a:rPr lang="en-US" dirty="0"/>
              <a:t> der </a:t>
            </a:r>
            <a:r>
              <a:rPr lang="en-US" dirty="0" err="1"/>
              <a:t>Änderungen</a:t>
            </a:r>
            <a:endParaRPr lang="en-US" dirty="0"/>
          </a:p>
          <a:p>
            <a:pPr lvl="1"/>
            <a:r>
              <a:rPr lang="en-US" dirty="0" err="1"/>
              <a:t>basierend</a:t>
            </a:r>
            <a:r>
              <a:rPr lang="en-US" dirty="0"/>
              <a:t> auf den </a:t>
            </a:r>
            <a:r>
              <a:rPr lang="en-US" dirty="0" err="1"/>
              <a:t>Messergebnissen</a:t>
            </a:r>
            <a:endParaRPr lang="en-US" dirty="0"/>
          </a:p>
          <a:p>
            <a:pPr lvl="1"/>
            <a:endParaRPr lang="en-US" dirty="0"/>
          </a:p>
          <a:p>
            <a:r>
              <a:rPr lang="en-US" dirty="0" err="1"/>
              <a:t>Überwachen</a:t>
            </a:r>
            <a:r>
              <a:rPr lang="en-US" dirty="0"/>
              <a:t> der </a:t>
            </a:r>
            <a:r>
              <a:rPr lang="en-US" dirty="0" err="1"/>
              <a:t>Änderungen</a:t>
            </a:r>
            <a:endParaRPr lang="en-US" dirty="0"/>
          </a:p>
          <a:p>
            <a:pPr lvl="1"/>
            <a:r>
              <a:rPr lang="en-US" dirty="0"/>
              <a:t>die </a:t>
            </a:r>
            <a:r>
              <a:rPr lang="en-US" dirty="0" err="1"/>
              <a:t>Änderungen</a:t>
            </a:r>
            <a:r>
              <a:rPr lang="en-US" dirty="0"/>
              <a:t> </a:t>
            </a:r>
            <a:r>
              <a:rPr lang="en-US" dirty="0" err="1"/>
              <a:t>müssen</a:t>
            </a:r>
            <a:r>
              <a:rPr lang="en-US" dirty="0"/>
              <a:t> auf </a:t>
            </a:r>
            <a:r>
              <a:rPr lang="en-US" dirty="0" err="1"/>
              <a:t>Wirkung</a:t>
            </a:r>
            <a:r>
              <a:rPr lang="en-US" dirty="0"/>
              <a:t> </a:t>
            </a:r>
            <a:r>
              <a:rPr lang="en-US" dirty="0" err="1"/>
              <a:t>überprüft</a:t>
            </a:r>
            <a:br>
              <a:rPr lang="en-US" dirty="0"/>
            </a:br>
            <a:r>
              <a:rPr lang="en-US" dirty="0"/>
              <a:t>und </a:t>
            </a:r>
            <a:r>
              <a:rPr lang="en-US" dirty="0" err="1"/>
              <a:t>überwacht</a:t>
            </a:r>
            <a:r>
              <a:rPr lang="en-US" dirty="0"/>
              <a:t> </a:t>
            </a:r>
            <a:r>
              <a:rPr lang="en-US" dirty="0" err="1"/>
              <a:t>werden</a:t>
            </a:r>
            <a:endParaRPr lang="en-US" dirty="0"/>
          </a:p>
          <a:p>
            <a:pPr lvl="1"/>
            <a:r>
              <a:rPr lang="en-US" dirty="0"/>
              <a:t>es </a:t>
            </a:r>
            <a:r>
              <a:rPr lang="en-US" dirty="0" err="1"/>
              <a:t>kann</a:t>
            </a:r>
            <a:r>
              <a:rPr lang="en-US" dirty="0"/>
              <a:t> sein, </a:t>
            </a:r>
            <a:r>
              <a:rPr lang="en-US" dirty="0" err="1"/>
              <a:t>daß</a:t>
            </a:r>
            <a:r>
              <a:rPr lang="en-US" dirty="0"/>
              <a:t> </a:t>
            </a:r>
            <a:r>
              <a:rPr lang="en-US" dirty="0" err="1"/>
              <a:t>sich</a:t>
            </a:r>
            <a:r>
              <a:rPr lang="en-US" dirty="0"/>
              <a:t> </a:t>
            </a:r>
            <a:r>
              <a:rPr lang="en-US" dirty="0" err="1"/>
              <a:t>jetzt</a:t>
            </a:r>
            <a:r>
              <a:rPr lang="en-US" dirty="0"/>
              <a:t> Bottlenecks</a:t>
            </a:r>
            <a:br>
              <a:rPr lang="en-US" dirty="0"/>
            </a:br>
            <a:r>
              <a:rPr lang="en-US" dirty="0"/>
              <a:t>in </a:t>
            </a:r>
            <a:r>
              <a:rPr lang="en-US" dirty="0" err="1"/>
              <a:t>andere</a:t>
            </a:r>
            <a:r>
              <a:rPr lang="en-US" dirty="0"/>
              <a:t> </a:t>
            </a:r>
            <a:r>
              <a:rPr lang="en-US" dirty="0" err="1"/>
              <a:t>Bereiche</a:t>
            </a:r>
            <a:r>
              <a:rPr lang="en-US" dirty="0"/>
              <a:t> der </a:t>
            </a:r>
            <a:r>
              <a:rPr lang="en-US" dirty="0" err="1"/>
              <a:t>Anwendung</a:t>
            </a:r>
            <a:br>
              <a:rPr lang="en-US" dirty="0"/>
            </a:br>
            <a:r>
              <a:rPr lang="en-US" dirty="0" err="1"/>
              <a:t>verschoben</a:t>
            </a:r>
            <a:r>
              <a:rPr lang="en-US" dirty="0"/>
              <a:t> </a:t>
            </a:r>
            <a:r>
              <a:rPr lang="en-US" dirty="0" err="1"/>
              <a:t>haben</a:t>
            </a:r>
            <a:endParaRPr lang="en-US" dirty="0"/>
          </a:p>
          <a:p>
            <a:pPr lvl="1"/>
            <a:r>
              <a:rPr lang="en-US" dirty="0"/>
              <a:t>Monitoring von </a:t>
            </a:r>
            <a:r>
              <a:rPr lang="en-US" dirty="0" err="1"/>
              <a:t>Anwendungen</a:t>
            </a:r>
            <a:r>
              <a:rPr lang="en-US" dirty="0"/>
              <a:t> </a:t>
            </a:r>
            <a:r>
              <a:rPr lang="en-US" dirty="0" err="1"/>
              <a:t>ist</a:t>
            </a:r>
            <a:r>
              <a:rPr lang="en-US" dirty="0"/>
              <a:t> </a:t>
            </a:r>
            <a:r>
              <a:rPr lang="en-US" dirty="0" err="1"/>
              <a:t>immer</a:t>
            </a:r>
            <a:br>
              <a:rPr lang="en-US" dirty="0"/>
            </a:br>
            <a:r>
              <a:rPr lang="en-US" dirty="0" err="1"/>
              <a:t>angebracht</a:t>
            </a:r>
            <a:endParaRPr lang="en-US" dirty="0"/>
          </a:p>
          <a:p>
            <a:pPr lvl="1"/>
            <a:r>
              <a:rPr lang="en-US" dirty="0"/>
              <a:t>der </a:t>
            </a:r>
            <a:r>
              <a:rPr lang="en-US" dirty="0" err="1"/>
              <a:t>Zyklus</a:t>
            </a:r>
            <a:r>
              <a:rPr lang="en-US" dirty="0"/>
              <a:t> </a:t>
            </a:r>
            <a:r>
              <a:rPr lang="en-US" dirty="0" err="1"/>
              <a:t>kann</a:t>
            </a:r>
            <a:r>
              <a:rPr lang="en-US" dirty="0"/>
              <a:t> von </a:t>
            </a:r>
            <a:r>
              <a:rPr lang="en-US" dirty="0" err="1"/>
              <a:t>vorne</a:t>
            </a:r>
            <a:r>
              <a:rPr lang="en-US" dirty="0"/>
              <a:t> </a:t>
            </a:r>
            <a:r>
              <a:rPr lang="en-US" dirty="0" err="1"/>
              <a:t>beginnen</a:t>
            </a:r>
            <a:endParaRPr lang="en-US" dirty="0"/>
          </a:p>
          <a:p>
            <a:pPr lvl="1"/>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Systematische Vorgehensweisen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237</a:t>
            </a:fld>
            <a:endParaRPr lang="de-DE"/>
          </a:p>
        </p:txBody>
      </p:sp>
      <p:sp>
        <p:nvSpPr>
          <p:cNvPr id="5" name="Rectangle 4">
            <a:extLst>
              <a:ext uri="{FF2B5EF4-FFF2-40B4-BE49-F238E27FC236}">
                <a16:creationId xmlns:a16="http://schemas.microsoft.com/office/drawing/2014/main" id="{6C5E9397-72CA-44B6-8360-23BD30C7820B}"/>
              </a:ext>
            </a:extLst>
          </p:cNvPr>
          <p:cNvSpPr/>
          <p:nvPr/>
        </p:nvSpPr>
        <p:spPr>
          <a:xfrm>
            <a:off x="7796981" y="306766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Profile</a:t>
            </a:r>
          </a:p>
        </p:txBody>
      </p:sp>
      <p:sp>
        <p:nvSpPr>
          <p:cNvPr id="6" name="Rectangle 5">
            <a:extLst>
              <a:ext uri="{FF2B5EF4-FFF2-40B4-BE49-F238E27FC236}">
                <a16:creationId xmlns:a16="http://schemas.microsoft.com/office/drawing/2014/main" id="{048A93FE-957F-43FB-A71A-785B2EF30B3A}"/>
              </a:ext>
            </a:extLst>
          </p:cNvPr>
          <p:cNvSpPr/>
          <p:nvPr/>
        </p:nvSpPr>
        <p:spPr>
          <a:xfrm>
            <a:off x="7796981" y="4817275"/>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Implement</a:t>
            </a:r>
          </a:p>
        </p:txBody>
      </p:sp>
      <p:sp>
        <p:nvSpPr>
          <p:cNvPr id="7" name="Rectangle 6">
            <a:extLst>
              <a:ext uri="{FF2B5EF4-FFF2-40B4-BE49-F238E27FC236}">
                <a16:creationId xmlns:a16="http://schemas.microsoft.com/office/drawing/2014/main" id="{5B3C69D8-4490-4617-B9E6-6D323BB9FC7A}"/>
              </a:ext>
            </a:extLst>
          </p:cNvPr>
          <p:cNvSpPr/>
          <p:nvPr/>
        </p:nvSpPr>
        <p:spPr>
          <a:xfrm>
            <a:off x="5417905"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Monitor</a:t>
            </a:r>
          </a:p>
        </p:txBody>
      </p:sp>
      <p:sp>
        <p:nvSpPr>
          <p:cNvPr id="8" name="Rectangle 7">
            <a:extLst>
              <a:ext uri="{FF2B5EF4-FFF2-40B4-BE49-F238E27FC236}">
                <a16:creationId xmlns:a16="http://schemas.microsoft.com/office/drawing/2014/main" id="{D2AA43E1-FEEC-48D4-BEC7-4DF65DD84E80}"/>
              </a:ext>
            </a:extLst>
          </p:cNvPr>
          <p:cNvSpPr/>
          <p:nvPr/>
        </p:nvSpPr>
        <p:spPr>
          <a:xfrm>
            <a:off x="10086563" y="3937819"/>
            <a:ext cx="1868129" cy="737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Analyse</a:t>
            </a:r>
          </a:p>
        </p:txBody>
      </p:sp>
      <p:cxnSp>
        <p:nvCxnSpPr>
          <p:cNvPr id="10" name="Straight Arrow Connector 9">
            <a:extLst>
              <a:ext uri="{FF2B5EF4-FFF2-40B4-BE49-F238E27FC236}">
                <a16:creationId xmlns:a16="http://schemas.microsoft.com/office/drawing/2014/main" id="{D2086F5A-EEE2-4EF8-9670-3ADC98E0B10E}"/>
              </a:ext>
            </a:extLst>
          </p:cNvPr>
          <p:cNvCxnSpPr>
            <a:stCxn id="5" idx="3"/>
            <a:endCxn id="8" idx="0"/>
          </p:cNvCxnSpPr>
          <p:nvPr/>
        </p:nvCxnSpPr>
        <p:spPr>
          <a:xfrm>
            <a:off x="9665110" y="3436375"/>
            <a:ext cx="1355518"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C89107-018B-47A0-B5EB-284774346F79}"/>
              </a:ext>
            </a:extLst>
          </p:cNvPr>
          <p:cNvCxnSpPr>
            <a:stCxn id="8" idx="2"/>
            <a:endCxn id="6" idx="3"/>
          </p:cNvCxnSpPr>
          <p:nvPr/>
        </p:nvCxnSpPr>
        <p:spPr>
          <a:xfrm flipH="1">
            <a:off x="9665110" y="4675238"/>
            <a:ext cx="1355518"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D2A9F81-8C13-47CE-BE56-6A5EBB029A73}"/>
              </a:ext>
            </a:extLst>
          </p:cNvPr>
          <p:cNvCxnSpPr>
            <a:stCxn id="6" idx="1"/>
            <a:endCxn id="7" idx="2"/>
          </p:cNvCxnSpPr>
          <p:nvPr/>
        </p:nvCxnSpPr>
        <p:spPr>
          <a:xfrm flipH="1" flipV="1">
            <a:off x="6351970" y="4675238"/>
            <a:ext cx="1445011" cy="510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8DE20D-E3EE-42AC-B34A-0A5FDDD86477}"/>
              </a:ext>
            </a:extLst>
          </p:cNvPr>
          <p:cNvCxnSpPr>
            <a:stCxn id="7" idx="0"/>
            <a:endCxn id="5" idx="1"/>
          </p:cNvCxnSpPr>
          <p:nvPr/>
        </p:nvCxnSpPr>
        <p:spPr>
          <a:xfrm flipV="1">
            <a:off x="6351970" y="3436375"/>
            <a:ext cx="1445011"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74117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Caching</a:t>
            </a:r>
          </a:p>
          <a:p>
            <a:pPr lvl="1"/>
            <a:r>
              <a:rPr lang="en-US" dirty="0"/>
              <a:t>Caching </a:t>
            </a:r>
            <a:r>
              <a:rPr lang="en-US" dirty="0" err="1"/>
              <a:t>ist</a:t>
            </a:r>
            <a:r>
              <a:rPr lang="en-US" dirty="0"/>
              <a:t> </a:t>
            </a:r>
            <a:r>
              <a:rPr lang="en-US" dirty="0" err="1"/>
              <a:t>ein</a:t>
            </a:r>
            <a:r>
              <a:rPr lang="en-US" dirty="0"/>
              <a:t> </a:t>
            </a:r>
            <a:r>
              <a:rPr lang="en-US" dirty="0" err="1"/>
              <a:t>gängiges</a:t>
            </a:r>
            <a:r>
              <a:rPr lang="en-US" dirty="0"/>
              <a:t> </a:t>
            </a:r>
            <a:r>
              <a:rPr lang="en-US" dirty="0" err="1"/>
              <a:t>Hilsmittel</a:t>
            </a:r>
            <a:r>
              <a:rPr lang="en-US" dirty="0"/>
              <a:t> </a:t>
            </a:r>
            <a:r>
              <a:rPr lang="en-US" dirty="0" err="1"/>
              <a:t>zur</a:t>
            </a:r>
            <a:r>
              <a:rPr lang="en-US" dirty="0"/>
              <a:t> </a:t>
            </a:r>
            <a:r>
              <a:rPr lang="en-US" dirty="0" err="1"/>
              <a:t>Erhöhung</a:t>
            </a:r>
            <a:r>
              <a:rPr lang="en-US" dirty="0"/>
              <a:t> der Performance</a:t>
            </a:r>
          </a:p>
          <a:p>
            <a:pPr lvl="1"/>
            <a:r>
              <a:rPr lang="en-US" dirty="0" err="1"/>
              <a:t>benötigt</a:t>
            </a:r>
            <a:r>
              <a:rPr lang="en-US" dirty="0"/>
              <a:t> </a:t>
            </a:r>
            <a:r>
              <a:rPr lang="en-US" dirty="0" err="1"/>
              <a:t>genaue</a:t>
            </a:r>
            <a:r>
              <a:rPr lang="en-US" dirty="0"/>
              <a:t> </a:t>
            </a:r>
            <a:r>
              <a:rPr lang="en-US" dirty="0" err="1"/>
              <a:t>Planung</a:t>
            </a:r>
            <a:r>
              <a:rPr lang="en-US" dirty="0"/>
              <a:t> und muss in die </a:t>
            </a:r>
            <a:r>
              <a:rPr lang="en-US" dirty="0" err="1"/>
              <a:t>Architektur</a:t>
            </a:r>
            <a:r>
              <a:rPr lang="en-US" dirty="0"/>
              <a:t> </a:t>
            </a:r>
            <a:r>
              <a:rPr lang="en-US" dirty="0" err="1"/>
              <a:t>aufgenommen</a:t>
            </a:r>
            <a:r>
              <a:rPr lang="en-US" dirty="0"/>
              <a:t> </a:t>
            </a:r>
            <a:r>
              <a:rPr lang="en-US" dirty="0" err="1"/>
              <a:t>werden</a:t>
            </a:r>
            <a:endParaRPr lang="en-US" dirty="0"/>
          </a:p>
          <a:p>
            <a:pPr lvl="1"/>
            <a:r>
              <a:rPr lang="en-US" dirty="0"/>
              <a:t>Caching </a:t>
            </a:r>
            <a:r>
              <a:rPr lang="en-US" dirty="0" err="1"/>
              <a:t>kann</a:t>
            </a:r>
            <a:r>
              <a:rPr lang="en-US" dirty="0"/>
              <a:t> den </a:t>
            </a:r>
            <a:r>
              <a:rPr lang="en-US" dirty="0" err="1"/>
              <a:t>Zugriff</a:t>
            </a:r>
            <a:r>
              <a:rPr lang="en-US" dirty="0"/>
              <a:t> auf </a:t>
            </a:r>
            <a:r>
              <a:rPr lang="en-US" dirty="0" err="1"/>
              <a:t>langsame</a:t>
            </a:r>
            <a:r>
              <a:rPr lang="en-US" dirty="0"/>
              <a:t> </a:t>
            </a:r>
            <a:r>
              <a:rPr lang="en-US" dirty="0" err="1"/>
              <a:t>Systeme</a:t>
            </a:r>
            <a:r>
              <a:rPr lang="en-US" dirty="0"/>
              <a:t>/</a:t>
            </a:r>
            <a:r>
              <a:rPr lang="en-US" dirty="0" err="1"/>
              <a:t>Medien</a:t>
            </a:r>
            <a:r>
              <a:rPr lang="en-US" dirty="0"/>
              <a:t> </a:t>
            </a:r>
            <a:r>
              <a:rPr lang="en-US" dirty="0" err="1"/>
              <a:t>optimieren</a:t>
            </a:r>
            <a:endParaRPr lang="en-US" dirty="0"/>
          </a:p>
          <a:p>
            <a:pPr lvl="1"/>
            <a:r>
              <a:rPr lang="en-US" dirty="0"/>
              <a:t>Caching </a:t>
            </a:r>
            <a:r>
              <a:rPr lang="en-US" dirty="0" err="1"/>
              <a:t>bedeutet</a:t>
            </a:r>
            <a:r>
              <a:rPr lang="en-US" dirty="0"/>
              <a:t> </a:t>
            </a:r>
            <a:r>
              <a:rPr lang="en-US" dirty="0" err="1"/>
              <a:t>immer</a:t>
            </a:r>
            <a:r>
              <a:rPr lang="en-US" dirty="0"/>
              <a:t> das </a:t>
            </a:r>
            <a:r>
              <a:rPr lang="en-US" dirty="0" err="1"/>
              <a:t>Anlegen</a:t>
            </a:r>
            <a:r>
              <a:rPr lang="en-US" dirty="0"/>
              <a:t> von </a:t>
            </a:r>
            <a:r>
              <a:rPr lang="en-US" dirty="0" err="1"/>
              <a:t>Kopien</a:t>
            </a:r>
            <a:r>
              <a:rPr lang="en-US" dirty="0"/>
              <a:t> auf </a:t>
            </a:r>
            <a:r>
              <a:rPr lang="en-US" dirty="0" err="1"/>
              <a:t>anderen</a:t>
            </a:r>
            <a:r>
              <a:rPr lang="en-US" dirty="0"/>
              <a:t> (</a:t>
            </a:r>
            <a:r>
              <a:rPr lang="en-US" dirty="0" err="1"/>
              <a:t>schnelleren</a:t>
            </a:r>
            <a:r>
              <a:rPr lang="en-US" dirty="0"/>
              <a:t>) </a:t>
            </a:r>
            <a:r>
              <a:rPr lang="en-US" dirty="0" err="1"/>
              <a:t>Medien</a:t>
            </a:r>
            <a:endParaRPr lang="en-US" dirty="0"/>
          </a:p>
          <a:p>
            <a:pPr lvl="1"/>
            <a:r>
              <a:rPr lang="en-US" dirty="0"/>
              <a:t>der Cache </a:t>
            </a:r>
            <a:r>
              <a:rPr lang="en-US" dirty="0" err="1"/>
              <a:t>sollte</a:t>
            </a:r>
            <a:r>
              <a:rPr lang="en-US" dirty="0"/>
              <a:t> nah </a:t>
            </a:r>
            <a:r>
              <a:rPr lang="en-US" dirty="0" err="1"/>
              <a:t>bei</a:t>
            </a:r>
            <a:r>
              <a:rPr lang="en-US" dirty="0"/>
              <a:t> der </a:t>
            </a:r>
            <a:r>
              <a:rPr lang="en-US" dirty="0" err="1"/>
              <a:t>Anwendung</a:t>
            </a:r>
            <a:r>
              <a:rPr lang="en-US" dirty="0"/>
              <a:t> </a:t>
            </a:r>
            <a:r>
              <a:rPr lang="en-US" dirty="0" err="1"/>
              <a:t>liegen</a:t>
            </a:r>
            <a:r>
              <a:rPr lang="en-US" dirty="0"/>
              <a:t>, um Latency </a:t>
            </a:r>
            <a:r>
              <a:rPr lang="en-US" dirty="0" err="1"/>
              <a:t>zu</a:t>
            </a:r>
            <a:r>
              <a:rPr lang="en-US" dirty="0"/>
              <a:t> </a:t>
            </a:r>
            <a:r>
              <a:rPr lang="en-US" dirty="0" err="1"/>
              <a:t>vermeiden</a:t>
            </a:r>
            <a:endParaRPr lang="en-US" dirty="0"/>
          </a:p>
          <a:p>
            <a:pPr lvl="1"/>
            <a:r>
              <a:rPr lang="en-US" dirty="0"/>
              <a:t>Caching </a:t>
            </a:r>
            <a:r>
              <a:rPr lang="en-US" dirty="0" err="1"/>
              <a:t>erzeugt</a:t>
            </a:r>
            <a:r>
              <a:rPr lang="en-US" dirty="0"/>
              <a:t> </a:t>
            </a:r>
            <a:r>
              <a:rPr lang="en-US" dirty="0" err="1"/>
              <a:t>zusätzlichen</a:t>
            </a:r>
            <a:r>
              <a:rPr lang="en-US" dirty="0"/>
              <a:t> </a:t>
            </a:r>
            <a:r>
              <a:rPr lang="en-US" dirty="0" err="1"/>
              <a:t>Verwaltungsaufwand</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238</a:t>
            </a:fld>
            <a:endParaRPr lang="de-DE"/>
          </a:p>
        </p:txBody>
      </p:sp>
    </p:spTree>
    <p:extLst>
      <p:ext uri="{BB962C8B-B14F-4D97-AF65-F5344CB8AC3E}">
        <p14:creationId xmlns:p14="http://schemas.microsoft.com/office/powerpoint/2010/main" val="154372631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Caching</a:t>
            </a:r>
          </a:p>
          <a:p>
            <a:pPr lvl="1"/>
            <a:r>
              <a:rPr lang="en-US" dirty="0"/>
              <a:t>In </a:t>
            </a:r>
            <a:r>
              <a:rPr lang="en-US" dirty="0" err="1"/>
              <a:t>verteilten</a:t>
            </a:r>
            <a:r>
              <a:rPr lang="en-US" dirty="0"/>
              <a:t> </a:t>
            </a:r>
            <a:r>
              <a:rPr lang="en-US" dirty="0" err="1"/>
              <a:t>Anwendungen</a:t>
            </a:r>
            <a:r>
              <a:rPr lang="en-US" dirty="0"/>
              <a:t> </a:t>
            </a:r>
            <a:r>
              <a:rPr lang="en-US" dirty="0" err="1"/>
              <a:t>findet</a:t>
            </a:r>
            <a:r>
              <a:rPr lang="en-US" dirty="0"/>
              <a:t> man</a:t>
            </a:r>
          </a:p>
          <a:p>
            <a:pPr lvl="2"/>
            <a:r>
              <a:rPr lang="en-US" dirty="0" err="1"/>
              <a:t>privater</a:t>
            </a:r>
            <a:r>
              <a:rPr lang="en-US" dirty="0"/>
              <a:t> (</a:t>
            </a:r>
            <a:r>
              <a:rPr lang="en-US" dirty="0" err="1"/>
              <a:t>lokaler</a:t>
            </a:r>
            <a:r>
              <a:rPr lang="en-US" dirty="0"/>
              <a:t>) Cache auf dem </a:t>
            </a:r>
            <a:r>
              <a:rPr lang="en-US" dirty="0" err="1"/>
              <a:t>Rechner</a:t>
            </a:r>
            <a:r>
              <a:rPr lang="en-US" dirty="0"/>
              <a:t> des </a:t>
            </a:r>
            <a:r>
              <a:rPr lang="en-US" dirty="0" err="1"/>
              <a:t>Endusers</a:t>
            </a:r>
            <a:endParaRPr lang="en-US" dirty="0"/>
          </a:p>
          <a:p>
            <a:pPr lvl="3"/>
            <a:r>
              <a:rPr lang="en-US" dirty="0" err="1"/>
              <a:t>schneller</a:t>
            </a:r>
            <a:r>
              <a:rPr lang="en-US" dirty="0"/>
              <a:t> Cache </a:t>
            </a:r>
            <a:r>
              <a:rPr lang="en-US" dirty="0" err="1"/>
              <a:t>im</a:t>
            </a:r>
            <a:r>
              <a:rPr lang="en-US" dirty="0"/>
              <a:t> Memory</a:t>
            </a:r>
          </a:p>
          <a:p>
            <a:pPr lvl="3"/>
            <a:r>
              <a:rPr lang="en-US" dirty="0" err="1"/>
              <a:t>Einstellungen</a:t>
            </a:r>
            <a:r>
              <a:rPr lang="en-US" dirty="0"/>
              <a:t>, Credentials</a:t>
            </a:r>
          </a:p>
          <a:p>
            <a:pPr lvl="2"/>
            <a:r>
              <a:rPr lang="en-US" dirty="0" err="1"/>
              <a:t>gemeinsam</a:t>
            </a:r>
            <a:r>
              <a:rPr lang="en-US" dirty="0"/>
              <a:t> </a:t>
            </a:r>
            <a:r>
              <a:rPr lang="en-US" dirty="0" err="1"/>
              <a:t>genutzter</a:t>
            </a:r>
            <a:r>
              <a:rPr lang="en-US" dirty="0"/>
              <a:t> Cache am Server</a:t>
            </a:r>
          </a:p>
          <a:p>
            <a:pPr lvl="3"/>
            <a:r>
              <a:rPr lang="en-US" dirty="0"/>
              <a:t>Cache Service </a:t>
            </a:r>
            <a:r>
              <a:rPr lang="en-US" dirty="0" err="1"/>
              <a:t>oder</a:t>
            </a:r>
            <a:r>
              <a:rPr lang="en-US" dirty="0"/>
              <a:t> </a:t>
            </a:r>
            <a:r>
              <a:rPr lang="en-US" dirty="0" err="1"/>
              <a:t>spezielle</a:t>
            </a:r>
            <a:r>
              <a:rPr lang="en-US" dirty="0"/>
              <a:t> </a:t>
            </a:r>
            <a:r>
              <a:rPr lang="en-US" dirty="0" err="1"/>
              <a:t>Implementierung</a:t>
            </a:r>
            <a:endParaRPr lang="en-US" dirty="0"/>
          </a:p>
          <a:p>
            <a:pPr lvl="3"/>
            <a:r>
              <a:rPr lang="en-US" dirty="0" err="1"/>
              <a:t>genutzt</a:t>
            </a:r>
            <a:r>
              <a:rPr lang="en-US" dirty="0"/>
              <a:t> von </a:t>
            </a:r>
            <a:r>
              <a:rPr lang="en-US" dirty="0" err="1"/>
              <a:t>mehreren</a:t>
            </a:r>
            <a:r>
              <a:rPr lang="en-US" dirty="0"/>
              <a:t> </a:t>
            </a:r>
            <a:r>
              <a:rPr lang="en-US" dirty="0" err="1"/>
              <a:t>Instanzen</a:t>
            </a:r>
            <a:r>
              <a:rPr lang="en-US" dirty="0"/>
              <a:t> </a:t>
            </a:r>
            <a:r>
              <a:rPr lang="en-US" dirty="0" err="1"/>
              <a:t>oder</a:t>
            </a:r>
            <a:r>
              <a:rPr lang="en-US" dirty="0"/>
              <a:t> Cluster der </a:t>
            </a:r>
            <a:r>
              <a:rPr lang="en-US" dirty="0" err="1"/>
              <a:t>Anwendung</a:t>
            </a:r>
            <a:endParaRPr lang="en-US" dirty="0"/>
          </a:p>
          <a:p>
            <a:pPr lvl="3"/>
            <a:r>
              <a:rPr lang="en-US" dirty="0" err="1"/>
              <a:t>kann</a:t>
            </a:r>
            <a:r>
              <a:rPr lang="en-US" dirty="0"/>
              <a:t> in </a:t>
            </a:r>
            <a:r>
              <a:rPr lang="en-US" dirty="0" err="1"/>
              <a:t>Storagesystemen</a:t>
            </a:r>
            <a:r>
              <a:rPr lang="en-US" dirty="0"/>
              <a:t> </a:t>
            </a:r>
            <a:r>
              <a:rPr lang="en-US" dirty="0" err="1"/>
              <a:t>eingebaut</a:t>
            </a:r>
            <a:r>
              <a:rPr lang="en-US" dirty="0"/>
              <a:t> sein</a:t>
            </a:r>
          </a:p>
          <a:p>
            <a:pPr lvl="3"/>
            <a:r>
              <a:rPr lang="en-US" dirty="0" err="1"/>
              <a:t>kann</a:t>
            </a:r>
            <a:r>
              <a:rPr lang="en-US" dirty="0"/>
              <a:t> in </a:t>
            </a:r>
            <a:r>
              <a:rPr lang="en-US" dirty="0" err="1"/>
              <a:t>spezieller</a:t>
            </a:r>
            <a:r>
              <a:rPr lang="en-US" dirty="0"/>
              <a:t> Hardware/Software/</a:t>
            </a:r>
            <a:r>
              <a:rPr lang="en-US" dirty="0" err="1"/>
              <a:t>Systemen</a:t>
            </a:r>
            <a:r>
              <a:rPr lang="en-US" dirty="0"/>
              <a:t> </a:t>
            </a:r>
            <a:r>
              <a:rPr lang="en-US" dirty="0" err="1"/>
              <a:t>im</a:t>
            </a:r>
            <a:r>
              <a:rPr lang="en-US" dirty="0"/>
              <a:t> </a:t>
            </a:r>
            <a:r>
              <a:rPr lang="en-US" dirty="0" err="1"/>
              <a:t>Netz</a:t>
            </a:r>
            <a:r>
              <a:rPr lang="en-US" dirty="0"/>
              <a:t> </a:t>
            </a:r>
            <a:r>
              <a:rPr lang="en-US" dirty="0" err="1"/>
              <a:t>verteilt</a:t>
            </a:r>
            <a:r>
              <a:rPr lang="en-US" dirty="0"/>
              <a:t> sein</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239</a:t>
            </a:fld>
            <a:endParaRPr lang="de-DE"/>
          </a:p>
        </p:txBody>
      </p:sp>
    </p:spTree>
    <p:extLst>
      <p:ext uri="{BB962C8B-B14F-4D97-AF65-F5344CB8AC3E}">
        <p14:creationId xmlns:p14="http://schemas.microsoft.com/office/powerpoint/2010/main" val="2067657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FC50-5335-46E7-A075-BF3BABB69003}"/>
              </a:ext>
            </a:extLst>
          </p:cNvPr>
          <p:cNvSpPr>
            <a:spLocks noGrp="1"/>
          </p:cNvSpPr>
          <p:nvPr>
            <p:ph type="title"/>
          </p:nvPr>
        </p:nvSpPr>
        <p:spPr/>
        <p:txBody>
          <a:bodyPr/>
          <a:lstStyle/>
          <a:p>
            <a:r>
              <a:rPr lang="de-DE"/>
              <a:t>2a) Typen von Softwarearchitekten</a:t>
            </a:r>
            <a:br>
              <a:rPr lang="de-DE"/>
            </a:br>
            <a:r>
              <a:rPr lang="de-DE"/>
              <a:t>Enterprise Architect</a:t>
            </a:r>
          </a:p>
        </p:txBody>
      </p:sp>
      <p:sp>
        <p:nvSpPr>
          <p:cNvPr id="3" name="Slide Number Placeholder 2">
            <a:extLst>
              <a:ext uri="{FF2B5EF4-FFF2-40B4-BE49-F238E27FC236}">
                <a16:creationId xmlns:a16="http://schemas.microsoft.com/office/drawing/2014/main" id="{126B3E1E-9D8B-43A7-903F-4CD72B1A43E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F16EA160-3A26-4CB4-81EB-BC1C7E3119A7}"/>
              </a:ext>
            </a:extLst>
          </p:cNvPr>
          <p:cNvSpPr txBox="1">
            <a:spLocks/>
          </p:cNvSpPr>
          <p:nvPr/>
        </p:nvSpPr>
        <p:spPr>
          <a:xfrm>
            <a:off x="227014" y="1910519"/>
            <a:ext cx="11736386" cy="4604279"/>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800" b="1" i="0" u="none" strike="noStrike" kern="1200" cap="none" spc="0" normalizeH="0" baseline="0" noProof="0">
                <a:ln>
                  <a:noFill/>
                </a:ln>
                <a:solidFill>
                  <a:srgbClr val="004A96"/>
                </a:solidFill>
                <a:effectLst/>
                <a:uLnTx/>
                <a:uFillTx/>
                <a:latin typeface="Arial"/>
                <a:ea typeface="+mj-ea"/>
                <a:cs typeface="MV Boli" panose="02000500030200090000" pitchFamily="2" charset="0"/>
              </a:rPr>
              <a:t>4 betrachtete Domänen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Business Architektur</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Anwendungsarchitektur</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Data-/Informationsarchitektur</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Technologiearchitektur</a:t>
            </a:r>
          </a:p>
        </p:txBody>
      </p:sp>
      <p:pic>
        <p:nvPicPr>
          <p:cNvPr id="52226" name="Picture 2" descr="https://melsatar.files.wordpress.com/2017/10/null2.png?w=418&amp;h=338">
            <a:extLst>
              <a:ext uri="{FF2B5EF4-FFF2-40B4-BE49-F238E27FC236}">
                <a16:creationId xmlns:a16="http://schemas.microsoft.com/office/drawing/2014/main" id="{38170176-6B91-4BCD-950F-9053C0452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2040" y="1663827"/>
            <a:ext cx="5250498" cy="424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39883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Caching</a:t>
            </a:r>
          </a:p>
          <a:p>
            <a:pPr lvl="1"/>
            <a:r>
              <a:rPr lang="en-US" dirty="0"/>
              <a:t>Priming</a:t>
            </a:r>
          </a:p>
          <a:p>
            <a:pPr lvl="2"/>
            <a:r>
              <a:rPr lang="en-US" dirty="0" err="1"/>
              <a:t>vorfüllen</a:t>
            </a:r>
            <a:r>
              <a:rPr lang="en-US" dirty="0"/>
              <a:t> </a:t>
            </a:r>
            <a:r>
              <a:rPr lang="en-US" dirty="0" err="1"/>
              <a:t>eines</a:t>
            </a:r>
            <a:r>
              <a:rPr lang="en-US" dirty="0"/>
              <a:t> Caches </a:t>
            </a:r>
            <a:r>
              <a:rPr lang="en-US" dirty="0" err="1"/>
              <a:t>beim</a:t>
            </a:r>
            <a:r>
              <a:rPr lang="en-US" dirty="0"/>
              <a:t> </a:t>
            </a:r>
            <a:r>
              <a:rPr lang="en-US" dirty="0" err="1"/>
              <a:t>Starten</a:t>
            </a:r>
            <a:r>
              <a:rPr lang="en-US" dirty="0"/>
              <a:t> </a:t>
            </a:r>
            <a:r>
              <a:rPr lang="en-US" dirty="0" err="1"/>
              <a:t>einer</a:t>
            </a:r>
            <a:r>
              <a:rPr lang="en-US" dirty="0"/>
              <a:t> </a:t>
            </a:r>
            <a:r>
              <a:rPr lang="en-US" dirty="0" err="1"/>
              <a:t>Anwendung</a:t>
            </a:r>
            <a:endParaRPr lang="en-US" dirty="0"/>
          </a:p>
          <a:p>
            <a:pPr lvl="2"/>
            <a:r>
              <a:rPr lang="en-US" dirty="0" err="1"/>
              <a:t>wegschreiben</a:t>
            </a:r>
            <a:r>
              <a:rPr lang="en-US" dirty="0"/>
              <a:t> des Caches </a:t>
            </a:r>
            <a:r>
              <a:rPr lang="en-US" dirty="0" err="1"/>
              <a:t>beim</a:t>
            </a:r>
            <a:r>
              <a:rPr lang="en-US" dirty="0"/>
              <a:t> </a:t>
            </a:r>
            <a:r>
              <a:rPr lang="en-US" dirty="0" err="1"/>
              <a:t>Beenden</a:t>
            </a:r>
            <a:r>
              <a:rPr lang="en-US" dirty="0"/>
              <a:t> </a:t>
            </a:r>
            <a:r>
              <a:rPr lang="en-US" dirty="0" err="1"/>
              <a:t>einer</a:t>
            </a:r>
            <a:r>
              <a:rPr lang="en-US" dirty="0"/>
              <a:t> </a:t>
            </a:r>
            <a:r>
              <a:rPr lang="en-US" dirty="0" err="1"/>
              <a:t>Anwendung</a:t>
            </a:r>
            <a:endParaRPr lang="en-US" dirty="0"/>
          </a:p>
          <a:p>
            <a:pPr lvl="1"/>
            <a:r>
              <a:rPr lang="en-US" dirty="0" err="1"/>
              <a:t>Nicht</a:t>
            </a:r>
            <a:r>
              <a:rPr lang="en-US" dirty="0"/>
              <a:t> </a:t>
            </a:r>
            <a:r>
              <a:rPr lang="en-US" dirty="0" err="1"/>
              <a:t>mehr</a:t>
            </a:r>
            <a:r>
              <a:rPr lang="en-US" dirty="0"/>
              <a:t> </a:t>
            </a:r>
            <a:r>
              <a:rPr lang="en-US" dirty="0" err="1"/>
              <a:t>benötigte</a:t>
            </a:r>
            <a:r>
              <a:rPr lang="en-US" dirty="0"/>
              <a:t> Cache-</a:t>
            </a:r>
            <a:r>
              <a:rPr lang="en-US" dirty="0" err="1"/>
              <a:t>Inhalte</a:t>
            </a:r>
            <a:r>
              <a:rPr lang="en-US" dirty="0"/>
              <a:t> (Invalidating) </a:t>
            </a:r>
            <a:r>
              <a:rPr lang="en-US" dirty="0" err="1"/>
              <a:t>löschen</a:t>
            </a:r>
            <a:r>
              <a:rPr lang="en-US" dirty="0"/>
              <a:t> </a:t>
            </a:r>
            <a:r>
              <a:rPr lang="en-US" dirty="0" err="1"/>
              <a:t>oder</a:t>
            </a:r>
            <a:r>
              <a:rPr lang="en-US" dirty="0"/>
              <a:t> </a:t>
            </a:r>
            <a:r>
              <a:rPr lang="en-US" dirty="0" err="1"/>
              <a:t>ersetzen</a:t>
            </a:r>
            <a:endParaRPr lang="en-US" dirty="0"/>
          </a:p>
          <a:p>
            <a:pPr lvl="2"/>
            <a:r>
              <a:rPr lang="en-US" dirty="0" err="1"/>
              <a:t>kann</a:t>
            </a:r>
            <a:r>
              <a:rPr lang="en-US" dirty="0"/>
              <a:t> </a:t>
            </a:r>
            <a:r>
              <a:rPr lang="en-US" dirty="0" err="1"/>
              <a:t>extrem</a:t>
            </a:r>
            <a:r>
              <a:rPr lang="en-US" dirty="0"/>
              <a:t> </a:t>
            </a:r>
            <a:r>
              <a:rPr lang="en-US" dirty="0" err="1"/>
              <a:t>kompliziert</a:t>
            </a:r>
            <a:r>
              <a:rPr lang="en-US" dirty="0"/>
              <a:t> sein</a:t>
            </a:r>
          </a:p>
          <a:p>
            <a:pPr lvl="2"/>
            <a:r>
              <a:rPr lang="en-US" dirty="0"/>
              <a:t>es </a:t>
            </a:r>
            <a:r>
              <a:rPr lang="en-US" dirty="0" err="1"/>
              <a:t>gibt</a:t>
            </a:r>
            <a:r>
              <a:rPr lang="en-US" dirty="0"/>
              <a:t> 2 </a:t>
            </a:r>
            <a:r>
              <a:rPr lang="en-US" dirty="0" err="1"/>
              <a:t>gebräuchliche</a:t>
            </a:r>
            <a:r>
              <a:rPr lang="en-US" dirty="0"/>
              <a:t> </a:t>
            </a:r>
            <a:r>
              <a:rPr lang="en-US" dirty="0" err="1"/>
              <a:t>Strategien</a:t>
            </a:r>
            <a:endParaRPr lang="en-US" dirty="0"/>
          </a:p>
          <a:p>
            <a:pPr lvl="3"/>
            <a:r>
              <a:rPr lang="en-US" dirty="0"/>
              <a:t>Expiring</a:t>
            </a:r>
          </a:p>
          <a:p>
            <a:pPr lvl="3"/>
            <a:r>
              <a:rPr lang="en-US" dirty="0"/>
              <a:t>Evicting</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240</a:t>
            </a:fld>
            <a:endParaRPr lang="de-DE"/>
          </a:p>
        </p:txBody>
      </p:sp>
    </p:spTree>
    <p:extLst>
      <p:ext uri="{BB962C8B-B14F-4D97-AF65-F5344CB8AC3E}">
        <p14:creationId xmlns:p14="http://schemas.microsoft.com/office/powerpoint/2010/main" val="26306082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Caching</a:t>
            </a:r>
          </a:p>
          <a:p>
            <a:pPr lvl="1"/>
            <a:r>
              <a:rPr lang="en-US" dirty="0"/>
              <a:t>Cache </a:t>
            </a:r>
            <a:r>
              <a:rPr lang="en-US" dirty="0" err="1"/>
              <a:t>Strategien</a:t>
            </a:r>
            <a:endParaRPr lang="en-US" dirty="0"/>
          </a:p>
          <a:p>
            <a:pPr lvl="3"/>
            <a:r>
              <a:rPr lang="en-US" dirty="0"/>
              <a:t>Expiring</a:t>
            </a:r>
          </a:p>
          <a:p>
            <a:pPr lvl="4"/>
            <a:r>
              <a:rPr lang="en-US" dirty="0" err="1"/>
              <a:t>nach</a:t>
            </a:r>
            <a:r>
              <a:rPr lang="en-US" dirty="0"/>
              <a:t> Datum </a:t>
            </a:r>
            <a:r>
              <a:rPr lang="en-US" dirty="0" err="1"/>
              <a:t>oder</a:t>
            </a:r>
            <a:r>
              <a:rPr lang="en-US" dirty="0"/>
              <a:t> </a:t>
            </a:r>
            <a:r>
              <a:rPr lang="en-US" dirty="0" err="1"/>
              <a:t>Zeitspanne</a:t>
            </a:r>
            <a:r>
              <a:rPr lang="en-US" dirty="0"/>
              <a:t> (</a:t>
            </a:r>
            <a:r>
              <a:rPr lang="en-US" dirty="0" err="1"/>
              <a:t>zum</a:t>
            </a:r>
            <a:r>
              <a:rPr lang="en-US" dirty="0"/>
              <a:t> 31.12.2019, 1 Tag)</a:t>
            </a:r>
          </a:p>
          <a:p>
            <a:pPr lvl="3"/>
            <a:r>
              <a:rPr lang="en-US" dirty="0"/>
              <a:t>Evicting</a:t>
            </a:r>
          </a:p>
          <a:p>
            <a:pPr lvl="4"/>
            <a:r>
              <a:rPr lang="en-US" dirty="0"/>
              <a:t>Least recently used (die am </a:t>
            </a:r>
            <a:r>
              <a:rPr lang="en-US" dirty="0" err="1"/>
              <a:t>wenigsten</a:t>
            </a:r>
            <a:r>
              <a:rPr lang="en-US" dirty="0"/>
              <a:t> </a:t>
            </a:r>
            <a:r>
              <a:rPr lang="en-US" dirty="0" err="1"/>
              <a:t>benutzten</a:t>
            </a:r>
            <a:r>
              <a:rPr lang="en-US" dirty="0"/>
              <a:t> </a:t>
            </a:r>
            <a:r>
              <a:rPr lang="en-US" dirty="0" err="1"/>
              <a:t>Daten</a:t>
            </a:r>
            <a:r>
              <a:rPr lang="en-US" dirty="0"/>
              <a:t> </a:t>
            </a:r>
            <a:r>
              <a:rPr lang="en-US" dirty="0" err="1"/>
              <a:t>werden</a:t>
            </a:r>
            <a:r>
              <a:rPr lang="en-US" dirty="0"/>
              <a:t> </a:t>
            </a:r>
            <a:r>
              <a:rPr lang="en-US" dirty="0" err="1"/>
              <a:t>gelöscht</a:t>
            </a:r>
            <a:r>
              <a:rPr lang="en-US" dirty="0"/>
              <a:t>)</a:t>
            </a:r>
          </a:p>
          <a:p>
            <a:pPr lvl="4"/>
            <a:r>
              <a:rPr lang="en-US" dirty="0"/>
              <a:t>most recently used (</a:t>
            </a:r>
            <a:r>
              <a:rPr lang="en-US" dirty="0" err="1"/>
              <a:t>gerade</a:t>
            </a:r>
            <a:r>
              <a:rPr lang="en-US" dirty="0"/>
              <a:t> </a:t>
            </a:r>
            <a:r>
              <a:rPr lang="en-US" dirty="0" err="1"/>
              <a:t>benutzt</a:t>
            </a:r>
            <a:r>
              <a:rPr lang="en-US" dirty="0"/>
              <a:t>, in </a:t>
            </a:r>
            <a:r>
              <a:rPr lang="en-US" dirty="0" err="1"/>
              <a:t>absehbarer</a:t>
            </a:r>
            <a:r>
              <a:rPr lang="en-US" dirty="0"/>
              <a:t> Zeit </a:t>
            </a:r>
            <a:r>
              <a:rPr lang="en-US" dirty="0" err="1"/>
              <a:t>nicht</a:t>
            </a:r>
            <a:r>
              <a:rPr lang="en-US" dirty="0"/>
              <a:t> </a:t>
            </a:r>
            <a:r>
              <a:rPr lang="en-US" dirty="0" err="1"/>
              <a:t>nochmal</a:t>
            </a:r>
            <a:r>
              <a:rPr lang="en-US" dirty="0"/>
              <a:t> </a:t>
            </a:r>
            <a:r>
              <a:rPr lang="en-US" dirty="0" err="1"/>
              <a:t>benutzt</a:t>
            </a:r>
            <a:r>
              <a:rPr lang="en-US" dirty="0"/>
              <a:t>)</a:t>
            </a:r>
          </a:p>
          <a:p>
            <a:pPr lvl="4"/>
            <a:r>
              <a:rPr lang="en-US" dirty="0"/>
              <a:t>First-in First-out (</a:t>
            </a:r>
            <a:r>
              <a:rPr lang="en-US" dirty="0" err="1"/>
              <a:t>zuerst</a:t>
            </a:r>
            <a:r>
              <a:rPr lang="en-US" dirty="0"/>
              <a:t> </a:t>
            </a:r>
            <a:r>
              <a:rPr lang="en-US" dirty="0" err="1"/>
              <a:t>eingestellte</a:t>
            </a:r>
            <a:r>
              <a:rPr lang="en-US" dirty="0"/>
              <a:t> (</a:t>
            </a:r>
            <a:r>
              <a:rPr lang="en-US" dirty="0" err="1"/>
              <a:t>älteste</a:t>
            </a:r>
            <a:r>
              <a:rPr lang="en-US" dirty="0"/>
              <a:t>) </a:t>
            </a:r>
            <a:r>
              <a:rPr lang="en-US" dirty="0" err="1"/>
              <a:t>Daten</a:t>
            </a:r>
            <a:r>
              <a:rPr lang="en-US" dirty="0"/>
              <a:t> </a:t>
            </a:r>
            <a:r>
              <a:rPr lang="en-US" dirty="0" err="1"/>
              <a:t>werden</a:t>
            </a:r>
            <a:r>
              <a:rPr lang="en-US" dirty="0"/>
              <a:t> </a:t>
            </a:r>
            <a:r>
              <a:rPr lang="en-US" dirty="0" err="1"/>
              <a:t>gelöscht</a:t>
            </a:r>
            <a:r>
              <a:rPr lang="en-US" dirty="0"/>
              <a:t>)</a:t>
            </a:r>
          </a:p>
          <a:p>
            <a:pPr lvl="4"/>
            <a:r>
              <a:rPr lang="en-US" dirty="0"/>
              <a:t>Last-in First-out (</a:t>
            </a:r>
            <a:r>
              <a:rPr lang="en-US" dirty="0" err="1"/>
              <a:t>selten</a:t>
            </a:r>
            <a:r>
              <a:rPr lang="en-US" dirty="0"/>
              <a:t> </a:t>
            </a:r>
            <a:r>
              <a:rPr lang="en-US" dirty="0" err="1"/>
              <a:t>benutzt</a:t>
            </a:r>
            <a:r>
              <a:rPr lang="en-US" dirty="0"/>
              <a:t>)</a:t>
            </a:r>
          </a:p>
          <a:p>
            <a:pPr lvl="4"/>
            <a:r>
              <a:rPr lang="en-US" dirty="0"/>
              <a:t>explicitly evicting (</a:t>
            </a:r>
            <a:r>
              <a:rPr lang="en-US" dirty="0" err="1"/>
              <a:t>z.B</a:t>
            </a:r>
            <a:r>
              <a:rPr lang="en-US" dirty="0"/>
              <a:t>. </a:t>
            </a:r>
            <a:r>
              <a:rPr lang="en-US" dirty="0" err="1"/>
              <a:t>aus</a:t>
            </a:r>
            <a:r>
              <a:rPr lang="en-US" dirty="0"/>
              <a:t> dem Cache </a:t>
            </a:r>
            <a:r>
              <a:rPr lang="en-US" dirty="0" err="1"/>
              <a:t>gelöscht</a:t>
            </a:r>
            <a:r>
              <a:rPr lang="en-US" dirty="0"/>
              <a:t>, </a:t>
            </a:r>
            <a:r>
              <a:rPr lang="en-US" dirty="0" err="1"/>
              <a:t>wenn</a:t>
            </a:r>
            <a:r>
              <a:rPr lang="en-US" dirty="0"/>
              <a:t> </a:t>
            </a:r>
            <a:r>
              <a:rPr lang="en-US" dirty="0" err="1"/>
              <a:t>aus</a:t>
            </a:r>
            <a:r>
              <a:rPr lang="en-US" dirty="0"/>
              <a:t> der </a:t>
            </a:r>
            <a:r>
              <a:rPr lang="en-US" dirty="0" err="1"/>
              <a:t>Datenbank</a:t>
            </a:r>
            <a:r>
              <a:rPr lang="en-US" dirty="0"/>
              <a:t> </a:t>
            </a:r>
            <a:r>
              <a:rPr lang="en-US" dirty="0" err="1"/>
              <a:t>gelöscht</a:t>
            </a:r>
            <a:r>
              <a:rPr lang="en-US" dirty="0"/>
              <a:t>)</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241</a:t>
            </a:fld>
            <a:endParaRPr lang="de-DE"/>
          </a:p>
        </p:txBody>
      </p:sp>
    </p:spTree>
    <p:extLst>
      <p:ext uri="{BB962C8B-B14F-4D97-AF65-F5344CB8AC3E}">
        <p14:creationId xmlns:p14="http://schemas.microsoft.com/office/powerpoint/2010/main" val="13688942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Caching</a:t>
            </a:r>
          </a:p>
          <a:p>
            <a:pPr lvl="1"/>
            <a:r>
              <a:rPr lang="en-US" dirty="0"/>
              <a:t>Cache Pattern</a:t>
            </a:r>
          </a:p>
          <a:p>
            <a:pPr lvl="2"/>
            <a:r>
              <a:rPr lang="en-US" dirty="0"/>
              <a:t>es </a:t>
            </a:r>
            <a:r>
              <a:rPr lang="en-US" dirty="0" err="1"/>
              <a:t>gibt</a:t>
            </a:r>
            <a:r>
              <a:rPr lang="en-US" dirty="0"/>
              <a:t> </a:t>
            </a:r>
            <a:r>
              <a:rPr lang="en-US" dirty="0" err="1"/>
              <a:t>für</a:t>
            </a:r>
            <a:r>
              <a:rPr lang="en-US" dirty="0"/>
              <a:t> </a:t>
            </a:r>
            <a:r>
              <a:rPr lang="en-US" dirty="0" err="1"/>
              <a:t>Anwendungen</a:t>
            </a:r>
            <a:r>
              <a:rPr lang="en-US" dirty="0"/>
              <a:t> 2 </a:t>
            </a:r>
            <a:r>
              <a:rPr lang="en-US" dirty="0" err="1"/>
              <a:t>Wege</a:t>
            </a:r>
            <a:r>
              <a:rPr lang="en-US" dirty="0"/>
              <a:t> Caches </a:t>
            </a:r>
            <a:r>
              <a:rPr lang="en-US" dirty="0" err="1"/>
              <a:t>zu</a:t>
            </a:r>
            <a:r>
              <a:rPr lang="en-US" dirty="0"/>
              <a:t> </a:t>
            </a:r>
            <a:r>
              <a:rPr lang="en-US" dirty="0" err="1"/>
              <a:t>nutzen</a:t>
            </a:r>
            <a:endParaRPr lang="en-US" dirty="0"/>
          </a:p>
          <a:p>
            <a:pPr lvl="3"/>
            <a:r>
              <a:rPr lang="en-US" dirty="0"/>
              <a:t>die </a:t>
            </a:r>
            <a:r>
              <a:rPr lang="en-US" dirty="0" err="1"/>
              <a:t>Anwendung</a:t>
            </a:r>
            <a:r>
              <a:rPr lang="en-US" dirty="0"/>
              <a:t> </a:t>
            </a:r>
            <a:r>
              <a:rPr lang="en-US" dirty="0" err="1"/>
              <a:t>verwaltet</a:t>
            </a:r>
            <a:r>
              <a:rPr lang="en-US" dirty="0"/>
              <a:t> den Cache </a:t>
            </a:r>
            <a:r>
              <a:rPr lang="en-US" dirty="0" err="1"/>
              <a:t>selbst</a:t>
            </a:r>
            <a:r>
              <a:rPr lang="en-US" dirty="0"/>
              <a:t> </a:t>
            </a:r>
            <a:r>
              <a:rPr lang="en-US" dirty="0" err="1"/>
              <a:t>neben</a:t>
            </a:r>
            <a:r>
              <a:rPr lang="en-US" dirty="0"/>
              <a:t> dem </a:t>
            </a:r>
            <a:r>
              <a:rPr lang="en-US" dirty="0" err="1"/>
              <a:t>eigentlichen</a:t>
            </a:r>
            <a:r>
              <a:rPr lang="en-US" dirty="0"/>
              <a:t> </a:t>
            </a:r>
            <a:r>
              <a:rPr lang="en-US" dirty="0" err="1"/>
              <a:t>Datenpool</a:t>
            </a:r>
            <a:endParaRPr lang="en-US" dirty="0"/>
          </a:p>
          <a:p>
            <a:pPr lvl="4"/>
            <a:r>
              <a:rPr lang="en-US" dirty="0"/>
              <a:t>cache aside</a:t>
            </a:r>
          </a:p>
          <a:p>
            <a:pPr lvl="3"/>
            <a:r>
              <a:rPr lang="en-US" dirty="0"/>
              <a:t>die </a:t>
            </a:r>
            <a:r>
              <a:rPr lang="en-US" dirty="0" err="1"/>
              <a:t>Anwendung</a:t>
            </a:r>
            <a:r>
              <a:rPr lang="en-US" dirty="0"/>
              <a:t> </a:t>
            </a:r>
            <a:r>
              <a:rPr lang="en-US" dirty="0" err="1"/>
              <a:t>sieht</a:t>
            </a:r>
            <a:r>
              <a:rPr lang="en-US" dirty="0"/>
              <a:t> den Cache </a:t>
            </a:r>
            <a:r>
              <a:rPr lang="en-US" dirty="0" err="1"/>
              <a:t>als</a:t>
            </a:r>
            <a:r>
              <a:rPr lang="en-US" dirty="0"/>
              <a:t> den </a:t>
            </a:r>
            <a:r>
              <a:rPr lang="en-US" dirty="0" err="1"/>
              <a:t>Datenpool</a:t>
            </a:r>
            <a:r>
              <a:rPr lang="en-US" dirty="0"/>
              <a:t>, der </a:t>
            </a:r>
            <a:r>
              <a:rPr lang="en-US" dirty="0" err="1"/>
              <a:t>dann</a:t>
            </a:r>
            <a:r>
              <a:rPr lang="en-US" dirty="0"/>
              <a:t> </a:t>
            </a:r>
            <a:r>
              <a:rPr lang="en-US" dirty="0" err="1"/>
              <a:t>unabhängig</a:t>
            </a:r>
            <a:r>
              <a:rPr lang="en-US" dirty="0"/>
              <a:t> von der </a:t>
            </a:r>
            <a:r>
              <a:rPr lang="en-US" dirty="0" err="1"/>
              <a:t>Anwendung</a:t>
            </a:r>
            <a:r>
              <a:rPr lang="en-US" dirty="0"/>
              <a:t> den </a:t>
            </a:r>
            <a:r>
              <a:rPr lang="en-US" dirty="0" err="1"/>
              <a:t>dahinterliegenden</a:t>
            </a:r>
            <a:r>
              <a:rPr lang="en-US" dirty="0"/>
              <a:t> </a:t>
            </a:r>
            <a:r>
              <a:rPr lang="en-US" dirty="0" err="1"/>
              <a:t>echten</a:t>
            </a:r>
            <a:r>
              <a:rPr lang="en-US" dirty="0"/>
              <a:t> </a:t>
            </a:r>
            <a:r>
              <a:rPr lang="en-US" dirty="0" err="1"/>
              <a:t>Datenpool</a:t>
            </a:r>
            <a:r>
              <a:rPr lang="en-US" dirty="0"/>
              <a:t> </a:t>
            </a:r>
            <a:r>
              <a:rPr lang="en-US" dirty="0" err="1"/>
              <a:t>verwaltet</a:t>
            </a:r>
            <a:endParaRPr lang="en-US" dirty="0"/>
          </a:p>
          <a:p>
            <a:pPr lvl="4"/>
            <a:r>
              <a:rPr lang="en-US" dirty="0"/>
              <a:t>read through (Cache </a:t>
            </a:r>
            <a:r>
              <a:rPr lang="en-US" dirty="0" err="1"/>
              <a:t>im</a:t>
            </a:r>
            <a:r>
              <a:rPr lang="en-US" dirty="0"/>
              <a:t> </a:t>
            </a:r>
            <a:r>
              <a:rPr lang="en-US" dirty="0" err="1"/>
              <a:t>Lesepfad</a:t>
            </a:r>
            <a:r>
              <a:rPr lang="en-US" dirty="0"/>
              <a:t>)</a:t>
            </a:r>
          </a:p>
          <a:p>
            <a:pPr lvl="4"/>
            <a:r>
              <a:rPr lang="en-US" dirty="0"/>
              <a:t>write through (Cache </a:t>
            </a:r>
            <a:r>
              <a:rPr lang="en-US" dirty="0" err="1"/>
              <a:t>im</a:t>
            </a:r>
            <a:r>
              <a:rPr lang="en-US" dirty="0"/>
              <a:t> </a:t>
            </a:r>
            <a:r>
              <a:rPr lang="en-US" dirty="0" err="1"/>
              <a:t>Schreibpfad</a:t>
            </a:r>
            <a:r>
              <a:rPr lang="en-US" dirty="0"/>
              <a:t>)</a:t>
            </a:r>
          </a:p>
          <a:p>
            <a:pPr lvl="4"/>
            <a:r>
              <a:rPr lang="en-US" dirty="0"/>
              <a:t>write behind (</a:t>
            </a:r>
            <a:r>
              <a:rPr lang="en-US" dirty="0" err="1"/>
              <a:t>Puffern</a:t>
            </a:r>
            <a:r>
              <a:rPr lang="en-US" dirty="0"/>
              <a:t> von </a:t>
            </a:r>
            <a:r>
              <a:rPr lang="en-US" dirty="0" err="1"/>
              <a:t>Schreibanweisungen</a:t>
            </a:r>
            <a:r>
              <a:rPr lang="en-US" dirty="0"/>
              <a:t>, </a:t>
            </a:r>
            <a:r>
              <a:rPr lang="en-US" dirty="0" err="1"/>
              <a:t>verzögertes</a:t>
            </a:r>
            <a:r>
              <a:rPr lang="en-US" dirty="0"/>
              <a:t> </a:t>
            </a:r>
            <a:r>
              <a:rPr lang="en-US" dirty="0" err="1"/>
              <a:t>Schreiben</a:t>
            </a:r>
            <a:r>
              <a:rPr lang="en-US" dirty="0"/>
              <a:t>)</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242</a:t>
            </a:fld>
            <a:endParaRPr lang="de-DE"/>
          </a:p>
        </p:txBody>
      </p:sp>
    </p:spTree>
    <p:extLst>
      <p:ext uri="{BB962C8B-B14F-4D97-AF65-F5344CB8AC3E}">
        <p14:creationId xmlns:p14="http://schemas.microsoft.com/office/powerpoint/2010/main" val="40662844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HTTP Caching (</a:t>
            </a:r>
            <a:r>
              <a:rPr lang="en-US" dirty="0" err="1"/>
              <a:t>Webanwendungen</a:t>
            </a:r>
            <a:r>
              <a:rPr lang="en-US" dirty="0"/>
              <a:t>)</a:t>
            </a:r>
          </a:p>
          <a:p>
            <a:pPr lvl="1"/>
            <a:r>
              <a:rPr lang="en-US" dirty="0" err="1"/>
              <a:t>Vermeidung</a:t>
            </a:r>
            <a:r>
              <a:rPr lang="en-US" dirty="0"/>
              <a:t> von </a:t>
            </a:r>
            <a:r>
              <a:rPr lang="en-US" dirty="0" err="1"/>
              <a:t>Datentransfer</a:t>
            </a:r>
            <a:r>
              <a:rPr lang="en-US" dirty="0"/>
              <a:t> </a:t>
            </a:r>
            <a:r>
              <a:rPr lang="en-US" dirty="0" err="1"/>
              <a:t>über</a:t>
            </a:r>
            <a:r>
              <a:rPr lang="en-US" dirty="0"/>
              <a:t> das </a:t>
            </a:r>
            <a:r>
              <a:rPr lang="en-US" dirty="0" err="1"/>
              <a:t>Netzwerk</a:t>
            </a:r>
            <a:endParaRPr lang="en-US" dirty="0"/>
          </a:p>
          <a:p>
            <a:pPr lvl="1"/>
            <a:r>
              <a:rPr lang="en-US" dirty="0" err="1"/>
              <a:t>Browsercaching</a:t>
            </a:r>
            <a:r>
              <a:rPr lang="en-US" dirty="0"/>
              <a:t> von </a:t>
            </a:r>
            <a:r>
              <a:rPr lang="en-US" dirty="0" err="1"/>
              <a:t>Daten</a:t>
            </a:r>
            <a:r>
              <a:rPr lang="en-US" dirty="0"/>
              <a:t> (</a:t>
            </a:r>
            <a:r>
              <a:rPr lang="en-US" dirty="0" err="1"/>
              <a:t>z.B</a:t>
            </a:r>
            <a:r>
              <a:rPr lang="en-US" dirty="0"/>
              <a:t>. </a:t>
            </a:r>
            <a:r>
              <a:rPr lang="en-US" dirty="0" err="1"/>
              <a:t>große</a:t>
            </a:r>
            <a:r>
              <a:rPr lang="en-US" dirty="0"/>
              <a:t> </a:t>
            </a:r>
            <a:r>
              <a:rPr lang="en-US" dirty="0" err="1"/>
              <a:t>Bilddateien</a:t>
            </a:r>
            <a:r>
              <a:rPr lang="en-US" dirty="0"/>
              <a:t>)</a:t>
            </a:r>
          </a:p>
          <a:p>
            <a:pPr lvl="1"/>
            <a:r>
              <a:rPr lang="en-US" dirty="0"/>
              <a:t>Sharing von CSS </a:t>
            </a:r>
            <a:r>
              <a:rPr lang="en-US" dirty="0" err="1"/>
              <a:t>oder</a:t>
            </a:r>
            <a:r>
              <a:rPr lang="en-US" dirty="0"/>
              <a:t> </a:t>
            </a:r>
            <a:r>
              <a:rPr lang="en-US" dirty="0" err="1"/>
              <a:t>Javascript</a:t>
            </a:r>
            <a:r>
              <a:rPr lang="en-US" dirty="0"/>
              <a:t> </a:t>
            </a:r>
            <a:r>
              <a:rPr lang="en-US" dirty="0" err="1"/>
              <a:t>Dateien</a:t>
            </a:r>
            <a:r>
              <a:rPr lang="en-US" dirty="0"/>
              <a:t> </a:t>
            </a:r>
            <a:r>
              <a:rPr lang="en-US" dirty="0" err="1"/>
              <a:t>über</a:t>
            </a:r>
            <a:r>
              <a:rPr lang="en-US" dirty="0"/>
              <a:t> </a:t>
            </a:r>
            <a:r>
              <a:rPr lang="en-US" dirty="0" err="1"/>
              <a:t>mehrere</a:t>
            </a:r>
            <a:r>
              <a:rPr lang="en-US" dirty="0"/>
              <a:t> </a:t>
            </a:r>
            <a:r>
              <a:rPr lang="en-US" dirty="0" err="1"/>
              <a:t>Webseiten</a:t>
            </a:r>
            <a:endParaRPr lang="en-US" dirty="0"/>
          </a:p>
          <a:p>
            <a:pPr lvl="1"/>
            <a:r>
              <a:rPr lang="en-US" dirty="0" err="1"/>
              <a:t>Benutzung</a:t>
            </a:r>
            <a:r>
              <a:rPr lang="en-US" dirty="0"/>
              <a:t> von </a:t>
            </a:r>
            <a:r>
              <a:rPr lang="en-US" dirty="0" err="1"/>
              <a:t>entsprechenden</a:t>
            </a:r>
            <a:r>
              <a:rPr lang="en-US" dirty="0"/>
              <a:t> </a:t>
            </a:r>
            <a:r>
              <a:rPr lang="en-US" dirty="0" err="1"/>
              <a:t>Direktiven</a:t>
            </a:r>
            <a:r>
              <a:rPr lang="en-US" dirty="0"/>
              <a:t> in den HTTP </a:t>
            </a:r>
            <a:r>
              <a:rPr lang="en-US" dirty="0" err="1"/>
              <a:t>Headern</a:t>
            </a:r>
            <a:endParaRPr lang="en-US" dirty="0"/>
          </a:p>
          <a:p>
            <a:pPr lvl="2"/>
            <a:r>
              <a:rPr lang="en-US" dirty="0"/>
              <a:t>Validation token (</a:t>
            </a:r>
            <a:r>
              <a:rPr lang="en-US" dirty="0" err="1"/>
              <a:t>ETag</a:t>
            </a:r>
            <a:r>
              <a:rPr lang="en-US" dirty="0"/>
              <a:t> header)</a:t>
            </a:r>
          </a:p>
          <a:p>
            <a:pPr lvl="2"/>
            <a:r>
              <a:rPr lang="en-US" dirty="0"/>
              <a:t>Cache-control directives</a:t>
            </a:r>
          </a:p>
          <a:p>
            <a:pPr lvl="3"/>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243</a:t>
            </a:fld>
            <a:endParaRPr lang="de-DE"/>
          </a:p>
        </p:txBody>
      </p:sp>
    </p:spTree>
    <p:extLst>
      <p:ext uri="{BB962C8B-B14F-4D97-AF65-F5344CB8AC3E}">
        <p14:creationId xmlns:p14="http://schemas.microsoft.com/office/powerpoint/2010/main" val="38366197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HTTP Caching (</a:t>
            </a:r>
            <a:r>
              <a:rPr lang="en-US" dirty="0" err="1"/>
              <a:t>Webanwendungen</a:t>
            </a:r>
            <a:r>
              <a:rPr lang="en-US" dirty="0"/>
              <a:t>)</a:t>
            </a:r>
          </a:p>
          <a:p>
            <a:pPr lvl="1"/>
            <a:r>
              <a:rPr lang="en-US" dirty="0" err="1"/>
              <a:t>Benutzung</a:t>
            </a:r>
            <a:r>
              <a:rPr lang="en-US" dirty="0"/>
              <a:t> von </a:t>
            </a:r>
            <a:r>
              <a:rPr lang="en-US" dirty="0" err="1"/>
              <a:t>entsprechenden</a:t>
            </a:r>
            <a:r>
              <a:rPr lang="en-US" dirty="0"/>
              <a:t> </a:t>
            </a:r>
            <a:r>
              <a:rPr lang="en-US" dirty="0" err="1"/>
              <a:t>Direktiven</a:t>
            </a:r>
            <a:r>
              <a:rPr lang="en-US" dirty="0"/>
              <a:t> in den HTTP </a:t>
            </a:r>
            <a:r>
              <a:rPr lang="en-US" dirty="0" err="1"/>
              <a:t>Headern</a:t>
            </a:r>
            <a:endParaRPr lang="en-US" dirty="0"/>
          </a:p>
          <a:p>
            <a:pPr lvl="2"/>
            <a:r>
              <a:rPr lang="en-US" dirty="0"/>
              <a:t>Validation token (</a:t>
            </a:r>
            <a:r>
              <a:rPr lang="en-US" b="1" i="1" dirty="0" err="1"/>
              <a:t>ETag</a:t>
            </a:r>
            <a:r>
              <a:rPr lang="en-US" dirty="0"/>
              <a:t> header)</a:t>
            </a:r>
          </a:p>
          <a:p>
            <a:pPr lvl="3"/>
            <a:r>
              <a:rPr lang="en-US" sz="1400" dirty="0"/>
              <a:t>der </a:t>
            </a:r>
            <a:r>
              <a:rPr lang="en-US" sz="1400" dirty="0" err="1"/>
              <a:t>ETag</a:t>
            </a:r>
            <a:r>
              <a:rPr lang="en-US" sz="1400" dirty="0"/>
              <a:t> HTTP response header </a:t>
            </a:r>
            <a:r>
              <a:rPr lang="en-US" sz="1400" dirty="0" err="1"/>
              <a:t>ist</a:t>
            </a:r>
            <a:r>
              <a:rPr lang="en-US" sz="1400" dirty="0"/>
              <a:t> </a:t>
            </a:r>
            <a:r>
              <a:rPr lang="en-US" sz="1400" dirty="0" err="1"/>
              <a:t>ein</a:t>
            </a:r>
            <a:r>
              <a:rPr lang="en-US" sz="1400" dirty="0"/>
              <a:t> Identifier </a:t>
            </a:r>
            <a:r>
              <a:rPr lang="en-US" sz="1400" dirty="0" err="1"/>
              <a:t>für</a:t>
            </a:r>
            <a:r>
              <a:rPr lang="en-US" sz="1400" dirty="0"/>
              <a:t> </a:t>
            </a:r>
            <a:r>
              <a:rPr lang="en-US" sz="1400" dirty="0" err="1"/>
              <a:t>eine</a:t>
            </a:r>
            <a:r>
              <a:rPr lang="en-US" sz="1400" dirty="0"/>
              <a:t> </a:t>
            </a:r>
            <a:r>
              <a:rPr lang="en-US" sz="1400" dirty="0" err="1"/>
              <a:t>bestimmte</a:t>
            </a:r>
            <a:r>
              <a:rPr lang="en-US" sz="1400" dirty="0"/>
              <a:t> Version </a:t>
            </a:r>
            <a:r>
              <a:rPr lang="en-US" sz="1400" dirty="0" err="1"/>
              <a:t>einer</a:t>
            </a:r>
            <a:r>
              <a:rPr lang="en-US" sz="1400" dirty="0"/>
              <a:t> Resource. </a:t>
            </a:r>
            <a:r>
              <a:rPr lang="en-US" sz="1400" dirty="0" err="1"/>
              <a:t>Er</a:t>
            </a:r>
            <a:r>
              <a:rPr lang="en-US" sz="1400" dirty="0"/>
              <a:t> </a:t>
            </a:r>
            <a:r>
              <a:rPr lang="en-US" sz="1400" dirty="0" err="1"/>
              <a:t>trägt</a:t>
            </a:r>
            <a:r>
              <a:rPr lang="en-US" sz="1400" dirty="0"/>
              <a:t> </a:t>
            </a:r>
            <a:r>
              <a:rPr lang="en-US" sz="1400" dirty="0" err="1"/>
              <a:t>zur</a:t>
            </a:r>
            <a:r>
              <a:rPr lang="en-US" sz="1400" dirty="0"/>
              <a:t> </a:t>
            </a:r>
            <a:r>
              <a:rPr lang="en-US" sz="1400" dirty="0" err="1"/>
              <a:t>Effizienzsteigerung</a:t>
            </a:r>
            <a:r>
              <a:rPr lang="en-US" sz="1400" dirty="0"/>
              <a:t> von Caches </a:t>
            </a:r>
            <a:r>
              <a:rPr lang="en-US" sz="1400" dirty="0" err="1"/>
              <a:t>bei</a:t>
            </a:r>
            <a:r>
              <a:rPr lang="en-US" sz="1400" dirty="0"/>
              <a:t> und </a:t>
            </a:r>
            <a:r>
              <a:rPr lang="en-US" sz="1400" dirty="0" err="1"/>
              <a:t>spart</a:t>
            </a:r>
            <a:r>
              <a:rPr lang="en-US" sz="1400" dirty="0"/>
              <a:t> Bandwidth, </a:t>
            </a:r>
            <a:r>
              <a:rPr lang="en-US" sz="1400" dirty="0" err="1"/>
              <a:t>weil</a:t>
            </a:r>
            <a:r>
              <a:rPr lang="en-US" sz="1400" dirty="0"/>
              <a:t> </a:t>
            </a:r>
            <a:r>
              <a:rPr lang="en-US" sz="1400" dirty="0" err="1"/>
              <a:t>ein</a:t>
            </a:r>
            <a:r>
              <a:rPr lang="en-US" sz="1400" dirty="0"/>
              <a:t> Webserver </a:t>
            </a:r>
            <a:r>
              <a:rPr lang="en-US" sz="1400" dirty="0" err="1"/>
              <a:t>nur</a:t>
            </a:r>
            <a:r>
              <a:rPr lang="en-US" sz="1400" dirty="0"/>
              <a:t> die </a:t>
            </a:r>
            <a:r>
              <a:rPr lang="en-US" sz="1400" dirty="0" err="1"/>
              <a:t>Teile</a:t>
            </a:r>
            <a:r>
              <a:rPr lang="en-US" sz="1400" dirty="0"/>
              <a:t> </a:t>
            </a:r>
            <a:r>
              <a:rPr lang="en-US" sz="1400" dirty="0" err="1"/>
              <a:t>schicken</a:t>
            </a:r>
            <a:r>
              <a:rPr lang="en-US" sz="1400" dirty="0"/>
              <a:t> muss, die </a:t>
            </a:r>
            <a:r>
              <a:rPr lang="en-US" sz="1400" dirty="0" err="1"/>
              <a:t>sich</a:t>
            </a:r>
            <a:r>
              <a:rPr lang="en-US" sz="1400" dirty="0"/>
              <a:t> </a:t>
            </a:r>
            <a:r>
              <a:rPr lang="en-US" sz="1400" dirty="0" err="1"/>
              <a:t>geändert</a:t>
            </a:r>
            <a:r>
              <a:rPr lang="en-US" sz="1400" dirty="0"/>
              <a:t> </a:t>
            </a:r>
            <a:r>
              <a:rPr lang="en-US" sz="1400" dirty="0" err="1"/>
              <a:t>haben</a:t>
            </a:r>
            <a:endParaRPr lang="en-US" sz="1400" dirty="0"/>
          </a:p>
          <a:p>
            <a:pPr lvl="3"/>
            <a:r>
              <a:rPr lang="en-US" sz="1400" dirty="0" err="1"/>
              <a:t>Zusätzlich</a:t>
            </a:r>
            <a:r>
              <a:rPr lang="en-US" sz="1400" dirty="0"/>
              <a:t> </a:t>
            </a:r>
            <a:r>
              <a:rPr lang="en-US" sz="1400" dirty="0" err="1"/>
              <a:t>helfen</a:t>
            </a:r>
            <a:r>
              <a:rPr lang="en-US" sz="1400" dirty="0"/>
              <a:t> </a:t>
            </a:r>
            <a:r>
              <a:rPr lang="en-US" sz="1400" dirty="0" err="1"/>
              <a:t>Etags</a:t>
            </a:r>
            <a:r>
              <a:rPr lang="en-US" sz="1400" dirty="0"/>
              <a:t> </a:t>
            </a:r>
            <a:r>
              <a:rPr lang="en-US" sz="1400" dirty="0" err="1"/>
              <a:t>zu</a:t>
            </a:r>
            <a:r>
              <a:rPr lang="en-US" sz="1400" dirty="0"/>
              <a:t> </a:t>
            </a:r>
            <a:r>
              <a:rPr lang="en-US" sz="1400" dirty="0" err="1"/>
              <a:t>verhindern</a:t>
            </a:r>
            <a:r>
              <a:rPr lang="en-US" sz="1400" dirty="0"/>
              <a:t>, </a:t>
            </a:r>
            <a:r>
              <a:rPr lang="en-US" sz="1400" dirty="0" err="1"/>
              <a:t>daß</a:t>
            </a:r>
            <a:r>
              <a:rPr lang="en-US" sz="1400" dirty="0"/>
              <a:t> </a:t>
            </a:r>
            <a:r>
              <a:rPr lang="en-US" sz="1400" dirty="0" err="1"/>
              <a:t>sich</a:t>
            </a:r>
            <a:r>
              <a:rPr lang="en-US" sz="1400" dirty="0"/>
              <a:t> </a:t>
            </a:r>
            <a:r>
              <a:rPr lang="en-US" sz="1400" dirty="0" err="1"/>
              <a:t>simultane</a:t>
            </a:r>
            <a:r>
              <a:rPr lang="en-US" sz="1400" dirty="0"/>
              <a:t> Updates auf </a:t>
            </a:r>
            <a:r>
              <a:rPr lang="en-US" sz="1400" dirty="0" err="1"/>
              <a:t>Rersourcen</a:t>
            </a:r>
            <a:r>
              <a:rPr lang="en-US" sz="1400" dirty="0"/>
              <a:t> </a:t>
            </a:r>
            <a:r>
              <a:rPr lang="en-US" sz="1400" dirty="0" err="1"/>
              <a:t>gegenseitig</a:t>
            </a:r>
            <a:r>
              <a:rPr lang="en-US" sz="1400" dirty="0"/>
              <a:t> </a:t>
            </a:r>
            <a:r>
              <a:rPr lang="en-US" sz="1400" dirty="0" err="1"/>
              <a:t>überschreiben</a:t>
            </a:r>
            <a:r>
              <a:rPr lang="en-US" sz="1400" dirty="0"/>
              <a:t> ("mid-air collisions")</a:t>
            </a:r>
          </a:p>
          <a:p>
            <a:pPr lvl="3"/>
            <a:r>
              <a:rPr lang="en-US" sz="1400" dirty="0" err="1"/>
              <a:t>ETags</a:t>
            </a:r>
            <a:r>
              <a:rPr lang="en-US" sz="1400" dirty="0"/>
              <a:t> </a:t>
            </a:r>
            <a:r>
              <a:rPr lang="en-US" sz="1400" dirty="0" err="1"/>
              <a:t>sind</a:t>
            </a:r>
            <a:r>
              <a:rPr lang="en-US" sz="1400" dirty="0"/>
              <a:t> </a:t>
            </a:r>
            <a:r>
              <a:rPr lang="en-US" sz="1400" dirty="0" err="1"/>
              <a:t>Fingerabdrücken</a:t>
            </a:r>
            <a:r>
              <a:rPr lang="en-US" sz="1400" dirty="0"/>
              <a:t> </a:t>
            </a:r>
            <a:r>
              <a:rPr lang="en-US" sz="1400" dirty="0" err="1"/>
              <a:t>ähnlich</a:t>
            </a:r>
            <a:r>
              <a:rPr lang="en-US" sz="1400" dirty="0"/>
              <a:t> und </a:t>
            </a:r>
            <a:r>
              <a:rPr lang="en-US" sz="1400" dirty="0" err="1"/>
              <a:t>können</a:t>
            </a:r>
            <a:r>
              <a:rPr lang="en-US" sz="1400" dirty="0"/>
              <a:t> in </a:t>
            </a:r>
            <a:r>
              <a:rPr lang="en-US" sz="1400" dirty="0" err="1"/>
              <a:t>Vergleichen</a:t>
            </a:r>
            <a:r>
              <a:rPr lang="en-US" sz="1400" dirty="0"/>
              <a:t> </a:t>
            </a:r>
            <a:r>
              <a:rPr lang="en-US" sz="1400" dirty="0" err="1"/>
              <a:t>verwendet</a:t>
            </a:r>
            <a:r>
              <a:rPr lang="en-US" sz="1400" dirty="0"/>
              <a:t> </a:t>
            </a:r>
            <a:r>
              <a:rPr lang="en-US" sz="1400" dirty="0" err="1"/>
              <a:t>werden</a:t>
            </a:r>
            <a:endParaRPr lang="en-US" sz="1400" dirty="0"/>
          </a:p>
          <a:p>
            <a:pPr lvl="3"/>
            <a:r>
              <a:rPr lang="en-US" sz="1400" dirty="0" err="1"/>
              <a:t>Beispiel</a:t>
            </a:r>
            <a:r>
              <a:rPr lang="en-US" sz="1400" dirty="0"/>
              <a:t> : </a:t>
            </a:r>
          </a:p>
          <a:p>
            <a:pPr lvl="4"/>
            <a:r>
              <a:rPr lang="en-US" sz="1400" dirty="0" err="1"/>
              <a:t>ETag</a:t>
            </a:r>
            <a:r>
              <a:rPr lang="en-US" sz="1400" dirty="0"/>
              <a:t>: "33a64df551425fcc55e4d42a148795d9f25f89d4“ </a:t>
            </a:r>
            <a:r>
              <a:rPr lang="en-US" sz="1400" dirty="0" err="1"/>
              <a:t>ist</a:t>
            </a:r>
            <a:r>
              <a:rPr lang="en-US" sz="1400" dirty="0"/>
              <a:t> der Hash </a:t>
            </a:r>
            <a:r>
              <a:rPr lang="en-US" sz="1400" dirty="0" err="1"/>
              <a:t>einer</a:t>
            </a:r>
            <a:r>
              <a:rPr lang="en-US" sz="1400" dirty="0"/>
              <a:t> </a:t>
            </a:r>
            <a:r>
              <a:rPr lang="en-US" sz="1400" dirty="0" err="1"/>
              <a:t>Webseite</a:t>
            </a:r>
            <a:endParaRPr lang="en-US" sz="1400" dirty="0"/>
          </a:p>
          <a:p>
            <a:pPr lvl="4"/>
            <a:r>
              <a:rPr lang="en-US" sz="1400" dirty="0" err="1"/>
              <a:t>Wenn</a:t>
            </a:r>
            <a:r>
              <a:rPr lang="en-US" sz="1400" dirty="0"/>
              <a:t> </a:t>
            </a:r>
            <a:r>
              <a:rPr lang="en-US" sz="1400" dirty="0" err="1"/>
              <a:t>Änderungen</a:t>
            </a:r>
            <a:r>
              <a:rPr lang="en-US" sz="1400" dirty="0"/>
              <a:t> </a:t>
            </a:r>
            <a:r>
              <a:rPr lang="en-US" sz="1400" dirty="0" err="1"/>
              <a:t>dieser</a:t>
            </a:r>
            <a:r>
              <a:rPr lang="en-US" sz="1400" dirty="0"/>
              <a:t> </a:t>
            </a:r>
            <a:r>
              <a:rPr lang="en-US" sz="1400" dirty="0" err="1"/>
              <a:t>Seite</a:t>
            </a:r>
            <a:r>
              <a:rPr lang="en-US" sz="1400" dirty="0"/>
              <a:t> </a:t>
            </a:r>
            <a:r>
              <a:rPr lang="en-US" sz="1400" dirty="0" err="1"/>
              <a:t>gespeichert</a:t>
            </a:r>
            <a:r>
              <a:rPr lang="en-US" sz="1400" dirty="0"/>
              <a:t> </a:t>
            </a:r>
            <a:r>
              <a:rPr lang="en-US" sz="1400" dirty="0" err="1"/>
              <a:t>werden</a:t>
            </a:r>
            <a:r>
              <a:rPr lang="en-US" sz="1400" dirty="0"/>
              <a:t> </a:t>
            </a:r>
            <a:r>
              <a:rPr lang="en-US" sz="1400" dirty="0" err="1"/>
              <a:t>sollen</a:t>
            </a:r>
            <a:r>
              <a:rPr lang="en-US" sz="1400" dirty="0"/>
              <a:t>, </a:t>
            </a:r>
            <a:r>
              <a:rPr lang="en-US" sz="1400" dirty="0" err="1"/>
              <a:t>enthält</a:t>
            </a:r>
            <a:r>
              <a:rPr lang="en-US" sz="1400" dirty="0"/>
              <a:t> der POST request </a:t>
            </a:r>
            <a:r>
              <a:rPr lang="en-US" sz="1400" dirty="0" err="1"/>
              <a:t>einen</a:t>
            </a:r>
            <a:r>
              <a:rPr lang="en-US" sz="1400" dirty="0"/>
              <a:t> If-Match header </a:t>
            </a:r>
            <a:r>
              <a:rPr lang="en-US" sz="1400" dirty="0" err="1"/>
              <a:t>mit</a:t>
            </a:r>
            <a:r>
              <a:rPr lang="en-US" sz="1400" dirty="0"/>
              <a:t> dem </a:t>
            </a:r>
            <a:r>
              <a:rPr lang="en-US" sz="1400" dirty="0" err="1"/>
              <a:t>Inhalt</a:t>
            </a:r>
            <a:r>
              <a:rPr lang="en-US" sz="1400" dirty="0"/>
              <a:t> des </a:t>
            </a:r>
            <a:r>
              <a:rPr lang="en-US" sz="1400" dirty="0" err="1"/>
              <a:t>ETag</a:t>
            </a:r>
            <a:r>
              <a:rPr lang="en-US" sz="1400" dirty="0"/>
              <a:t> </a:t>
            </a:r>
            <a:r>
              <a:rPr lang="en-US" sz="1400" dirty="0" err="1"/>
              <a:t>zur</a:t>
            </a:r>
            <a:r>
              <a:rPr lang="en-US" sz="1400" dirty="0"/>
              <a:t> </a:t>
            </a:r>
            <a:r>
              <a:rPr lang="en-US" sz="1400" dirty="0" err="1"/>
              <a:t>Überprüfung</a:t>
            </a:r>
            <a:r>
              <a:rPr lang="en-US" sz="1400" dirty="0"/>
              <a:t> auf </a:t>
            </a:r>
            <a:r>
              <a:rPr lang="en-US" sz="1400" dirty="0" err="1"/>
              <a:t>Änderungen</a:t>
            </a:r>
            <a:r>
              <a:rPr lang="en-US" sz="1400" dirty="0"/>
              <a:t> (If-Match: "33a64df551425fcc55e4d42a148795d9f25f89d4“)</a:t>
            </a:r>
          </a:p>
          <a:p>
            <a:pPr lvl="4"/>
            <a:r>
              <a:rPr lang="en-US" sz="1400" dirty="0"/>
              <a:t>Sind die Hashes </a:t>
            </a:r>
            <a:r>
              <a:rPr lang="en-US" sz="1400" dirty="0" err="1"/>
              <a:t>ungleich</a:t>
            </a:r>
            <a:r>
              <a:rPr lang="en-US" sz="1400" dirty="0"/>
              <a:t>, </a:t>
            </a:r>
            <a:r>
              <a:rPr lang="en-US" sz="1400" dirty="0" err="1"/>
              <a:t>wurde</a:t>
            </a:r>
            <a:r>
              <a:rPr lang="en-US" sz="1400" dirty="0"/>
              <a:t> die </a:t>
            </a:r>
            <a:r>
              <a:rPr lang="en-US" sz="1400" dirty="0" err="1"/>
              <a:t>Seite</a:t>
            </a:r>
            <a:r>
              <a:rPr lang="en-US" sz="1400" dirty="0"/>
              <a:t> </a:t>
            </a:r>
            <a:r>
              <a:rPr lang="en-US" sz="1400" dirty="0" err="1"/>
              <a:t>inzwischen</a:t>
            </a:r>
            <a:r>
              <a:rPr lang="en-US" sz="1400" dirty="0"/>
              <a:t> </a:t>
            </a:r>
            <a:r>
              <a:rPr lang="en-US" sz="1400" dirty="0" err="1"/>
              <a:t>geändert</a:t>
            </a:r>
            <a:r>
              <a:rPr lang="en-US" sz="1400" dirty="0"/>
              <a:t> und </a:t>
            </a:r>
            <a:r>
              <a:rPr lang="en-US" sz="1400" dirty="0" err="1"/>
              <a:t>ein</a:t>
            </a:r>
            <a:r>
              <a:rPr lang="en-US" sz="1400" dirty="0"/>
              <a:t> 412 Precondition Failed error </a:t>
            </a:r>
            <a:r>
              <a:rPr lang="en-US" sz="1400" dirty="0" err="1"/>
              <a:t>wird</a:t>
            </a:r>
            <a:r>
              <a:rPr lang="en-US" sz="1400" dirty="0"/>
              <a:t> </a:t>
            </a:r>
            <a:r>
              <a:rPr lang="en-US" sz="1400" dirty="0" err="1"/>
              <a:t>erzeugt</a:t>
            </a:r>
            <a:endParaRPr lang="en-US" sz="1400" dirty="0"/>
          </a:p>
          <a:p>
            <a:pPr lvl="3"/>
            <a:endParaRPr lang="en-US" sz="1400" dirty="0"/>
          </a:p>
          <a:p>
            <a:pPr lvl="3"/>
            <a:endParaRPr lang="en-US" dirty="0"/>
          </a:p>
          <a:p>
            <a:pPr lvl="3"/>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244</a:t>
            </a:fld>
            <a:endParaRPr lang="de-DE"/>
          </a:p>
        </p:txBody>
      </p:sp>
    </p:spTree>
    <p:extLst>
      <p:ext uri="{BB962C8B-B14F-4D97-AF65-F5344CB8AC3E}">
        <p14:creationId xmlns:p14="http://schemas.microsoft.com/office/powerpoint/2010/main" val="25945783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HTTP Caching (</a:t>
            </a:r>
            <a:r>
              <a:rPr lang="en-US" dirty="0" err="1"/>
              <a:t>Webanwendungen</a:t>
            </a:r>
            <a:r>
              <a:rPr lang="en-US" dirty="0"/>
              <a:t>)</a:t>
            </a:r>
          </a:p>
          <a:p>
            <a:pPr lvl="1"/>
            <a:r>
              <a:rPr lang="en-US" dirty="0" err="1"/>
              <a:t>Benutzung</a:t>
            </a:r>
            <a:r>
              <a:rPr lang="en-US" dirty="0"/>
              <a:t> von </a:t>
            </a:r>
            <a:r>
              <a:rPr lang="en-US" dirty="0" err="1"/>
              <a:t>entsprechenden</a:t>
            </a:r>
            <a:r>
              <a:rPr lang="en-US" dirty="0"/>
              <a:t> </a:t>
            </a:r>
            <a:r>
              <a:rPr lang="en-US" dirty="0" err="1"/>
              <a:t>Direktiven</a:t>
            </a:r>
            <a:r>
              <a:rPr lang="en-US" dirty="0"/>
              <a:t> in den HTTP </a:t>
            </a:r>
            <a:r>
              <a:rPr lang="en-US" dirty="0" err="1"/>
              <a:t>Headern</a:t>
            </a:r>
            <a:endParaRPr lang="en-US" dirty="0"/>
          </a:p>
          <a:p>
            <a:pPr lvl="2"/>
            <a:r>
              <a:rPr lang="en-US" dirty="0"/>
              <a:t>Cache Control directives</a:t>
            </a:r>
          </a:p>
          <a:p>
            <a:pPr lvl="3"/>
            <a:r>
              <a:rPr lang="en-US" sz="1400" dirty="0" err="1"/>
              <a:t>steuern</a:t>
            </a:r>
            <a:r>
              <a:rPr lang="en-US" sz="1400" dirty="0"/>
              <a:t> das </a:t>
            </a:r>
            <a:r>
              <a:rPr lang="en-US" sz="1400" dirty="0" err="1"/>
              <a:t>Cachen</a:t>
            </a:r>
            <a:r>
              <a:rPr lang="en-US" sz="1400" dirty="0"/>
              <a:t> von Responses (</a:t>
            </a:r>
            <a:r>
              <a:rPr lang="en-US" sz="1400" dirty="0" err="1"/>
              <a:t>Antworten</a:t>
            </a:r>
            <a:r>
              <a:rPr lang="en-US" sz="1400" dirty="0"/>
              <a:t>), die </a:t>
            </a:r>
            <a:r>
              <a:rPr lang="en-US" sz="1400" dirty="0" err="1"/>
              <a:t>Bedingungen</a:t>
            </a:r>
            <a:r>
              <a:rPr lang="en-US" sz="1400" dirty="0"/>
              <a:t> </a:t>
            </a:r>
            <a:r>
              <a:rPr lang="en-US" sz="1400" dirty="0" err="1"/>
              <a:t>zum</a:t>
            </a:r>
            <a:r>
              <a:rPr lang="en-US" sz="1400" dirty="0"/>
              <a:t> </a:t>
            </a:r>
            <a:r>
              <a:rPr lang="en-US" sz="1400" dirty="0" err="1"/>
              <a:t>Cachen</a:t>
            </a:r>
            <a:r>
              <a:rPr lang="en-US" sz="1400" dirty="0"/>
              <a:t> </a:t>
            </a:r>
            <a:br>
              <a:rPr lang="en-US" sz="1400" dirty="0"/>
            </a:br>
            <a:r>
              <a:rPr lang="en-US" sz="1400" dirty="0"/>
              <a:t>und die </a:t>
            </a:r>
            <a:r>
              <a:rPr lang="en-US" sz="1400" dirty="0" err="1"/>
              <a:t>Zeitspannen</a:t>
            </a:r>
            <a:endParaRPr lang="en-US" sz="1400" dirty="0"/>
          </a:p>
          <a:p>
            <a:pPr lvl="3"/>
            <a:r>
              <a:rPr lang="en-US" sz="1400" dirty="0" err="1"/>
              <a:t>für</a:t>
            </a:r>
            <a:r>
              <a:rPr lang="en-US" sz="1400" dirty="0"/>
              <a:t> das </a:t>
            </a:r>
            <a:r>
              <a:rPr lang="en-US" sz="1400" dirty="0" err="1"/>
              <a:t>Verhindern</a:t>
            </a:r>
            <a:r>
              <a:rPr lang="en-US" sz="1400" dirty="0"/>
              <a:t> der </a:t>
            </a:r>
            <a:r>
              <a:rPr lang="en-US" sz="1400" dirty="0" err="1"/>
              <a:t>Ablage</a:t>
            </a:r>
            <a:r>
              <a:rPr lang="en-US" sz="1400" dirty="0"/>
              <a:t> von </a:t>
            </a:r>
            <a:r>
              <a:rPr lang="en-US" sz="1400" dirty="0" err="1"/>
              <a:t>sensitiven</a:t>
            </a:r>
            <a:r>
              <a:rPr lang="en-US" sz="1400" dirty="0"/>
              <a:t> </a:t>
            </a:r>
            <a:r>
              <a:rPr lang="en-US" sz="1400" dirty="0" err="1"/>
              <a:t>Daten</a:t>
            </a:r>
            <a:r>
              <a:rPr lang="en-US" sz="1400" dirty="0"/>
              <a:t> in Caches </a:t>
            </a:r>
            <a:r>
              <a:rPr lang="en-US" sz="1400" dirty="0" err="1"/>
              <a:t>zu</a:t>
            </a:r>
            <a:r>
              <a:rPr lang="en-US" sz="1400" dirty="0"/>
              <a:t> </a:t>
            </a:r>
            <a:r>
              <a:rPr lang="en-US" sz="1400" dirty="0" err="1"/>
              <a:t>verhindern</a:t>
            </a:r>
            <a:r>
              <a:rPr lang="en-US" sz="1400" dirty="0"/>
              <a:t>, </a:t>
            </a:r>
            <a:r>
              <a:rPr lang="en-US" sz="1400" dirty="0" err="1"/>
              <a:t>wird</a:t>
            </a:r>
            <a:r>
              <a:rPr lang="en-US" sz="1400" dirty="0"/>
              <a:t> die </a:t>
            </a:r>
            <a:r>
              <a:rPr lang="en-US" sz="1400" dirty="0" err="1"/>
              <a:t>Direktive</a:t>
            </a:r>
            <a:r>
              <a:rPr lang="en-US" sz="1400" dirty="0"/>
              <a:t> </a:t>
            </a:r>
            <a:r>
              <a:rPr lang="en-US" sz="1400" b="1" i="1" dirty="0"/>
              <a:t>no-store</a:t>
            </a:r>
            <a:r>
              <a:rPr lang="en-US" sz="1400" dirty="0"/>
              <a:t> </a:t>
            </a:r>
            <a:r>
              <a:rPr lang="en-US" sz="1400" dirty="0" err="1"/>
              <a:t>verwendet</a:t>
            </a:r>
            <a:r>
              <a:rPr lang="en-US" sz="1400" dirty="0"/>
              <a:t> (gilt </a:t>
            </a:r>
            <a:r>
              <a:rPr lang="en-US" sz="1400" dirty="0" err="1"/>
              <a:t>für</a:t>
            </a:r>
            <a:r>
              <a:rPr lang="en-US" sz="1400" dirty="0"/>
              <a:t> den </a:t>
            </a:r>
            <a:r>
              <a:rPr lang="en-US" sz="1400" dirty="0" err="1"/>
              <a:t>Browsercache</a:t>
            </a:r>
            <a:r>
              <a:rPr lang="en-US" sz="1400" dirty="0"/>
              <a:t> und </a:t>
            </a:r>
            <a:r>
              <a:rPr lang="en-US" sz="1400" dirty="0" err="1"/>
              <a:t>alle</a:t>
            </a:r>
            <a:r>
              <a:rPr lang="en-US" sz="1400" dirty="0"/>
              <a:t> Caches auf dem </a:t>
            </a:r>
            <a:r>
              <a:rPr lang="en-US" sz="1400" dirty="0" err="1"/>
              <a:t>Weg</a:t>
            </a:r>
            <a:r>
              <a:rPr lang="en-US" sz="1400" dirty="0"/>
              <a:t> </a:t>
            </a:r>
            <a:r>
              <a:rPr lang="en-US" sz="1400" dirty="0" err="1"/>
              <a:t>zum</a:t>
            </a:r>
            <a:r>
              <a:rPr lang="en-US" sz="1400" dirty="0"/>
              <a:t> Browser)</a:t>
            </a:r>
          </a:p>
          <a:p>
            <a:pPr lvl="3"/>
            <a:r>
              <a:rPr lang="en-US" sz="1400" dirty="0"/>
              <a:t>die </a:t>
            </a:r>
            <a:r>
              <a:rPr lang="en-US" sz="1400" b="1" i="1" dirty="0"/>
              <a:t>private</a:t>
            </a:r>
            <a:r>
              <a:rPr lang="en-US" sz="1400" dirty="0"/>
              <a:t> </a:t>
            </a:r>
            <a:r>
              <a:rPr lang="en-US" sz="1400" dirty="0" err="1"/>
              <a:t>Direktive</a:t>
            </a:r>
            <a:r>
              <a:rPr lang="en-US" sz="1400" dirty="0"/>
              <a:t> </a:t>
            </a:r>
            <a:r>
              <a:rPr lang="en-US" sz="1400" dirty="0" err="1"/>
              <a:t>erlaubt</a:t>
            </a:r>
            <a:r>
              <a:rPr lang="en-US" sz="1400" dirty="0"/>
              <a:t> das </a:t>
            </a:r>
            <a:r>
              <a:rPr lang="en-US" sz="1400" dirty="0" err="1"/>
              <a:t>Cachen</a:t>
            </a:r>
            <a:r>
              <a:rPr lang="en-US" sz="1400" dirty="0"/>
              <a:t> </a:t>
            </a:r>
            <a:r>
              <a:rPr lang="en-US" sz="1400" dirty="0" err="1"/>
              <a:t>im</a:t>
            </a:r>
            <a:r>
              <a:rPr lang="en-US" sz="1400" dirty="0"/>
              <a:t> Browser des </a:t>
            </a:r>
            <a:r>
              <a:rPr lang="en-US" sz="1400" dirty="0" err="1"/>
              <a:t>Benutzers</a:t>
            </a:r>
            <a:r>
              <a:rPr lang="en-US" sz="1400" dirty="0"/>
              <a:t>, </a:t>
            </a:r>
            <a:r>
              <a:rPr lang="en-US" sz="1400" dirty="0" err="1"/>
              <a:t>verhindert</a:t>
            </a:r>
            <a:r>
              <a:rPr lang="en-US" sz="1400" dirty="0"/>
              <a:t> </a:t>
            </a:r>
            <a:r>
              <a:rPr lang="en-US" sz="1400" dirty="0" err="1"/>
              <a:t>aber</a:t>
            </a:r>
            <a:r>
              <a:rPr lang="en-US" sz="1400" dirty="0"/>
              <a:t> die </a:t>
            </a:r>
            <a:r>
              <a:rPr lang="en-US" sz="1400" dirty="0" err="1"/>
              <a:t>Ablage</a:t>
            </a:r>
            <a:r>
              <a:rPr lang="en-US" sz="1400" dirty="0"/>
              <a:t> in Caches auf dem </a:t>
            </a:r>
            <a:r>
              <a:rPr lang="en-US" sz="1400" dirty="0" err="1"/>
              <a:t>Weg</a:t>
            </a:r>
            <a:endParaRPr lang="en-US" sz="1400" dirty="0"/>
          </a:p>
          <a:p>
            <a:pPr lvl="3"/>
            <a:r>
              <a:rPr lang="en-US" sz="1400" dirty="0"/>
              <a:t>die </a:t>
            </a:r>
            <a:r>
              <a:rPr lang="en-US" sz="1400" b="1" i="1" dirty="0"/>
              <a:t>non-cache</a:t>
            </a:r>
            <a:r>
              <a:rPr lang="en-US" sz="1400" dirty="0"/>
              <a:t> </a:t>
            </a:r>
            <a:r>
              <a:rPr lang="en-US" sz="1400" dirty="0" err="1"/>
              <a:t>Direktive</a:t>
            </a:r>
            <a:r>
              <a:rPr lang="en-US" sz="1400" dirty="0"/>
              <a:t> </a:t>
            </a:r>
            <a:r>
              <a:rPr lang="en-US" sz="1400" dirty="0" err="1"/>
              <a:t>sorgt</a:t>
            </a:r>
            <a:r>
              <a:rPr lang="en-US" sz="1400" dirty="0"/>
              <a:t> </a:t>
            </a:r>
            <a:r>
              <a:rPr lang="en-US" sz="1400" dirty="0" err="1"/>
              <a:t>im</a:t>
            </a:r>
            <a:r>
              <a:rPr lang="en-US" sz="1400" dirty="0"/>
              <a:t> </a:t>
            </a:r>
            <a:r>
              <a:rPr lang="en-US" sz="1400" dirty="0" err="1"/>
              <a:t>Zusammenspiel</a:t>
            </a:r>
            <a:r>
              <a:rPr lang="en-US" sz="1400" dirty="0"/>
              <a:t> </a:t>
            </a:r>
            <a:r>
              <a:rPr lang="en-US" sz="1400" dirty="0" err="1"/>
              <a:t>mit</a:t>
            </a:r>
            <a:r>
              <a:rPr lang="en-US" sz="1400" dirty="0"/>
              <a:t> der If-match </a:t>
            </a:r>
            <a:r>
              <a:rPr lang="en-US" sz="1400" dirty="0" err="1"/>
              <a:t>Direktive</a:t>
            </a:r>
            <a:r>
              <a:rPr lang="en-US" sz="1400" dirty="0"/>
              <a:t>, </a:t>
            </a:r>
            <a:r>
              <a:rPr lang="en-US" sz="1400" dirty="0" err="1"/>
              <a:t>ob</a:t>
            </a:r>
            <a:r>
              <a:rPr lang="en-US" sz="1400" dirty="0"/>
              <a:t> </a:t>
            </a:r>
            <a:r>
              <a:rPr lang="en-US" sz="1400" dirty="0" err="1"/>
              <a:t>aus</a:t>
            </a:r>
            <a:r>
              <a:rPr lang="en-US" sz="1400" dirty="0"/>
              <a:t> dem Cache </a:t>
            </a:r>
            <a:r>
              <a:rPr lang="en-US" sz="1400" dirty="0" err="1"/>
              <a:t>gelesen</a:t>
            </a:r>
            <a:r>
              <a:rPr lang="en-US" sz="1400" dirty="0"/>
              <a:t> </a:t>
            </a:r>
            <a:r>
              <a:rPr lang="en-US" sz="1400" dirty="0" err="1"/>
              <a:t>wird</a:t>
            </a:r>
            <a:r>
              <a:rPr lang="en-US" sz="1400" dirty="0"/>
              <a:t> </a:t>
            </a:r>
            <a:r>
              <a:rPr lang="en-US" sz="1400" dirty="0" err="1"/>
              <a:t>oder</a:t>
            </a:r>
            <a:r>
              <a:rPr lang="en-US" sz="1400" dirty="0"/>
              <a:t> </a:t>
            </a:r>
            <a:r>
              <a:rPr lang="en-US" sz="1400" dirty="0" err="1"/>
              <a:t>nicht</a:t>
            </a:r>
            <a:endParaRPr lang="en-US" sz="1400" dirty="0"/>
          </a:p>
          <a:p>
            <a:pPr lvl="3"/>
            <a:r>
              <a:rPr lang="en-US" sz="1400" dirty="0"/>
              <a:t>die </a:t>
            </a:r>
            <a:r>
              <a:rPr lang="en-US" sz="1400" b="1" i="1" dirty="0"/>
              <a:t>max-age</a:t>
            </a:r>
            <a:r>
              <a:rPr lang="en-US" sz="1400" dirty="0"/>
              <a:t> </a:t>
            </a:r>
            <a:r>
              <a:rPr lang="en-US" sz="1400" dirty="0" err="1"/>
              <a:t>Direktive</a:t>
            </a:r>
            <a:r>
              <a:rPr lang="en-US" sz="1400" dirty="0"/>
              <a:t> </a:t>
            </a:r>
            <a:r>
              <a:rPr lang="en-US" sz="1400" dirty="0" err="1"/>
              <a:t>gibt</a:t>
            </a:r>
            <a:r>
              <a:rPr lang="en-US" sz="1400" dirty="0"/>
              <a:t> an </a:t>
            </a:r>
            <a:r>
              <a:rPr lang="en-US" sz="1400" dirty="0" err="1"/>
              <a:t>wielange</a:t>
            </a:r>
            <a:r>
              <a:rPr lang="en-US" sz="1400" dirty="0"/>
              <a:t> (in </a:t>
            </a:r>
            <a:r>
              <a:rPr lang="en-US" sz="1400" dirty="0" err="1"/>
              <a:t>Sekunden</a:t>
            </a:r>
            <a:r>
              <a:rPr lang="en-US" sz="1400" dirty="0"/>
              <a:t> und </a:t>
            </a:r>
            <a:r>
              <a:rPr lang="en-US" sz="1400" dirty="0" err="1"/>
              <a:t>realtiv</a:t>
            </a:r>
            <a:r>
              <a:rPr lang="en-US" sz="1400" dirty="0"/>
              <a:t> </a:t>
            </a:r>
            <a:r>
              <a:rPr lang="en-US" sz="1400" dirty="0" err="1"/>
              <a:t>zur</a:t>
            </a:r>
            <a:r>
              <a:rPr lang="en-US" sz="1400" dirty="0"/>
              <a:t> Zeit der </a:t>
            </a:r>
            <a:r>
              <a:rPr lang="en-US" sz="1400" dirty="0" err="1"/>
              <a:t>Antwort</a:t>
            </a:r>
            <a:r>
              <a:rPr lang="en-US" sz="1400" dirty="0"/>
              <a:t>) </a:t>
            </a:r>
            <a:r>
              <a:rPr lang="en-US" sz="1400" dirty="0" err="1"/>
              <a:t>eine</a:t>
            </a:r>
            <a:r>
              <a:rPr lang="en-US" sz="1400" dirty="0"/>
              <a:t> </a:t>
            </a:r>
            <a:r>
              <a:rPr lang="en-US" sz="1400" dirty="0" err="1"/>
              <a:t>Antwort</a:t>
            </a:r>
            <a:r>
              <a:rPr lang="en-US" sz="1400" dirty="0"/>
              <a:t> </a:t>
            </a:r>
            <a:r>
              <a:rPr lang="en-US" sz="1400" dirty="0" err="1"/>
              <a:t>aus</a:t>
            </a:r>
            <a:r>
              <a:rPr lang="en-US" sz="1400" dirty="0"/>
              <a:t> dem Cache </a:t>
            </a:r>
            <a:br>
              <a:rPr lang="en-US" sz="1400" dirty="0"/>
            </a:br>
            <a:r>
              <a:rPr lang="en-US" sz="1400" dirty="0" err="1"/>
              <a:t>gelesen</a:t>
            </a:r>
            <a:r>
              <a:rPr lang="en-US" sz="1400" dirty="0"/>
              <a:t> </a:t>
            </a:r>
            <a:r>
              <a:rPr lang="en-US" sz="1400" dirty="0" err="1"/>
              <a:t>werden</a:t>
            </a:r>
            <a:r>
              <a:rPr lang="en-US" sz="1400" dirty="0"/>
              <a:t> </a:t>
            </a:r>
            <a:r>
              <a:rPr lang="en-US" sz="1400" dirty="0" err="1"/>
              <a:t>kann</a:t>
            </a:r>
            <a:endParaRPr lang="en-US" sz="1400" dirty="0"/>
          </a:p>
          <a:p>
            <a:pPr lvl="3"/>
            <a:r>
              <a:rPr lang="en-US" sz="1400" dirty="0"/>
              <a:t>Caches </a:t>
            </a:r>
            <a:r>
              <a:rPr lang="en-US" sz="1400" dirty="0" err="1"/>
              <a:t>können</a:t>
            </a:r>
            <a:r>
              <a:rPr lang="en-US" sz="1400" dirty="0"/>
              <a:t> </a:t>
            </a:r>
            <a:r>
              <a:rPr lang="en-US" sz="1400" dirty="0" err="1"/>
              <a:t>vom</a:t>
            </a:r>
            <a:r>
              <a:rPr lang="en-US" sz="1400" dirty="0"/>
              <a:t> </a:t>
            </a:r>
            <a:r>
              <a:rPr lang="en-US" sz="1400" dirty="0" err="1"/>
              <a:t>Benutzer</a:t>
            </a:r>
            <a:r>
              <a:rPr lang="en-US" sz="1400" dirty="0"/>
              <a:t> </a:t>
            </a:r>
            <a:r>
              <a:rPr lang="en-US" sz="1400" dirty="0" err="1"/>
              <a:t>im</a:t>
            </a:r>
            <a:r>
              <a:rPr lang="en-US" sz="1400" dirty="0"/>
              <a:t> Browser </a:t>
            </a:r>
            <a:r>
              <a:rPr lang="en-US" sz="1400" dirty="0" err="1"/>
              <a:t>gelöscht</a:t>
            </a:r>
            <a:r>
              <a:rPr lang="en-US" sz="1400" dirty="0"/>
              <a:t> </a:t>
            </a:r>
            <a:r>
              <a:rPr lang="en-US" sz="1400" dirty="0" err="1"/>
              <a:t>werden</a:t>
            </a:r>
            <a:endParaRPr lang="en-US" sz="1400" dirty="0"/>
          </a:p>
          <a:p>
            <a:pPr lvl="3"/>
            <a:r>
              <a:rPr lang="en-US" sz="1400" dirty="0"/>
              <a:t>Eine oft </a:t>
            </a:r>
            <a:r>
              <a:rPr lang="en-US" sz="1400" dirty="0" err="1"/>
              <a:t>benutzte</a:t>
            </a:r>
            <a:r>
              <a:rPr lang="en-US" sz="1400" dirty="0"/>
              <a:t> </a:t>
            </a:r>
            <a:r>
              <a:rPr lang="en-US" sz="1400" dirty="0" err="1"/>
              <a:t>Variante</a:t>
            </a:r>
            <a:r>
              <a:rPr lang="en-US" sz="1400" dirty="0"/>
              <a:t> </a:t>
            </a:r>
            <a:r>
              <a:rPr lang="en-US" sz="1400" dirty="0" err="1"/>
              <a:t>zum</a:t>
            </a:r>
            <a:r>
              <a:rPr lang="en-US" sz="1400" dirty="0"/>
              <a:t> </a:t>
            </a:r>
            <a:r>
              <a:rPr lang="en-US" sz="1400" dirty="0" err="1"/>
              <a:t>gesteurten</a:t>
            </a:r>
            <a:r>
              <a:rPr lang="en-US" sz="1400" dirty="0"/>
              <a:t> </a:t>
            </a:r>
            <a:r>
              <a:rPr lang="en-US" sz="1400" dirty="0" err="1"/>
              <a:t>Nachladen</a:t>
            </a:r>
            <a:r>
              <a:rPr lang="en-US" sz="1400" dirty="0"/>
              <a:t> von </a:t>
            </a:r>
            <a:r>
              <a:rPr lang="en-US" sz="1400" dirty="0" err="1"/>
              <a:t>Resourcen</a:t>
            </a:r>
            <a:r>
              <a:rPr lang="en-US" sz="1400" dirty="0"/>
              <a:t> </a:t>
            </a:r>
            <a:r>
              <a:rPr lang="en-US" sz="1400" dirty="0" err="1"/>
              <a:t>ist</a:t>
            </a:r>
            <a:r>
              <a:rPr lang="en-US" sz="1400" dirty="0"/>
              <a:t> die </a:t>
            </a:r>
            <a:r>
              <a:rPr lang="en-US" sz="1400" dirty="0" err="1"/>
              <a:t>Veränderung</a:t>
            </a:r>
            <a:r>
              <a:rPr lang="en-US" sz="1400" dirty="0"/>
              <a:t> der URL, was </a:t>
            </a:r>
            <a:r>
              <a:rPr lang="en-US" sz="1400" dirty="0" err="1"/>
              <a:t>ein</a:t>
            </a:r>
            <a:r>
              <a:rPr lang="en-US" sz="1400" dirty="0"/>
              <a:t> </a:t>
            </a:r>
            <a:r>
              <a:rPr lang="en-US" sz="1400" dirty="0" err="1"/>
              <a:t>Nachladen</a:t>
            </a:r>
            <a:r>
              <a:rPr lang="en-US" sz="1400" dirty="0"/>
              <a:t> </a:t>
            </a:r>
            <a:r>
              <a:rPr lang="en-US" sz="1400" dirty="0" err="1"/>
              <a:t>auslöst</a:t>
            </a:r>
            <a:endParaRPr lang="en-US" sz="1400" dirty="0"/>
          </a:p>
          <a:p>
            <a:pPr lvl="3"/>
            <a:r>
              <a:rPr lang="en-US" sz="1400" dirty="0"/>
              <a:t>Bei URL’s auf </a:t>
            </a:r>
            <a:r>
              <a:rPr lang="en-US" sz="1400" dirty="0" err="1"/>
              <a:t>Dateien</a:t>
            </a:r>
            <a:r>
              <a:rPr lang="en-US" sz="1400" dirty="0"/>
              <a:t> </a:t>
            </a:r>
            <a:r>
              <a:rPr lang="en-US" sz="1400" dirty="0" err="1"/>
              <a:t>kann</a:t>
            </a:r>
            <a:r>
              <a:rPr lang="en-US" sz="1400" dirty="0"/>
              <a:t> </a:t>
            </a:r>
            <a:r>
              <a:rPr lang="en-US" sz="1400" dirty="0" err="1"/>
              <a:t>ein</a:t>
            </a:r>
            <a:r>
              <a:rPr lang="en-US" sz="1400" dirty="0"/>
              <a:t> Fingerprint </a:t>
            </a:r>
            <a:r>
              <a:rPr lang="en-US" sz="1400" dirty="0" err="1"/>
              <a:t>eingefügt</a:t>
            </a:r>
            <a:r>
              <a:rPr lang="en-US" sz="1400" dirty="0"/>
              <a:t> </a:t>
            </a:r>
            <a:r>
              <a:rPr lang="en-US" sz="1400" dirty="0" err="1"/>
              <a:t>werden</a:t>
            </a:r>
            <a:r>
              <a:rPr lang="en-US" sz="1400" dirty="0"/>
              <a:t>, was </a:t>
            </a:r>
            <a:r>
              <a:rPr lang="en-US" sz="1400" dirty="0" err="1"/>
              <a:t>eine</a:t>
            </a:r>
            <a:r>
              <a:rPr lang="en-US" sz="1400" dirty="0"/>
              <a:t> Art der </a:t>
            </a:r>
            <a:r>
              <a:rPr lang="en-US" sz="1400" dirty="0" err="1"/>
              <a:t>Versionierung</a:t>
            </a:r>
            <a:r>
              <a:rPr lang="en-US" sz="1400" dirty="0"/>
              <a:t> </a:t>
            </a:r>
            <a:r>
              <a:rPr lang="en-US" sz="1400" dirty="0" err="1"/>
              <a:t>direkt</a:t>
            </a:r>
            <a:r>
              <a:rPr lang="en-US" sz="1400" dirty="0"/>
              <a:t> </a:t>
            </a:r>
            <a:r>
              <a:rPr lang="en-US" sz="1400" dirty="0" err="1"/>
              <a:t>unterstützt</a:t>
            </a:r>
            <a:r>
              <a:rPr lang="en-US" sz="1400" dirty="0"/>
              <a:t> </a:t>
            </a:r>
            <a:r>
              <a:rPr lang="en-US" sz="1400" dirty="0" err="1"/>
              <a:t>kann</a:t>
            </a:r>
            <a:endParaRPr lang="en-US" sz="1400" dirty="0"/>
          </a:p>
          <a:p>
            <a:pPr lvl="3"/>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245</a:t>
            </a:fld>
            <a:endParaRPr lang="de-DE"/>
          </a:p>
        </p:txBody>
      </p:sp>
    </p:spTree>
    <p:extLst>
      <p:ext uri="{BB962C8B-B14F-4D97-AF65-F5344CB8AC3E}">
        <p14:creationId xmlns:p14="http://schemas.microsoft.com/office/powerpoint/2010/main" val="403437026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HTTP Caching (</a:t>
            </a:r>
            <a:r>
              <a:rPr lang="en-US" dirty="0" err="1"/>
              <a:t>Webanwendungen</a:t>
            </a:r>
            <a:r>
              <a:rPr lang="en-US" dirty="0"/>
              <a:t>)</a:t>
            </a:r>
          </a:p>
          <a:p>
            <a:pPr lvl="1"/>
            <a:r>
              <a:rPr lang="en-US" dirty="0" err="1"/>
              <a:t>Kompression</a:t>
            </a:r>
            <a:endParaRPr lang="en-US" dirty="0"/>
          </a:p>
          <a:p>
            <a:pPr lvl="2"/>
            <a:r>
              <a:rPr lang="en-US" dirty="0" err="1"/>
              <a:t>eine</a:t>
            </a:r>
            <a:r>
              <a:rPr lang="en-US" dirty="0"/>
              <a:t> </a:t>
            </a:r>
            <a:r>
              <a:rPr lang="en-US" dirty="0" err="1"/>
              <a:t>wichtige</a:t>
            </a:r>
            <a:r>
              <a:rPr lang="en-US" dirty="0"/>
              <a:t> Technik </a:t>
            </a:r>
            <a:r>
              <a:rPr lang="en-US" dirty="0" err="1"/>
              <a:t>zur</a:t>
            </a:r>
            <a:r>
              <a:rPr lang="en-US" dirty="0"/>
              <a:t> </a:t>
            </a:r>
            <a:r>
              <a:rPr lang="en-US" dirty="0" err="1"/>
              <a:t>Performancverbesserung</a:t>
            </a:r>
            <a:endParaRPr lang="en-US" dirty="0"/>
          </a:p>
          <a:p>
            <a:pPr lvl="2"/>
            <a:r>
              <a:rPr lang="en-US" dirty="0" err="1"/>
              <a:t>Nutzung</a:t>
            </a:r>
            <a:r>
              <a:rPr lang="en-US" dirty="0"/>
              <a:t> </a:t>
            </a:r>
            <a:r>
              <a:rPr lang="en-US" dirty="0" err="1"/>
              <a:t>eines</a:t>
            </a:r>
            <a:r>
              <a:rPr lang="en-US" dirty="0"/>
              <a:t> </a:t>
            </a:r>
            <a:r>
              <a:rPr lang="en-US" dirty="0" err="1"/>
              <a:t>Algorithmus</a:t>
            </a:r>
            <a:r>
              <a:rPr lang="en-US" dirty="0"/>
              <a:t> </a:t>
            </a:r>
            <a:r>
              <a:rPr lang="en-US" dirty="0" err="1"/>
              <a:t>zur</a:t>
            </a:r>
            <a:r>
              <a:rPr lang="en-US" dirty="0"/>
              <a:t> </a:t>
            </a:r>
            <a:r>
              <a:rPr lang="en-US" dirty="0" err="1"/>
              <a:t>Verkleinerung</a:t>
            </a:r>
            <a:r>
              <a:rPr lang="en-US" dirty="0"/>
              <a:t> von </a:t>
            </a:r>
            <a:r>
              <a:rPr lang="en-US" dirty="0" err="1"/>
              <a:t>Resourcen</a:t>
            </a:r>
            <a:endParaRPr lang="en-US" dirty="0"/>
          </a:p>
          <a:p>
            <a:pPr lvl="2"/>
            <a:r>
              <a:rPr lang="en-US" dirty="0" err="1"/>
              <a:t>Verbessert</a:t>
            </a:r>
            <a:r>
              <a:rPr lang="en-US" dirty="0"/>
              <a:t> </a:t>
            </a:r>
            <a:r>
              <a:rPr lang="en-US" dirty="0" err="1"/>
              <a:t>Transferzeiten</a:t>
            </a:r>
            <a:r>
              <a:rPr lang="en-US" dirty="0"/>
              <a:t> und </a:t>
            </a:r>
            <a:r>
              <a:rPr lang="en-US" dirty="0" err="1"/>
              <a:t>Bandbreiten</a:t>
            </a:r>
            <a:r>
              <a:rPr lang="en-US" dirty="0"/>
              <a:t> </a:t>
            </a:r>
            <a:r>
              <a:rPr lang="en-US" dirty="0" err="1"/>
              <a:t>Nutzung</a:t>
            </a:r>
            <a:endParaRPr lang="en-US" dirty="0"/>
          </a:p>
          <a:p>
            <a:pPr lvl="2"/>
            <a:r>
              <a:rPr lang="en-US" dirty="0"/>
              <a:t>Webserver und Browser </a:t>
            </a:r>
            <a:r>
              <a:rPr lang="en-US" dirty="0" err="1"/>
              <a:t>haben</a:t>
            </a:r>
            <a:r>
              <a:rPr lang="en-US" dirty="0"/>
              <a:t> </a:t>
            </a:r>
            <a:r>
              <a:rPr lang="en-US" dirty="0" err="1"/>
              <a:t>entsprechende</a:t>
            </a:r>
            <a:r>
              <a:rPr lang="en-US" dirty="0"/>
              <a:t> </a:t>
            </a:r>
            <a:r>
              <a:rPr lang="en-US" dirty="0" err="1"/>
              <a:t>Funktionen</a:t>
            </a:r>
            <a:r>
              <a:rPr lang="en-US" dirty="0"/>
              <a:t> </a:t>
            </a:r>
            <a:r>
              <a:rPr lang="en-US" dirty="0" err="1"/>
              <a:t>bereits</a:t>
            </a:r>
            <a:r>
              <a:rPr lang="en-US" dirty="0"/>
              <a:t> </a:t>
            </a:r>
            <a:r>
              <a:rPr lang="en-US" dirty="0" err="1"/>
              <a:t>implementiert</a:t>
            </a:r>
            <a:endParaRPr lang="en-US" dirty="0"/>
          </a:p>
          <a:p>
            <a:pPr lvl="2"/>
            <a:r>
              <a:rPr lang="en-US" dirty="0"/>
              <a:t>Webserver und Browser </a:t>
            </a:r>
            <a:r>
              <a:rPr lang="en-US" dirty="0" err="1"/>
              <a:t>müssen</a:t>
            </a:r>
            <a:r>
              <a:rPr lang="en-US" dirty="0"/>
              <a:t> </a:t>
            </a:r>
            <a:r>
              <a:rPr lang="en-US" dirty="0" err="1"/>
              <a:t>sich</a:t>
            </a:r>
            <a:r>
              <a:rPr lang="en-US" dirty="0"/>
              <a:t> </a:t>
            </a:r>
            <a:r>
              <a:rPr lang="en-US" dirty="0" err="1"/>
              <a:t>über</a:t>
            </a:r>
            <a:r>
              <a:rPr lang="en-US" dirty="0"/>
              <a:t> den </a:t>
            </a:r>
            <a:r>
              <a:rPr lang="en-US" dirty="0" err="1"/>
              <a:t>benutzten</a:t>
            </a:r>
            <a:r>
              <a:rPr lang="en-US" dirty="0"/>
              <a:t> </a:t>
            </a:r>
            <a:r>
              <a:rPr lang="en-US" dirty="0" err="1"/>
              <a:t>Algorithmus</a:t>
            </a:r>
            <a:r>
              <a:rPr lang="en-US" dirty="0"/>
              <a:t> </a:t>
            </a:r>
            <a:r>
              <a:rPr lang="en-US" dirty="0" err="1"/>
              <a:t>einig</a:t>
            </a:r>
            <a:r>
              <a:rPr lang="en-US" dirty="0"/>
              <a:t> sein</a:t>
            </a:r>
          </a:p>
          <a:p>
            <a:pPr lvl="2"/>
            <a:r>
              <a:rPr lang="en-US" dirty="0"/>
              <a:t>die 2 </a:t>
            </a:r>
            <a:r>
              <a:rPr lang="en-US" dirty="0" err="1"/>
              <a:t>Haupttypen</a:t>
            </a:r>
            <a:r>
              <a:rPr lang="en-US" dirty="0"/>
              <a:t> von </a:t>
            </a:r>
            <a:r>
              <a:rPr lang="en-US" dirty="0" err="1"/>
              <a:t>Kompression</a:t>
            </a:r>
            <a:r>
              <a:rPr lang="en-US" dirty="0"/>
              <a:t> </a:t>
            </a:r>
            <a:r>
              <a:rPr lang="en-US" dirty="0" err="1"/>
              <a:t>sind</a:t>
            </a:r>
            <a:endParaRPr lang="en-US" dirty="0"/>
          </a:p>
          <a:p>
            <a:pPr lvl="3"/>
            <a:r>
              <a:rPr lang="en-US" dirty="0"/>
              <a:t>file compression</a:t>
            </a:r>
          </a:p>
          <a:p>
            <a:pPr lvl="3"/>
            <a:r>
              <a:rPr lang="en-US" dirty="0"/>
              <a:t>content-encoding (end-to-end) compression </a:t>
            </a:r>
          </a:p>
          <a:p>
            <a:pPr lvl="3"/>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246</a:t>
            </a:fld>
            <a:endParaRPr lang="de-DE"/>
          </a:p>
        </p:txBody>
      </p:sp>
    </p:spTree>
    <p:extLst>
      <p:ext uri="{BB962C8B-B14F-4D97-AF65-F5344CB8AC3E}">
        <p14:creationId xmlns:p14="http://schemas.microsoft.com/office/powerpoint/2010/main" val="327599869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HTTP Caching (</a:t>
            </a:r>
            <a:r>
              <a:rPr lang="en-US" dirty="0" err="1"/>
              <a:t>Webanwendungen</a:t>
            </a:r>
            <a:r>
              <a:rPr lang="en-US" dirty="0"/>
              <a:t>)</a:t>
            </a:r>
          </a:p>
          <a:p>
            <a:pPr lvl="1"/>
            <a:r>
              <a:rPr lang="en-US" dirty="0" err="1"/>
              <a:t>Kompression</a:t>
            </a:r>
            <a:endParaRPr lang="en-US" dirty="0"/>
          </a:p>
          <a:p>
            <a:pPr lvl="3"/>
            <a:r>
              <a:rPr lang="en-US" dirty="0"/>
              <a:t>file compression</a:t>
            </a:r>
          </a:p>
          <a:p>
            <a:pPr lvl="4"/>
            <a:r>
              <a:rPr lang="en-US" sz="1400" dirty="0"/>
              <a:t>Images, Videos und </a:t>
            </a:r>
            <a:r>
              <a:rPr lang="en-US" sz="1400" dirty="0" err="1"/>
              <a:t>Audiodateien</a:t>
            </a:r>
            <a:r>
              <a:rPr lang="en-US" sz="1400" dirty="0"/>
              <a:t> </a:t>
            </a:r>
            <a:r>
              <a:rPr lang="en-US" sz="1400" dirty="0" err="1"/>
              <a:t>haben</a:t>
            </a:r>
            <a:r>
              <a:rPr lang="en-US" sz="1400" dirty="0"/>
              <a:t> </a:t>
            </a:r>
            <a:r>
              <a:rPr lang="en-US" sz="1400" dirty="0" err="1"/>
              <a:t>eine</a:t>
            </a:r>
            <a:r>
              <a:rPr lang="en-US" sz="1400" dirty="0"/>
              <a:t> </a:t>
            </a:r>
            <a:r>
              <a:rPr lang="en-US" sz="1400" dirty="0" err="1"/>
              <a:t>hohe</a:t>
            </a:r>
            <a:r>
              <a:rPr lang="en-US" sz="1400" dirty="0"/>
              <a:t> Rate von </a:t>
            </a:r>
            <a:r>
              <a:rPr lang="en-US" sz="1400" dirty="0" err="1"/>
              <a:t>Redundanz</a:t>
            </a:r>
            <a:endParaRPr lang="en-US" sz="1400" dirty="0"/>
          </a:p>
          <a:p>
            <a:pPr lvl="4"/>
            <a:r>
              <a:rPr lang="en-US" sz="1400" dirty="0"/>
              <a:t>Images </a:t>
            </a:r>
            <a:r>
              <a:rPr lang="en-US" sz="1400" dirty="0" err="1"/>
              <a:t>machen</a:t>
            </a:r>
            <a:r>
              <a:rPr lang="en-US" sz="1400" dirty="0"/>
              <a:t> in </a:t>
            </a:r>
            <a:r>
              <a:rPr lang="en-US" sz="1400" dirty="0" err="1"/>
              <a:t>modernen</a:t>
            </a:r>
            <a:r>
              <a:rPr lang="en-US" sz="1400" dirty="0"/>
              <a:t> </a:t>
            </a:r>
            <a:r>
              <a:rPr lang="en-US" sz="1400" dirty="0" err="1"/>
              <a:t>Webseiten</a:t>
            </a:r>
            <a:r>
              <a:rPr lang="en-US" sz="1400" dirty="0"/>
              <a:t> den </a:t>
            </a:r>
            <a:r>
              <a:rPr lang="en-US" sz="1400" dirty="0" err="1"/>
              <a:t>Großteil</a:t>
            </a:r>
            <a:r>
              <a:rPr lang="en-US" sz="1400" dirty="0"/>
              <a:t> der Bytes, die </a:t>
            </a:r>
            <a:r>
              <a:rPr lang="en-US" sz="1400" dirty="0" err="1"/>
              <a:t>geladen</a:t>
            </a:r>
            <a:r>
              <a:rPr lang="en-US" sz="1400" dirty="0"/>
              <a:t> </a:t>
            </a:r>
            <a:r>
              <a:rPr lang="en-US" sz="1400" dirty="0" err="1"/>
              <a:t>werden</a:t>
            </a:r>
            <a:r>
              <a:rPr lang="en-US" sz="1400" dirty="0"/>
              <a:t>, </a:t>
            </a:r>
            <a:r>
              <a:rPr lang="en-US" sz="1400" dirty="0" err="1"/>
              <a:t>aus</a:t>
            </a:r>
            <a:endParaRPr lang="en-US" sz="1400" dirty="0"/>
          </a:p>
          <a:p>
            <a:pPr lvl="4"/>
            <a:r>
              <a:rPr lang="en-US" sz="1400" dirty="0" err="1"/>
              <a:t>diese</a:t>
            </a:r>
            <a:r>
              <a:rPr lang="en-US" sz="1400" dirty="0"/>
              <a:t> </a:t>
            </a:r>
            <a:r>
              <a:rPr lang="en-US" sz="1400" dirty="0" err="1"/>
              <a:t>Resourcen</a:t>
            </a:r>
            <a:r>
              <a:rPr lang="en-US" sz="1400" dirty="0"/>
              <a:t> </a:t>
            </a:r>
            <a:r>
              <a:rPr lang="en-US" sz="1400" dirty="0" err="1"/>
              <a:t>sollten</a:t>
            </a:r>
            <a:r>
              <a:rPr lang="en-US" sz="1400" dirty="0"/>
              <a:t> </a:t>
            </a:r>
            <a:r>
              <a:rPr lang="en-US" sz="1400" dirty="0" err="1"/>
              <a:t>unbedingt</a:t>
            </a:r>
            <a:r>
              <a:rPr lang="en-US" sz="1400" dirty="0"/>
              <a:t> </a:t>
            </a:r>
            <a:r>
              <a:rPr lang="en-US" sz="1400" dirty="0" err="1"/>
              <a:t>komprimiert</a:t>
            </a:r>
            <a:r>
              <a:rPr lang="en-US" sz="1400" dirty="0"/>
              <a:t> </a:t>
            </a:r>
            <a:r>
              <a:rPr lang="en-US" sz="1400" dirty="0" err="1"/>
              <a:t>werden</a:t>
            </a:r>
            <a:endParaRPr lang="en-US" sz="1400" dirty="0"/>
          </a:p>
          <a:p>
            <a:pPr lvl="4"/>
            <a:r>
              <a:rPr lang="en-US" sz="1400" dirty="0" err="1"/>
              <a:t>dafür</a:t>
            </a:r>
            <a:r>
              <a:rPr lang="en-US" sz="1400" dirty="0"/>
              <a:t> </a:t>
            </a:r>
            <a:r>
              <a:rPr lang="en-US" sz="1400" dirty="0" err="1"/>
              <a:t>gibt</a:t>
            </a:r>
            <a:r>
              <a:rPr lang="en-US" sz="1400" dirty="0"/>
              <a:t> es </a:t>
            </a:r>
            <a:r>
              <a:rPr lang="en-US" sz="1400" dirty="0" err="1"/>
              <a:t>verschiedenste</a:t>
            </a:r>
            <a:r>
              <a:rPr lang="en-US" sz="1400" dirty="0"/>
              <a:t> Tools und </a:t>
            </a:r>
            <a:r>
              <a:rPr lang="en-US" sz="1400" dirty="0" err="1"/>
              <a:t>Algorithmen</a:t>
            </a:r>
            <a:endParaRPr lang="en-US" sz="1400" dirty="0"/>
          </a:p>
          <a:p>
            <a:pPr lvl="4"/>
            <a:r>
              <a:rPr lang="en-US" sz="1400" dirty="0"/>
              <a:t>man </a:t>
            </a:r>
            <a:r>
              <a:rPr lang="en-US" sz="1400" dirty="0" err="1"/>
              <a:t>unterscheidet</a:t>
            </a:r>
            <a:r>
              <a:rPr lang="en-US" sz="1400" dirty="0"/>
              <a:t> 2 </a:t>
            </a:r>
            <a:r>
              <a:rPr lang="en-US" sz="1400" dirty="0" err="1"/>
              <a:t>Kompressionsalgorithmen</a:t>
            </a:r>
            <a:endParaRPr lang="en-US" sz="1400" dirty="0"/>
          </a:p>
          <a:p>
            <a:pPr lvl="5"/>
            <a:r>
              <a:rPr lang="en-US" sz="1400" dirty="0"/>
              <a:t>lossless compression (</a:t>
            </a:r>
            <a:r>
              <a:rPr lang="en-US" sz="1400" dirty="0" err="1"/>
              <a:t>verlustlose</a:t>
            </a:r>
            <a:r>
              <a:rPr lang="en-US" sz="1400" dirty="0"/>
              <a:t> </a:t>
            </a:r>
            <a:r>
              <a:rPr lang="en-US" sz="1400" dirty="0" err="1"/>
              <a:t>Komprimierung</a:t>
            </a:r>
            <a:r>
              <a:rPr lang="en-US" sz="1400" dirty="0"/>
              <a:t>)</a:t>
            </a:r>
          </a:p>
          <a:p>
            <a:pPr lvl="6"/>
            <a:r>
              <a:rPr lang="en-US" sz="1400" dirty="0" err="1"/>
              <a:t>alle</a:t>
            </a:r>
            <a:r>
              <a:rPr lang="en-US" sz="1400" dirty="0"/>
              <a:t> Bytes </a:t>
            </a:r>
            <a:r>
              <a:rPr lang="en-US" sz="1400" dirty="0" err="1"/>
              <a:t>einer</a:t>
            </a:r>
            <a:r>
              <a:rPr lang="en-US" sz="1400" dirty="0"/>
              <a:t> Resource </a:t>
            </a:r>
            <a:r>
              <a:rPr lang="en-US" sz="1400" dirty="0" err="1"/>
              <a:t>können</a:t>
            </a:r>
            <a:r>
              <a:rPr lang="en-US" sz="1400" dirty="0"/>
              <a:t> 1:1 </a:t>
            </a:r>
            <a:r>
              <a:rPr lang="en-US" sz="1400" dirty="0" err="1"/>
              <a:t>wiederhergestellt</a:t>
            </a:r>
            <a:r>
              <a:rPr lang="en-US" sz="1400" dirty="0"/>
              <a:t> </a:t>
            </a:r>
            <a:r>
              <a:rPr lang="en-US" sz="1400" dirty="0" err="1"/>
              <a:t>werden</a:t>
            </a:r>
            <a:endParaRPr lang="en-US" sz="1400" dirty="0"/>
          </a:p>
          <a:p>
            <a:pPr lvl="6"/>
            <a:r>
              <a:rPr lang="en-US" sz="1400" dirty="0"/>
              <a:t>GIF (Graphics Interchange File) und PNG (Portable Network Graphics) </a:t>
            </a:r>
            <a:r>
              <a:rPr lang="en-US" sz="1400" dirty="0" err="1"/>
              <a:t>sind</a:t>
            </a:r>
            <a:r>
              <a:rPr lang="en-US" sz="1400" dirty="0"/>
              <a:t> </a:t>
            </a:r>
            <a:r>
              <a:rPr lang="en-US" sz="1400" dirty="0" err="1"/>
              <a:t>Dateiformate</a:t>
            </a:r>
            <a:r>
              <a:rPr lang="en-US" sz="1400" dirty="0"/>
              <a:t>, die lossless compression </a:t>
            </a:r>
            <a:r>
              <a:rPr lang="en-US" sz="1400" dirty="0" err="1"/>
              <a:t>beinhalten</a:t>
            </a:r>
            <a:endParaRPr lang="en-US" sz="1400" dirty="0"/>
          </a:p>
          <a:p>
            <a:pPr lvl="6"/>
            <a:r>
              <a:rPr lang="en-US" sz="1400" dirty="0"/>
              <a:t>Images </a:t>
            </a:r>
            <a:r>
              <a:rPr lang="en-US" sz="1400" dirty="0" err="1"/>
              <a:t>hoher</a:t>
            </a:r>
            <a:r>
              <a:rPr lang="en-US" sz="1400" dirty="0"/>
              <a:t> </a:t>
            </a:r>
            <a:r>
              <a:rPr lang="en-US" sz="1400" dirty="0" err="1"/>
              <a:t>Qualität</a:t>
            </a:r>
            <a:r>
              <a:rPr lang="en-US" sz="1400" dirty="0"/>
              <a:t> und der </a:t>
            </a:r>
            <a:r>
              <a:rPr lang="en-US" sz="1400" dirty="0" err="1"/>
              <a:t>Anforderung</a:t>
            </a:r>
            <a:r>
              <a:rPr lang="en-US" sz="1400" dirty="0"/>
              <a:t> </a:t>
            </a:r>
            <a:r>
              <a:rPr lang="en-US" sz="1400" dirty="0" err="1"/>
              <a:t>nach</a:t>
            </a:r>
            <a:r>
              <a:rPr lang="en-US" sz="1400" dirty="0"/>
              <a:t> </a:t>
            </a:r>
            <a:r>
              <a:rPr lang="en-US" sz="1400" dirty="0" err="1"/>
              <a:t>verlustfreiem</a:t>
            </a:r>
            <a:r>
              <a:rPr lang="en-US" sz="1400" dirty="0"/>
              <a:t> Transfer </a:t>
            </a:r>
            <a:r>
              <a:rPr lang="en-US" sz="1400" dirty="0" err="1"/>
              <a:t>werden</a:t>
            </a:r>
            <a:r>
              <a:rPr lang="en-US" sz="1400" dirty="0"/>
              <a:t> </a:t>
            </a:r>
            <a:r>
              <a:rPr lang="en-US" sz="1400" dirty="0" err="1"/>
              <a:t>deshalb</a:t>
            </a:r>
            <a:r>
              <a:rPr lang="en-US" sz="1400" dirty="0"/>
              <a:t> in PNG </a:t>
            </a:r>
            <a:r>
              <a:rPr lang="en-US" sz="1400" dirty="0" err="1"/>
              <a:t>gespeichert</a:t>
            </a:r>
            <a:endParaRPr lang="en-US" sz="1400" dirty="0"/>
          </a:p>
          <a:p>
            <a:pPr lvl="5"/>
            <a:r>
              <a:rPr lang="en-US" sz="1400" dirty="0"/>
              <a:t>lossy compression</a:t>
            </a:r>
          </a:p>
          <a:p>
            <a:pPr lvl="6"/>
            <a:r>
              <a:rPr lang="en-US" sz="1400" dirty="0" err="1"/>
              <a:t>nicht</a:t>
            </a:r>
            <a:r>
              <a:rPr lang="en-US" sz="1400" dirty="0"/>
              <a:t> </a:t>
            </a:r>
            <a:r>
              <a:rPr lang="en-US" sz="1400" dirty="0" err="1"/>
              <a:t>verlustfrei</a:t>
            </a:r>
            <a:r>
              <a:rPr lang="en-US" sz="1400" dirty="0"/>
              <a:t> </a:t>
            </a:r>
            <a:r>
              <a:rPr lang="en-US" sz="1400" dirty="0" err="1"/>
              <a:t>bei</a:t>
            </a:r>
            <a:r>
              <a:rPr lang="en-US" sz="1400" dirty="0"/>
              <a:t> der </a:t>
            </a:r>
            <a:r>
              <a:rPr lang="en-US" sz="1400" dirty="0" err="1"/>
              <a:t>Komprimierung</a:t>
            </a:r>
            <a:endParaRPr lang="en-US" sz="1400" dirty="0"/>
          </a:p>
          <a:p>
            <a:pPr lvl="6"/>
            <a:r>
              <a:rPr lang="en-US" sz="1400" dirty="0" err="1"/>
              <a:t>funktioniert</a:t>
            </a:r>
            <a:r>
              <a:rPr lang="en-US" sz="1400" dirty="0"/>
              <a:t> gut </a:t>
            </a:r>
            <a:r>
              <a:rPr lang="en-US" sz="1400" dirty="0" err="1"/>
              <a:t>bei</a:t>
            </a:r>
            <a:r>
              <a:rPr lang="en-US" sz="1400" dirty="0"/>
              <a:t> Images, Video und Audio </a:t>
            </a:r>
            <a:r>
              <a:rPr lang="en-US" sz="1400" dirty="0" err="1"/>
              <a:t>Dateien</a:t>
            </a:r>
            <a:r>
              <a:rPr lang="en-US" sz="1400" dirty="0"/>
              <a:t>, </a:t>
            </a:r>
            <a:r>
              <a:rPr lang="en-US" sz="1400" dirty="0" err="1"/>
              <a:t>bei</a:t>
            </a:r>
            <a:r>
              <a:rPr lang="en-US" sz="1400" dirty="0"/>
              <a:t> </a:t>
            </a:r>
            <a:r>
              <a:rPr lang="en-US" sz="1400" dirty="0" err="1"/>
              <a:t>denen</a:t>
            </a:r>
            <a:r>
              <a:rPr lang="en-US" sz="1400" dirty="0"/>
              <a:t> es </a:t>
            </a:r>
            <a:r>
              <a:rPr lang="en-US" sz="1400" dirty="0" err="1"/>
              <a:t>nicht</a:t>
            </a:r>
            <a:r>
              <a:rPr lang="en-US" sz="1400" dirty="0"/>
              <a:t> auf </a:t>
            </a:r>
            <a:r>
              <a:rPr lang="en-US" sz="1400" dirty="0" err="1"/>
              <a:t>hohe</a:t>
            </a:r>
            <a:r>
              <a:rPr lang="en-US" sz="1400" dirty="0"/>
              <a:t> </a:t>
            </a:r>
            <a:r>
              <a:rPr lang="en-US" sz="1400" dirty="0" err="1"/>
              <a:t>Qualität</a:t>
            </a:r>
            <a:r>
              <a:rPr lang="en-US" sz="1400" dirty="0"/>
              <a:t> </a:t>
            </a:r>
            <a:r>
              <a:rPr lang="en-US" sz="1400" dirty="0" err="1"/>
              <a:t>ankommt</a:t>
            </a:r>
            <a:endParaRPr lang="en-US" sz="1400" dirty="0"/>
          </a:p>
          <a:p>
            <a:pPr lvl="6"/>
            <a:r>
              <a:rPr lang="en-US" sz="1400" dirty="0"/>
              <a:t>es </a:t>
            </a:r>
            <a:r>
              <a:rPr lang="en-US" sz="1400" dirty="0" err="1"/>
              <a:t>gibt</a:t>
            </a:r>
            <a:r>
              <a:rPr lang="en-US" sz="1400" dirty="0"/>
              <a:t> </a:t>
            </a:r>
            <a:r>
              <a:rPr lang="en-US" sz="1400" dirty="0" err="1"/>
              <a:t>verschiedene</a:t>
            </a:r>
            <a:r>
              <a:rPr lang="en-US" sz="1400" dirty="0"/>
              <a:t> </a:t>
            </a:r>
            <a:r>
              <a:rPr lang="en-US" sz="1400" dirty="0" err="1"/>
              <a:t>Stufen</a:t>
            </a:r>
            <a:r>
              <a:rPr lang="en-US" sz="1400" dirty="0"/>
              <a:t> der </a:t>
            </a:r>
            <a:r>
              <a:rPr lang="en-US" sz="1400" dirty="0" err="1"/>
              <a:t>Komprimierung</a:t>
            </a:r>
            <a:endParaRPr lang="en-US" sz="1400" dirty="0"/>
          </a:p>
          <a:p>
            <a:pPr lvl="6"/>
            <a:r>
              <a:rPr lang="en-US" sz="1400" dirty="0"/>
              <a:t>JPEG (Joint Graphic Expert Group) </a:t>
            </a:r>
            <a:r>
              <a:rPr lang="en-US" sz="1400" dirty="0" err="1"/>
              <a:t>ist</a:t>
            </a:r>
            <a:r>
              <a:rPr lang="en-US" sz="1400" dirty="0"/>
              <a:t> </a:t>
            </a:r>
            <a:r>
              <a:rPr lang="en-US" sz="1400" dirty="0" err="1"/>
              <a:t>ein</a:t>
            </a:r>
            <a:r>
              <a:rPr lang="en-US" sz="1400" dirty="0"/>
              <a:t> </a:t>
            </a:r>
            <a:r>
              <a:rPr lang="en-US" sz="1400" dirty="0" err="1"/>
              <a:t>Beispiel</a:t>
            </a:r>
            <a:r>
              <a:rPr lang="en-US" sz="1400" dirty="0"/>
              <a:t> </a:t>
            </a:r>
          </a:p>
          <a:p>
            <a:pPr lvl="4"/>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247</a:t>
            </a:fld>
            <a:endParaRPr lang="de-DE"/>
          </a:p>
        </p:txBody>
      </p:sp>
    </p:spTree>
    <p:extLst>
      <p:ext uri="{BB962C8B-B14F-4D97-AF65-F5344CB8AC3E}">
        <p14:creationId xmlns:p14="http://schemas.microsoft.com/office/powerpoint/2010/main" val="40091388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HTTP Caching (</a:t>
            </a:r>
            <a:r>
              <a:rPr lang="en-US" dirty="0" err="1"/>
              <a:t>Webanwendungen</a:t>
            </a:r>
            <a:r>
              <a:rPr lang="en-US" dirty="0"/>
              <a:t>)</a:t>
            </a:r>
          </a:p>
          <a:p>
            <a:pPr lvl="1"/>
            <a:r>
              <a:rPr lang="en-US" dirty="0" err="1"/>
              <a:t>Kompression</a:t>
            </a:r>
            <a:endParaRPr lang="en-US" dirty="0"/>
          </a:p>
          <a:p>
            <a:pPr lvl="3"/>
            <a:r>
              <a:rPr lang="en-US" dirty="0"/>
              <a:t>Content-encoding(end-to-end) compression</a:t>
            </a:r>
          </a:p>
          <a:p>
            <a:pPr lvl="4"/>
            <a:r>
              <a:rPr lang="en-US" dirty="0" err="1"/>
              <a:t>signifikante</a:t>
            </a:r>
            <a:r>
              <a:rPr lang="en-US" dirty="0"/>
              <a:t> </a:t>
            </a:r>
            <a:r>
              <a:rPr lang="en-US" dirty="0" err="1"/>
              <a:t>Performancesteigerungen</a:t>
            </a:r>
            <a:r>
              <a:rPr lang="en-US" dirty="0"/>
              <a:t> </a:t>
            </a:r>
            <a:r>
              <a:rPr lang="en-US" dirty="0" err="1"/>
              <a:t>möglich</a:t>
            </a:r>
            <a:endParaRPr lang="en-US" dirty="0"/>
          </a:p>
          <a:p>
            <a:pPr lvl="4"/>
            <a:r>
              <a:rPr lang="en-US" dirty="0"/>
              <a:t>der </a:t>
            </a:r>
            <a:r>
              <a:rPr lang="en-US" dirty="0" err="1"/>
              <a:t>komplette</a:t>
            </a:r>
            <a:r>
              <a:rPr lang="en-US" dirty="0"/>
              <a:t> Body-</a:t>
            </a:r>
            <a:r>
              <a:rPr lang="en-US" dirty="0" err="1"/>
              <a:t>Teil</a:t>
            </a:r>
            <a:r>
              <a:rPr lang="en-US" dirty="0"/>
              <a:t> </a:t>
            </a:r>
            <a:r>
              <a:rPr lang="en-US" dirty="0" err="1"/>
              <a:t>einer</a:t>
            </a:r>
            <a:r>
              <a:rPr lang="en-US" dirty="0"/>
              <a:t> </a:t>
            </a:r>
            <a:r>
              <a:rPr lang="en-US" dirty="0" err="1"/>
              <a:t>Nachricht</a:t>
            </a:r>
            <a:r>
              <a:rPr lang="en-US" dirty="0"/>
              <a:t> </a:t>
            </a:r>
            <a:r>
              <a:rPr lang="en-US" dirty="0" err="1"/>
              <a:t>wird</a:t>
            </a:r>
            <a:r>
              <a:rPr lang="en-US" dirty="0"/>
              <a:t> </a:t>
            </a:r>
            <a:r>
              <a:rPr lang="en-US" dirty="0" err="1"/>
              <a:t>komprimiert</a:t>
            </a:r>
            <a:endParaRPr lang="en-US" dirty="0"/>
          </a:p>
          <a:p>
            <a:pPr lvl="4"/>
            <a:r>
              <a:rPr lang="en-US" dirty="0" err="1"/>
              <a:t>nur</a:t>
            </a:r>
            <a:r>
              <a:rPr lang="en-US" dirty="0"/>
              <a:t> der </a:t>
            </a:r>
            <a:r>
              <a:rPr lang="en-US" dirty="0" err="1"/>
              <a:t>Klient</a:t>
            </a:r>
            <a:r>
              <a:rPr lang="en-US" dirty="0"/>
              <a:t> (Browser) </a:t>
            </a:r>
            <a:r>
              <a:rPr lang="en-US" dirty="0" err="1"/>
              <a:t>dekomprimiert</a:t>
            </a:r>
            <a:r>
              <a:rPr lang="en-US" dirty="0"/>
              <a:t> die </a:t>
            </a:r>
            <a:r>
              <a:rPr lang="en-US" dirty="0" err="1"/>
              <a:t>Nachricht</a:t>
            </a:r>
            <a:r>
              <a:rPr lang="en-US" dirty="0"/>
              <a:t>, </a:t>
            </a:r>
            <a:r>
              <a:rPr lang="en-US" dirty="0" err="1"/>
              <a:t>keine</a:t>
            </a:r>
            <a:r>
              <a:rPr lang="en-US" dirty="0"/>
              <a:t> </a:t>
            </a:r>
            <a:r>
              <a:rPr lang="en-US" dirty="0" err="1"/>
              <a:t>Stellen</a:t>
            </a:r>
            <a:r>
              <a:rPr lang="en-US" dirty="0"/>
              <a:t> </a:t>
            </a:r>
            <a:r>
              <a:rPr lang="en-US" dirty="0" err="1"/>
              <a:t>dazwischen</a:t>
            </a:r>
            <a:endParaRPr lang="en-US" dirty="0"/>
          </a:p>
          <a:p>
            <a:pPr lvl="4"/>
            <a:r>
              <a:rPr lang="en-US" dirty="0"/>
              <a:t>Server und </a:t>
            </a:r>
            <a:r>
              <a:rPr lang="en-US" dirty="0" err="1"/>
              <a:t>Klient</a:t>
            </a:r>
            <a:r>
              <a:rPr lang="en-US" dirty="0"/>
              <a:t> </a:t>
            </a:r>
            <a:r>
              <a:rPr lang="en-US" dirty="0" err="1"/>
              <a:t>müssen</a:t>
            </a:r>
            <a:r>
              <a:rPr lang="en-US" dirty="0"/>
              <a:t> den </a:t>
            </a:r>
            <a:r>
              <a:rPr lang="en-US" dirty="0" err="1"/>
              <a:t>Algorithmus</a:t>
            </a:r>
            <a:r>
              <a:rPr lang="en-US" dirty="0"/>
              <a:t> via </a:t>
            </a:r>
            <a:r>
              <a:rPr lang="en-US" b="1" i="1" dirty="0"/>
              <a:t>content negotiation</a:t>
            </a:r>
            <a:r>
              <a:rPr lang="en-US" dirty="0"/>
              <a:t> </a:t>
            </a:r>
            <a:r>
              <a:rPr lang="en-US" dirty="0" err="1"/>
              <a:t>abstimmen</a:t>
            </a:r>
            <a:endParaRPr lang="en-US" dirty="0"/>
          </a:p>
          <a:p>
            <a:pPr lvl="4"/>
            <a:r>
              <a:rPr lang="en-US" dirty="0"/>
              <a:t>es </a:t>
            </a:r>
            <a:r>
              <a:rPr lang="en-US" dirty="0" err="1"/>
              <a:t>gibt</a:t>
            </a:r>
            <a:r>
              <a:rPr lang="en-US" dirty="0"/>
              <a:t> die </a:t>
            </a:r>
            <a:r>
              <a:rPr lang="en-US" dirty="0" err="1"/>
              <a:t>gebräuchlichen</a:t>
            </a:r>
            <a:r>
              <a:rPr lang="en-US" dirty="0"/>
              <a:t> </a:t>
            </a:r>
            <a:r>
              <a:rPr lang="en-US" dirty="0" err="1"/>
              <a:t>Algorithmen</a:t>
            </a:r>
            <a:r>
              <a:rPr lang="en-US" dirty="0"/>
              <a:t> </a:t>
            </a:r>
            <a:r>
              <a:rPr lang="en-US" b="1" i="1" dirty="0"/>
              <a:t>content-encoding </a:t>
            </a:r>
            <a:r>
              <a:rPr lang="en-US" b="1" i="1" dirty="0" err="1"/>
              <a:t>gzip</a:t>
            </a:r>
            <a:r>
              <a:rPr lang="en-US" dirty="0"/>
              <a:t> </a:t>
            </a:r>
            <a:br>
              <a:rPr lang="en-US" dirty="0"/>
            </a:br>
            <a:r>
              <a:rPr lang="en-US" dirty="0"/>
              <a:t>und </a:t>
            </a:r>
            <a:r>
              <a:rPr lang="en-US" b="1" i="1" dirty="0"/>
              <a:t>content-encoding </a:t>
            </a:r>
            <a:r>
              <a:rPr lang="en-US" b="1" i="1" dirty="0" err="1"/>
              <a:t>br</a:t>
            </a:r>
            <a:r>
              <a:rPr lang="en-US" dirty="0"/>
              <a:t> (</a:t>
            </a:r>
            <a:r>
              <a:rPr lang="en-US" dirty="0" err="1"/>
              <a:t>Brotli</a:t>
            </a:r>
            <a:r>
              <a:rPr lang="en-US" dirty="0"/>
              <a:t>)</a:t>
            </a:r>
          </a:p>
          <a:p>
            <a:pPr lvl="4"/>
            <a:r>
              <a:rPr lang="en-US" dirty="0" err="1"/>
              <a:t>bereits</a:t>
            </a:r>
            <a:r>
              <a:rPr lang="en-US" dirty="0"/>
              <a:t> </a:t>
            </a:r>
            <a:r>
              <a:rPr lang="en-US" dirty="0" err="1"/>
              <a:t>komprimierte</a:t>
            </a:r>
            <a:r>
              <a:rPr lang="en-US" dirty="0"/>
              <a:t> </a:t>
            </a:r>
            <a:r>
              <a:rPr lang="en-US" dirty="0" err="1"/>
              <a:t>Resourcen</a:t>
            </a:r>
            <a:r>
              <a:rPr lang="en-US" dirty="0"/>
              <a:t> </a:t>
            </a:r>
            <a:r>
              <a:rPr lang="en-US" dirty="0" err="1"/>
              <a:t>werden</a:t>
            </a:r>
            <a:r>
              <a:rPr lang="en-US" dirty="0"/>
              <a:t> </a:t>
            </a:r>
            <a:r>
              <a:rPr lang="en-US" dirty="0" err="1"/>
              <a:t>bei</a:t>
            </a:r>
            <a:r>
              <a:rPr lang="en-US" dirty="0"/>
              <a:t> </a:t>
            </a:r>
            <a:r>
              <a:rPr lang="en-US" dirty="0" err="1"/>
              <a:t>nochmaliger</a:t>
            </a:r>
            <a:r>
              <a:rPr lang="en-US" dirty="0"/>
              <a:t> </a:t>
            </a:r>
            <a:r>
              <a:rPr lang="en-US" dirty="0" err="1"/>
              <a:t>Komprimierung</a:t>
            </a:r>
            <a:r>
              <a:rPr lang="en-US" dirty="0"/>
              <a:t> </a:t>
            </a:r>
            <a:br>
              <a:rPr lang="en-US" dirty="0"/>
            </a:br>
            <a:r>
              <a:rPr lang="en-US" dirty="0" err="1"/>
              <a:t>nicht</a:t>
            </a:r>
            <a:r>
              <a:rPr lang="en-US" dirty="0"/>
              <a:t> </a:t>
            </a:r>
            <a:r>
              <a:rPr lang="en-US" dirty="0" err="1"/>
              <a:t>kleiner</a:t>
            </a:r>
            <a:r>
              <a:rPr lang="en-US" dirty="0"/>
              <a:t>, </a:t>
            </a:r>
            <a:r>
              <a:rPr lang="en-US" dirty="0" err="1"/>
              <a:t>eher</a:t>
            </a:r>
            <a:r>
              <a:rPr lang="en-US" dirty="0"/>
              <a:t> </a:t>
            </a:r>
            <a:r>
              <a:rPr lang="en-US" dirty="0" err="1"/>
              <a:t>größer</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248</a:t>
            </a:fld>
            <a:endParaRPr lang="de-DE"/>
          </a:p>
        </p:txBody>
      </p:sp>
    </p:spTree>
    <p:extLst>
      <p:ext uri="{BB962C8B-B14F-4D97-AF65-F5344CB8AC3E}">
        <p14:creationId xmlns:p14="http://schemas.microsoft.com/office/powerpoint/2010/main" val="94215997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HTTP Caching (</a:t>
            </a:r>
            <a:r>
              <a:rPr lang="en-US" dirty="0" err="1"/>
              <a:t>Webanwendungen</a:t>
            </a:r>
            <a:r>
              <a:rPr lang="en-US" dirty="0"/>
              <a:t>)</a:t>
            </a:r>
          </a:p>
          <a:p>
            <a:pPr lvl="1"/>
            <a:r>
              <a:rPr lang="en-US" dirty="0"/>
              <a:t>Minifying </a:t>
            </a:r>
            <a:r>
              <a:rPr lang="en-US" dirty="0" err="1"/>
              <a:t>Resourcen</a:t>
            </a:r>
            <a:endParaRPr lang="en-US" dirty="0"/>
          </a:p>
          <a:p>
            <a:pPr lvl="2"/>
            <a:r>
              <a:rPr lang="en-US" dirty="0"/>
              <a:t>Minification </a:t>
            </a:r>
            <a:r>
              <a:rPr lang="en-US" dirty="0" err="1"/>
              <a:t>nennt</a:t>
            </a:r>
            <a:r>
              <a:rPr lang="en-US" dirty="0"/>
              <a:t> man das </a:t>
            </a:r>
            <a:r>
              <a:rPr lang="en-US" dirty="0" err="1"/>
              <a:t>Entfernen</a:t>
            </a:r>
            <a:r>
              <a:rPr lang="en-US" dirty="0"/>
              <a:t> </a:t>
            </a:r>
            <a:r>
              <a:rPr lang="en-US" dirty="0" err="1"/>
              <a:t>aller</a:t>
            </a:r>
            <a:r>
              <a:rPr lang="en-US" dirty="0"/>
              <a:t> </a:t>
            </a:r>
            <a:r>
              <a:rPr lang="en-US" dirty="0" err="1"/>
              <a:t>unnötigen</a:t>
            </a:r>
            <a:r>
              <a:rPr lang="en-US" dirty="0"/>
              <a:t> </a:t>
            </a:r>
            <a:r>
              <a:rPr lang="en-US" dirty="0" err="1"/>
              <a:t>Zeichen</a:t>
            </a:r>
            <a:r>
              <a:rPr lang="en-US" dirty="0"/>
              <a:t> </a:t>
            </a:r>
            <a:r>
              <a:rPr lang="en-US" dirty="0" err="1"/>
              <a:t>aus</a:t>
            </a:r>
            <a:r>
              <a:rPr lang="en-US" dirty="0"/>
              <a:t> </a:t>
            </a:r>
            <a:r>
              <a:rPr lang="en-US" dirty="0" err="1"/>
              <a:t>Dateien</a:t>
            </a:r>
            <a:endParaRPr lang="en-US" dirty="0"/>
          </a:p>
          <a:p>
            <a:pPr lvl="3"/>
            <a:r>
              <a:rPr lang="en-US" dirty="0" err="1"/>
              <a:t>Leerzeichen</a:t>
            </a:r>
            <a:r>
              <a:rPr lang="en-US" dirty="0"/>
              <a:t> </a:t>
            </a:r>
            <a:r>
              <a:rPr lang="en-US" dirty="0" err="1"/>
              <a:t>aus</a:t>
            </a:r>
            <a:r>
              <a:rPr lang="en-US" dirty="0"/>
              <a:t> </a:t>
            </a:r>
            <a:r>
              <a:rPr lang="en-US" dirty="0" err="1"/>
              <a:t>Javascript</a:t>
            </a:r>
            <a:r>
              <a:rPr lang="en-US" dirty="0"/>
              <a:t>, HTML und CSS</a:t>
            </a:r>
          </a:p>
          <a:p>
            <a:pPr lvl="1"/>
            <a:r>
              <a:rPr lang="en-US" dirty="0"/>
              <a:t>Bundling </a:t>
            </a:r>
            <a:r>
              <a:rPr lang="en-US" dirty="0" err="1"/>
              <a:t>Resourcen</a:t>
            </a:r>
            <a:endParaRPr lang="en-US" dirty="0"/>
          </a:p>
          <a:p>
            <a:pPr lvl="2"/>
            <a:r>
              <a:rPr lang="en-US" dirty="0"/>
              <a:t>das </a:t>
            </a:r>
            <a:r>
              <a:rPr lang="en-US" dirty="0" err="1"/>
              <a:t>Zusammenführen</a:t>
            </a:r>
            <a:r>
              <a:rPr lang="en-US" dirty="0"/>
              <a:t> </a:t>
            </a:r>
            <a:r>
              <a:rPr lang="en-US" dirty="0" err="1"/>
              <a:t>mehrerer</a:t>
            </a:r>
            <a:r>
              <a:rPr lang="en-US" dirty="0"/>
              <a:t> Files </a:t>
            </a:r>
            <a:r>
              <a:rPr lang="en-US" dirty="0" err="1"/>
              <a:t>mit</a:t>
            </a:r>
            <a:r>
              <a:rPr lang="en-US" dirty="0"/>
              <a:t> </a:t>
            </a:r>
            <a:r>
              <a:rPr lang="en-US" dirty="0" err="1"/>
              <a:t>gleicher</a:t>
            </a:r>
            <a:r>
              <a:rPr lang="en-US" dirty="0"/>
              <a:t> Aufgabe in </a:t>
            </a:r>
            <a:r>
              <a:rPr lang="en-US" dirty="0" err="1"/>
              <a:t>ein</a:t>
            </a:r>
            <a:r>
              <a:rPr lang="en-US" dirty="0"/>
              <a:t> File</a:t>
            </a:r>
            <a:br>
              <a:rPr lang="en-US" dirty="0"/>
            </a:br>
            <a:r>
              <a:rPr lang="en-US" dirty="0"/>
              <a:t>(foo.css und bar.css in styles.css)</a:t>
            </a:r>
          </a:p>
          <a:p>
            <a:pPr lvl="3"/>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249</a:t>
            </a:fld>
            <a:endParaRPr lang="de-DE"/>
          </a:p>
        </p:txBody>
      </p:sp>
    </p:spTree>
    <p:extLst>
      <p:ext uri="{BB962C8B-B14F-4D97-AF65-F5344CB8AC3E}">
        <p14:creationId xmlns:p14="http://schemas.microsoft.com/office/powerpoint/2010/main" val="523636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FC50-5335-46E7-A075-BF3BABB69003}"/>
              </a:ext>
            </a:extLst>
          </p:cNvPr>
          <p:cNvSpPr>
            <a:spLocks noGrp="1"/>
          </p:cNvSpPr>
          <p:nvPr>
            <p:ph type="title"/>
          </p:nvPr>
        </p:nvSpPr>
        <p:spPr/>
        <p:txBody>
          <a:bodyPr/>
          <a:lstStyle/>
          <a:p>
            <a:r>
              <a:rPr lang="de-DE"/>
              <a:t>2a) Typen von Softwarearchitekten</a:t>
            </a:r>
            <a:br>
              <a:rPr lang="de-DE"/>
            </a:br>
            <a:r>
              <a:rPr lang="de-DE"/>
              <a:t>Enterprise Architect</a:t>
            </a:r>
          </a:p>
        </p:txBody>
      </p:sp>
      <p:sp>
        <p:nvSpPr>
          <p:cNvPr id="3" name="Slide Number Placeholder 2">
            <a:extLst>
              <a:ext uri="{FF2B5EF4-FFF2-40B4-BE49-F238E27FC236}">
                <a16:creationId xmlns:a16="http://schemas.microsoft.com/office/drawing/2014/main" id="{126B3E1E-9D8B-43A7-903F-4CD72B1A43E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F16EA160-3A26-4CB4-81EB-BC1C7E3119A7}"/>
              </a:ext>
            </a:extLst>
          </p:cNvPr>
          <p:cNvSpPr txBox="1">
            <a:spLocks/>
          </p:cNvSpPr>
          <p:nvPr/>
        </p:nvSpPr>
        <p:spPr>
          <a:xfrm>
            <a:off x="296760" y="1747318"/>
            <a:ext cx="11736386" cy="4499961"/>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800" b="1" i="0" u="none" strike="noStrike" kern="1200" cap="none" spc="0" normalizeH="0" baseline="0" noProof="0">
                <a:ln>
                  <a:noFill/>
                </a:ln>
                <a:solidFill>
                  <a:srgbClr val="004A96"/>
                </a:solidFill>
                <a:effectLst/>
                <a:uLnTx/>
                <a:uFillTx/>
                <a:latin typeface="Arial"/>
                <a:ea typeface="+mj-ea"/>
                <a:cs typeface="MV Boli" panose="02000500030200090000" pitchFamily="2" charset="0"/>
              </a:rPr>
              <a:t>Warum Enterprise Architektur</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002875">
                    <a:lumMod val="60000"/>
                    <a:lumOff val="40000"/>
                  </a:srgbClr>
                </a:solidFill>
                <a:effectLst/>
                <a:uLnTx/>
                <a:uFillTx/>
                <a:latin typeface="Arial" panose="020B0604020202020204"/>
                <a:ea typeface="+mn-ea"/>
                <a:cs typeface="MV Boli" panose="02000500030200090000" pitchFamily="2" charset="0"/>
              </a:rPr>
              <a:t>Agilität</a:t>
            </a:r>
            <a:r>
              <a:rPr kumimoji="0" lang="en-US" sz="1800" b="0" i="0" u="none" strike="noStrike" kern="1200" cap="none" spc="0" normalizeH="0" baseline="0" noProof="0">
                <a:ln>
                  <a:noFill/>
                </a:ln>
                <a:solidFill>
                  <a:srgbClr val="002875">
                    <a:lumMod val="60000"/>
                    <a:lumOff val="40000"/>
                  </a:srgbClr>
                </a:solidFill>
                <a:effectLst/>
                <a:uLnTx/>
                <a:uFillTx/>
                <a:latin typeface="Arial" panose="020B0604020202020204"/>
                <a:ea typeface="+mn-ea"/>
                <a:cs typeface="MV Boli" panose="02000500030200090000" pitchFamily="2" charset="0"/>
              </a:rPr>
              <a:t> und </a:t>
            </a:r>
            <a:r>
              <a:rPr kumimoji="0" lang="en-US" sz="1800" b="0" i="0" u="none" strike="noStrike" kern="1200" cap="none" spc="0" normalizeH="0" baseline="0" noProof="0" err="1">
                <a:ln>
                  <a:noFill/>
                </a:ln>
                <a:solidFill>
                  <a:srgbClr val="002875">
                    <a:lumMod val="60000"/>
                    <a:lumOff val="40000"/>
                  </a:srgbClr>
                </a:solidFill>
                <a:effectLst/>
                <a:uLnTx/>
                <a:uFillTx/>
                <a:latin typeface="Arial" panose="020B0604020202020204"/>
                <a:ea typeface="+mn-ea"/>
                <a:cs typeface="MV Boli" panose="02000500030200090000" pitchFamily="2" charset="0"/>
              </a:rPr>
              <a:t>Ausrichtung</a:t>
            </a:r>
            <a:endParaRPr kumimoji="0" lang="en-US" sz="1800" b="0" i="0" u="none" strike="noStrike" kern="1200" cap="none" spc="0" normalizeH="0" baseline="0" noProof="0">
              <a:ln>
                <a:noFill/>
              </a:ln>
              <a:solidFill>
                <a:srgbClr val="002875">
                  <a:lumMod val="60000"/>
                  <a:lumOff val="40000"/>
                </a:srgbClr>
              </a:solidFill>
              <a:effectLst/>
              <a:uLnTx/>
              <a:uFillTx/>
              <a:latin typeface="Arial" panose="020B0604020202020204"/>
              <a:ea typeface="+mn-ea"/>
              <a:cs typeface="MV Boli" panose="02000500030200090000" pitchFamily="2" charset="0"/>
            </a:endParaRP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Strategie</a:t>
            </a:r>
          </a:p>
          <a:p>
            <a:pPr marL="1714500" marR="0" lvl="3"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Motive</a:t>
            </a:r>
          </a:p>
          <a:p>
            <a:pPr marL="1714500" marR="0" lvl="3"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Treiber</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Einflüsse von außen (Digitalisierung)</a:t>
            </a:r>
          </a:p>
          <a:p>
            <a:pPr marL="1714500" marR="0" lvl="3"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Schnelle Reaktion</a:t>
            </a:r>
          </a:p>
          <a:p>
            <a:pPr marL="1714500" marR="0" lvl="3"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Schnelle Anpassungs</a:t>
            </a:r>
          </a:p>
          <a:p>
            <a:pPr marL="1714500" marR="0" lvl="3"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Neue Geschäftsmodelle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2875">
                    <a:lumMod val="60000"/>
                    <a:lumOff val="40000"/>
                  </a:srgbClr>
                </a:solidFill>
                <a:effectLst/>
                <a:uLnTx/>
                <a:uFillTx/>
                <a:latin typeface="Arial" panose="020B0604020202020204"/>
                <a:ea typeface="+mn-ea"/>
                <a:cs typeface="MV Boli" panose="02000500030200090000" pitchFamily="2" charset="0"/>
              </a:rPr>
              <a:t>Effizientes IT Management</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Blueprint der IT Landschaft</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IT Kostenoptimierung</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2875">
                    <a:lumMod val="60000"/>
                    <a:lumOff val="40000"/>
                  </a:srgbClr>
                </a:solidFill>
                <a:effectLst/>
                <a:uLnTx/>
                <a:uFillTx/>
                <a:latin typeface="Arial" panose="020B0604020202020204"/>
                <a:ea typeface="+mn-ea"/>
                <a:cs typeface="MV Boli" panose="02000500030200090000" pitchFamily="2" charset="0"/>
              </a:rPr>
              <a:t>Bessere Planung und Kommunikation</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Prioritäten</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Projekte</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Prozesse</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V Boli" panose="02000500030200090000" pitchFamily="2" charset="0"/>
              </a:rPr>
              <a:t>Gemeinsame Sprache</a:t>
            </a:r>
          </a:p>
        </p:txBody>
      </p:sp>
      <p:pic>
        <p:nvPicPr>
          <p:cNvPr id="53250" name="Picture 2" descr="views">
            <a:extLst>
              <a:ext uri="{FF2B5EF4-FFF2-40B4-BE49-F238E27FC236}">
                <a16:creationId xmlns:a16="http://schemas.microsoft.com/office/drawing/2014/main" id="{ED9A31A1-8CE4-4D65-A7DF-073C76DB3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572" y="1527142"/>
            <a:ext cx="6111120" cy="417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59115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HTTP/2</a:t>
            </a:r>
          </a:p>
          <a:p>
            <a:pPr lvl="1"/>
            <a:r>
              <a:rPr lang="en-US" dirty="0" err="1"/>
              <a:t>rückwärtskompatibel</a:t>
            </a:r>
            <a:r>
              <a:rPr lang="en-US" dirty="0"/>
              <a:t> </a:t>
            </a:r>
            <a:r>
              <a:rPr lang="en-US" dirty="0" err="1"/>
              <a:t>zu</a:t>
            </a:r>
            <a:r>
              <a:rPr lang="en-US" dirty="0"/>
              <a:t> HTTP/1.1</a:t>
            </a:r>
          </a:p>
          <a:p>
            <a:pPr lvl="1"/>
            <a:r>
              <a:rPr lang="en-US" dirty="0" err="1"/>
              <a:t>ist</a:t>
            </a:r>
            <a:r>
              <a:rPr lang="en-US" dirty="0"/>
              <a:t> </a:t>
            </a:r>
            <a:r>
              <a:rPr lang="en-US" dirty="0" err="1"/>
              <a:t>ein</a:t>
            </a:r>
            <a:r>
              <a:rPr lang="en-US" dirty="0"/>
              <a:t> </a:t>
            </a:r>
            <a:r>
              <a:rPr lang="en-US" dirty="0" err="1"/>
              <a:t>binäres</a:t>
            </a:r>
            <a:r>
              <a:rPr lang="en-US" dirty="0"/>
              <a:t> </a:t>
            </a:r>
            <a:r>
              <a:rPr lang="en-US" dirty="0" err="1"/>
              <a:t>Übetragungsprotokoll</a:t>
            </a:r>
            <a:r>
              <a:rPr lang="en-US" dirty="0"/>
              <a:t> (HTTP/1.1 </a:t>
            </a:r>
            <a:r>
              <a:rPr lang="en-US" dirty="0" err="1"/>
              <a:t>ist</a:t>
            </a:r>
            <a:r>
              <a:rPr lang="en-US" dirty="0"/>
              <a:t> </a:t>
            </a:r>
            <a:r>
              <a:rPr lang="en-US" dirty="0" err="1"/>
              <a:t>textorientiert</a:t>
            </a:r>
            <a:r>
              <a:rPr lang="en-US" dirty="0"/>
              <a:t>)</a:t>
            </a:r>
          </a:p>
          <a:p>
            <a:pPr lvl="1"/>
            <a:r>
              <a:rPr lang="en-US" dirty="0" err="1"/>
              <a:t>kompakter</a:t>
            </a:r>
            <a:r>
              <a:rPr lang="en-US" dirty="0"/>
              <a:t>, </a:t>
            </a:r>
            <a:r>
              <a:rPr lang="en-US" dirty="0" err="1"/>
              <a:t>einfacher</a:t>
            </a:r>
            <a:r>
              <a:rPr lang="en-US" dirty="0"/>
              <a:t> </a:t>
            </a:r>
            <a:r>
              <a:rPr lang="en-US" dirty="0" err="1"/>
              <a:t>zu</a:t>
            </a:r>
            <a:r>
              <a:rPr lang="en-US" dirty="0"/>
              <a:t> </a:t>
            </a:r>
            <a:r>
              <a:rPr lang="en-US" dirty="0" err="1"/>
              <a:t>parsen</a:t>
            </a:r>
            <a:r>
              <a:rPr lang="en-US" dirty="0"/>
              <a:t> und </a:t>
            </a:r>
            <a:r>
              <a:rPr lang="en-US" dirty="0" err="1"/>
              <a:t>weniger</a:t>
            </a:r>
            <a:r>
              <a:rPr lang="en-US" dirty="0"/>
              <a:t> </a:t>
            </a:r>
            <a:r>
              <a:rPr lang="en-US" dirty="0" err="1"/>
              <a:t>fehleranfällig</a:t>
            </a:r>
            <a:endParaRPr lang="en-US" dirty="0"/>
          </a:p>
          <a:p>
            <a:pPr lvl="1"/>
            <a:r>
              <a:rPr lang="en-US" dirty="0" err="1"/>
              <a:t>kann</a:t>
            </a:r>
            <a:r>
              <a:rPr lang="en-US" dirty="0"/>
              <a:t> Multiplexing</a:t>
            </a:r>
          </a:p>
          <a:p>
            <a:pPr lvl="2"/>
            <a:r>
              <a:rPr lang="en-US" dirty="0" err="1"/>
              <a:t>paralleles</a:t>
            </a:r>
            <a:r>
              <a:rPr lang="en-US" dirty="0"/>
              <a:t> und </a:t>
            </a:r>
            <a:r>
              <a:rPr lang="en-US" dirty="0" err="1"/>
              <a:t>asynchrones</a:t>
            </a:r>
            <a:r>
              <a:rPr lang="en-US" dirty="0"/>
              <a:t> </a:t>
            </a:r>
            <a:r>
              <a:rPr lang="en-US" dirty="0" err="1"/>
              <a:t>Senden</a:t>
            </a:r>
            <a:r>
              <a:rPr lang="en-US" dirty="0"/>
              <a:t> und </a:t>
            </a:r>
            <a:r>
              <a:rPr lang="en-US" dirty="0" err="1"/>
              <a:t>Empfangen</a:t>
            </a:r>
            <a:r>
              <a:rPr lang="en-US" dirty="0"/>
              <a:t> von </a:t>
            </a:r>
            <a:r>
              <a:rPr lang="en-US" dirty="0" err="1"/>
              <a:t>Nachrichten</a:t>
            </a:r>
            <a:r>
              <a:rPr lang="en-US" dirty="0"/>
              <a:t> </a:t>
            </a:r>
            <a:r>
              <a:rPr lang="en-US" dirty="0" err="1"/>
              <a:t>über</a:t>
            </a:r>
            <a:r>
              <a:rPr lang="en-US" dirty="0"/>
              <a:t> </a:t>
            </a:r>
            <a:r>
              <a:rPr lang="en-US" dirty="0" err="1"/>
              <a:t>eine</a:t>
            </a:r>
            <a:r>
              <a:rPr lang="en-US" dirty="0"/>
              <a:t> TCP </a:t>
            </a:r>
            <a:r>
              <a:rPr lang="en-US" dirty="0" err="1"/>
              <a:t>Verbindung</a:t>
            </a:r>
            <a:endParaRPr lang="en-US" dirty="0"/>
          </a:p>
          <a:p>
            <a:pPr lvl="2"/>
            <a:r>
              <a:rPr lang="en-US" dirty="0" err="1"/>
              <a:t>macht</a:t>
            </a:r>
            <a:r>
              <a:rPr lang="en-US" dirty="0"/>
              <a:t> Bundling </a:t>
            </a:r>
            <a:r>
              <a:rPr lang="en-US" dirty="0" err="1"/>
              <a:t>überflüssig</a:t>
            </a:r>
            <a:r>
              <a:rPr lang="en-US" dirty="0"/>
              <a:t> und die </a:t>
            </a:r>
            <a:r>
              <a:rPr lang="en-US" dirty="0" err="1"/>
              <a:t>Nutzung</a:t>
            </a:r>
            <a:r>
              <a:rPr lang="en-US" dirty="0"/>
              <a:t> von Caches </a:t>
            </a:r>
            <a:r>
              <a:rPr lang="en-US" dirty="0" err="1"/>
              <a:t>werden</a:t>
            </a:r>
            <a:r>
              <a:rPr lang="en-US" dirty="0"/>
              <a:t> </a:t>
            </a:r>
            <a:r>
              <a:rPr lang="en-US" dirty="0" err="1"/>
              <a:t>optimiert</a:t>
            </a:r>
            <a:endParaRPr lang="en-US" dirty="0"/>
          </a:p>
          <a:p>
            <a:pPr lvl="1"/>
            <a:r>
              <a:rPr lang="en-US" dirty="0" err="1"/>
              <a:t>kann</a:t>
            </a:r>
            <a:r>
              <a:rPr lang="en-US" dirty="0"/>
              <a:t> Server Push</a:t>
            </a:r>
          </a:p>
          <a:p>
            <a:pPr lvl="2"/>
            <a:r>
              <a:rPr lang="en-US" dirty="0" err="1"/>
              <a:t>proaktives</a:t>
            </a:r>
            <a:r>
              <a:rPr lang="en-US" dirty="0"/>
              <a:t> </a:t>
            </a:r>
            <a:r>
              <a:rPr lang="en-US" dirty="0" err="1"/>
              <a:t>Senden</a:t>
            </a:r>
            <a:r>
              <a:rPr lang="en-US" dirty="0"/>
              <a:t> von </a:t>
            </a:r>
            <a:r>
              <a:rPr lang="en-US" dirty="0" err="1"/>
              <a:t>benötigten</a:t>
            </a:r>
            <a:r>
              <a:rPr lang="en-US" dirty="0"/>
              <a:t> </a:t>
            </a:r>
            <a:r>
              <a:rPr lang="en-US" dirty="0" err="1"/>
              <a:t>Resourcen</a:t>
            </a:r>
            <a:r>
              <a:rPr lang="en-US" dirty="0"/>
              <a:t> </a:t>
            </a:r>
            <a:r>
              <a:rPr lang="en-US" dirty="0" err="1"/>
              <a:t>vom</a:t>
            </a:r>
            <a:r>
              <a:rPr lang="en-US" dirty="0"/>
              <a:t> Server an den Client</a:t>
            </a:r>
          </a:p>
          <a:p>
            <a:pPr lvl="2"/>
            <a:r>
              <a:rPr lang="en-US" dirty="0" err="1"/>
              <a:t>vorsichtig</a:t>
            </a:r>
            <a:r>
              <a:rPr lang="en-US" dirty="0"/>
              <a:t> </a:t>
            </a:r>
            <a:r>
              <a:rPr lang="en-US" dirty="0" err="1"/>
              <a:t>einzusetzen</a:t>
            </a:r>
            <a:r>
              <a:rPr lang="en-US" dirty="0"/>
              <a:t>, </a:t>
            </a:r>
            <a:r>
              <a:rPr lang="en-US" dirty="0" err="1"/>
              <a:t>kann</a:t>
            </a:r>
            <a:r>
              <a:rPr lang="en-US" dirty="0"/>
              <a:t> </a:t>
            </a:r>
            <a:r>
              <a:rPr lang="en-US" dirty="0" err="1"/>
              <a:t>zu</a:t>
            </a:r>
            <a:r>
              <a:rPr lang="en-US" dirty="0"/>
              <a:t> </a:t>
            </a:r>
            <a:r>
              <a:rPr lang="en-US" dirty="0" err="1"/>
              <a:t>zuviel</a:t>
            </a:r>
            <a:r>
              <a:rPr lang="en-US" dirty="0"/>
              <a:t> </a:t>
            </a:r>
            <a:r>
              <a:rPr lang="en-US" dirty="0" err="1"/>
              <a:t>Übertrgungen</a:t>
            </a:r>
            <a:r>
              <a:rPr lang="en-US" dirty="0"/>
              <a:t> </a:t>
            </a:r>
            <a:r>
              <a:rPr lang="en-US" dirty="0" err="1"/>
              <a:t>führen</a:t>
            </a:r>
            <a:endParaRPr lang="en-US" dirty="0"/>
          </a:p>
          <a:p>
            <a:pPr lvl="1"/>
            <a:r>
              <a:rPr lang="en-US" dirty="0"/>
              <a:t>Header </a:t>
            </a:r>
            <a:r>
              <a:rPr lang="en-US" dirty="0" err="1"/>
              <a:t>Kompression</a:t>
            </a:r>
            <a:endParaRPr lang="en-US" dirty="0"/>
          </a:p>
          <a:p>
            <a:pPr lvl="2"/>
            <a:r>
              <a:rPr lang="en-US" dirty="0"/>
              <a:t>HPACK </a:t>
            </a:r>
            <a:r>
              <a:rPr lang="en-US" dirty="0" err="1"/>
              <a:t>Kompressionsformat</a:t>
            </a:r>
            <a:r>
              <a:rPr lang="en-US" dirty="0"/>
              <a:t> (</a:t>
            </a:r>
            <a:r>
              <a:rPr lang="en-US" dirty="0" err="1"/>
              <a:t>Huffmann</a:t>
            </a:r>
            <a:r>
              <a:rPr lang="en-US" dirty="0"/>
              <a:t> lossless)</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250</a:t>
            </a:fld>
            <a:endParaRPr lang="de-DE"/>
          </a:p>
        </p:txBody>
      </p:sp>
    </p:spTree>
    <p:extLst>
      <p:ext uri="{BB962C8B-B14F-4D97-AF65-F5344CB8AC3E}">
        <p14:creationId xmlns:p14="http://schemas.microsoft.com/office/powerpoint/2010/main" val="50914275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13164"/>
            <a:ext cx="11752359" cy="4780228"/>
          </a:xfrm>
        </p:spPr>
        <p:txBody>
          <a:bodyPr/>
          <a:lstStyle/>
          <a:p>
            <a:r>
              <a:rPr lang="en-US" dirty="0"/>
              <a:t>Content Delivery Networks</a:t>
            </a:r>
          </a:p>
          <a:p>
            <a:pPr lvl="1"/>
            <a:r>
              <a:rPr lang="en-US" dirty="0" err="1"/>
              <a:t>Benutzer</a:t>
            </a:r>
            <a:r>
              <a:rPr lang="en-US" dirty="0"/>
              <a:t> von </a:t>
            </a:r>
            <a:r>
              <a:rPr lang="en-US" dirty="0" err="1"/>
              <a:t>Resourcen</a:t>
            </a:r>
            <a:r>
              <a:rPr lang="en-US" dirty="0"/>
              <a:t> </a:t>
            </a:r>
            <a:r>
              <a:rPr lang="en-US" dirty="0" err="1"/>
              <a:t>können</a:t>
            </a:r>
            <a:r>
              <a:rPr lang="en-US" dirty="0"/>
              <a:t> </a:t>
            </a:r>
            <a:r>
              <a:rPr lang="en-US" dirty="0" err="1"/>
              <a:t>weltweit</a:t>
            </a:r>
            <a:r>
              <a:rPr lang="en-US" dirty="0"/>
              <a:t> </a:t>
            </a:r>
            <a:r>
              <a:rPr lang="en-US" dirty="0" err="1"/>
              <a:t>verteilt</a:t>
            </a:r>
            <a:r>
              <a:rPr lang="en-US" dirty="0"/>
              <a:t> sein</a:t>
            </a:r>
          </a:p>
          <a:p>
            <a:pPr lvl="1"/>
            <a:r>
              <a:rPr lang="en-US" dirty="0"/>
              <a:t>um Latency </a:t>
            </a:r>
            <a:r>
              <a:rPr lang="en-US" dirty="0" err="1"/>
              <a:t>zu</a:t>
            </a:r>
            <a:r>
              <a:rPr lang="en-US" dirty="0"/>
              <a:t> </a:t>
            </a:r>
            <a:r>
              <a:rPr lang="en-US" dirty="0" err="1"/>
              <a:t>vermindern</a:t>
            </a:r>
            <a:r>
              <a:rPr lang="en-US" dirty="0"/>
              <a:t> </a:t>
            </a:r>
            <a:r>
              <a:rPr lang="en-US" dirty="0" err="1"/>
              <a:t>gibt</a:t>
            </a:r>
            <a:r>
              <a:rPr lang="en-US" dirty="0"/>
              <a:t> es </a:t>
            </a:r>
            <a:r>
              <a:rPr lang="en-US" dirty="0" err="1"/>
              <a:t>sog</a:t>
            </a:r>
            <a:r>
              <a:rPr lang="en-US" dirty="0"/>
              <a:t>. Content Delivery Networks (CDN)</a:t>
            </a:r>
          </a:p>
          <a:p>
            <a:pPr lvl="2"/>
            <a:r>
              <a:rPr lang="en-US" dirty="0" err="1"/>
              <a:t>geografisch</a:t>
            </a:r>
            <a:r>
              <a:rPr lang="en-US" dirty="0"/>
              <a:t> </a:t>
            </a:r>
            <a:r>
              <a:rPr lang="en-US" dirty="0" err="1"/>
              <a:t>verteilte</a:t>
            </a:r>
            <a:r>
              <a:rPr lang="en-US" dirty="0"/>
              <a:t> </a:t>
            </a:r>
            <a:r>
              <a:rPr lang="en-US" dirty="0" err="1"/>
              <a:t>Servergruppen</a:t>
            </a:r>
            <a:r>
              <a:rPr lang="en-US" dirty="0"/>
              <a:t>, um Content local </a:t>
            </a:r>
            <a:r>
              <a:rPr lang="en-US" dirty="0" err="1"/>
              <a:t>Benutzern</a:t>
            </a:r>
            <a:r>
              <a:rPr lang="en-US" dirty="0"/>
              <a:t> </a:t>
            </a:r>
            <a:r>
              <a:rPr lang="en-US" dirty="0" err="1"/>
              <a:t>zur</a:t>
            </a:r>
            <a:r>
              <a:rPr lang="en-US" dirty="0"/>
              <a:t> </a:t>
            </a:r>
            <a:r>
              <a:rPr lang="en-US" dirty="0" err="1"/>
              <a:t>Verfügung</a:t>
            </a:r>
            <a:r>
              <a:rPr lang="en-US" dirty="0"/>
              <a:t> </a:t>
            </a:r>
            <a:r>
              <a:rPr lang="en-US" dirty="0" err="1"/>
              <a:t>zu</a:t>
            </a:r>
            <a:r>
              <a:rPr lang="en-US" dirty="0"/>
              <a:t> </a:t>
            </a:r>
            <a:r>
              <a:rPr lang="en-US" dirty="0" err="1"/>
              <a:t>stellen</a:t>
            </a:r>
            <a:endParaRPr lang="en-US" dirty="0"/>
          </a:p>
          <a:p>
            <a:pPr lvl="1"/>
            <a:r>
              <a:rPr lang="en-US" dirty="0"/>
              <a:t>CDN </a:t>
            </a:r>
            <a:r>
              <a:rPr lang="en-US" dirty="0" err="1"/>
              <a:t>unterstützen</a:t>
            </a:r>
            <a:r>
              <a:rPr lang="en-US" dirty="0"/>
              <a:t> </a:t>
            </a:r>
            <a:r>
              <a:rPr lang="en-US" dirty="0" err="1"/>
              <a:t>zusätzlich</a:t>
            </a:r>
            <a:r>
              <a:rPr lang="en-US" dirty="0"/>
              <a:t> Load Balancing, Caching, Minification und </a:t>
            </a:r>
            <a:r>
              <a:rPr lang="en-US" dirty="0" err="1"/>
              <a:t>Dateikomprimierung</a:t>
            </a:r>
            <a:endParaRPr lang="en-US" dirty="0"/>
          </a:p>
          <a:p>
            <a:r>
              <a:rPr lang="en-US" dirty="0" err="1"/>
              <a:t>Optimierte</a:t>
            </a:r>
            <a:r>
              <a:rPr lang="en-US" dirty="0"/>
              <a:t> </a:t>
            </a:r>
            <a:r>
              <a:rPr lang="en-US" dirty="0" err="1"/>
              <a:t>Webfonts</a:t>
            </a:r>
            <a:endParaRPr lang="en-US" dirty="0"/>
          </a:p>
          <a:p>
            <a:pPr lvl="1"/>
            <a:r>
              <a:rPr lang="en-US" dirty="0" err="1"/>
              <a:t>spezielle</a:t>
            </a:r>
            <a:r>
              <a:rPr lang="en-US" dirty="0"/>
              <a:t> Fonts </a:t>
            </a:r>
            <a:r>
              <a:rPr lang="en-US" dirty="0" err="1"/>
              <a:t>werden</a:t>
            </a:r>
            <a:r>
              <a:rPr lang="en-US" dirty="0"/>
              <a:t> in den Browser </a:t>
            </a:r>
            <a:r>
              <a:rPr lang="en-US" dirty="0" err="1"/>
              <a:t>geladen</a:t>
            </a:r>
            <a:r>
              <a:rPr lang="en-US" dirty="0"/>
              <a:t> (</a:t>
            </a:r>
            <a:r>
              <a:rPr lang="en-US" dirty="0" err="1"/>
              <a:t>wenn</a:t>
            </a:r>
            <a:r>
              <a:rPr lang="en-US" dirty="0"/>
              <a:t> </a:t>
            </a:r>
            <a:r>
              <a:rPr lang="en-US" dirty="0" err="1"/>
              <a:t>unterstützt</a:t>
            </a:r>
            <a:r>
              <a:rPr lang="en-US" dirty="0"/>
              <a:t>)</a:t>
            </a:r>
          </a:p>
          <a:p>
            <a:pPr lvl="1"/>
            <a:r>
              <a:rPr lang="en-US" dirty="0" err="1"/>
              <a:t>durch</a:t>
            </a:r>
            <a:r>
              <a:rPr lang="en-US" dirty="0"/>
              <a:t> </a:t>
            </a:r>
            <a:r>
              <a:rPr lang="en-US" dirty="0" err="1"/>
              <a:t>geschickten</a:t>
            </a:r>
            <a:r>
              <a:rPr lang="en-US" dirty="0"/>
              <a:t> </a:t>
            </a:r>
            <a:r>
              <a:rPr lang="en-US" dirty="0" err="1"/>
              <a:t>Einsatz</a:t>
            </a:r>
            <a:r>
              <a:rPr lang="en-US" dirty="0"/>
              <a:t> von </a:t>
            </a:r>
            <a:r>
              <a:rPr lang="en-US" dirty="0" err="1"/>
              <a:t>Webfonts</a:t>
            </a:r>
            <a:r>
              <a:rPr lang="en-US" dirty="0"/>
              <a:t> </a:t>
            </a:r>
            <a:r>
              <a:rPr lang="en-US" dirty="0" err="1"/>
              <a:t>kann</a:t>
            </a:r>
            <a:r>
              <a:rPr lang="en-US" dirty="0"/>
              <a:t> man </a:t>
            </a:r>
            <a:r>
              <a:rPr lang="en-US" dirty="0" err="1"/>
              <a:t>Ladezeiten</a:t>
            </a:r>
            <a:r>
              <a:rPr lang="en-US" dirty="0"/>
              <a:t> von Webpages </a:t>
            </a:r>
            <a:r>
              <a:rPr lang="en-US" dirty="0" err="1"/>
              <a:t>verringern</a:t>
            </a:r>
            <a:endParaRPr lang="en-US" dirty="0"/>
          </a:p>
          <a:p>
            <a:pPr lvl="1"/>
            <a:r>
              <a:rPr lang="en-US" dirty="0" err="1"/>
              <a:t>Leider</a:t>
            </a:r>
            <a:r>
              <a:rPr lang="en-US" dirty="0"/>
              <a:t> </a:t>
            </a:r>
            <a:r>
              <a:rPr lang="en-US" dirty="0" err="1"/>
              <a:t>gibt</a:t>
            </a:r>
            <a:r>
              <a:rPr lang="en-US" dirty="0"/>
              <a:t> es </a:t>
            </a:r>
            <a:r>
              <a:rPr lang="en-US" dirty="0" err="1"/>
              <a:t>noch</a:t>
            </a:r>
            <a:r>
              <a:rPr lang="en-US" dirty="0"/>
              <a:t> </a:t>
            </a:r>
            <a:r>
              <a:rPr lang="en-US" dirty="0" err="1"/>
              <a:t>keinen</a:t>
            </a:r>
            <a:r>
              <a:rPr lang="en-US" dirty="0"/>
              <a:t> </a:t>
            </a:r>
            <a:r>
              <a:rPr lang="en-US" dirty="0" err="1"/>
              <a:t>einheitlichen</a:t>
            </a:r>
            <a:r>
              <a:rPr lang="en-US" dirty="0"/>
              <a:t> Standard</a:t>
            </a:r>
          </a:p>
          <a:p>
            <a:r>
              <a:rPr lang="en-US" dirty="0" err="1"/>
              <a:t>Optimierung</a:t>
            </a:r>
            <a:r>
              <a:rPr lang="en-US" dirty="0"/>
              <a:t> des </a:t>
            </a:r>
            <a:r>
              <a:rPr lang="en-US" dirty="0" err="1"/>
              <a:t>kritischen</a:t>
            </a:r>
            <a:r>
              <a:rPr lang="en-US" dirty="0"/>
              <a:t> Rendering Paths (critical rendering path CRP)</a:t>
            </a:r>
          </a:p>
          <a:p>
            <a:pPr lvl="1"/>
            <a:r>
              <a:rPr lang="en-US" dirty="0" err="1"/>
              <a:t>Wenn</a:t>
            </a:r>
            <a:r>
              <a:rPr lang="en-US" dirty="0"/>
              <a:t> man die Art und Weise, </a:t>
            </a:r>
            <a:r>
              <a:rPr lang="en-US" dirty="0" err="1"/>
              <a:t>wie</a:t>
            </a:r>
            <a:r>
              <a:rPr lang="en-US" dirty="0"/>
              <a:t> </a:t>
            </a:r>
            <a:r>
              <a:rPr lang="en-US" dirty="0" err="1"/>
              <a:t>ein</a:t>
            </a:r>
            <a:r>
              <a:rPr lang="en-US" dirty="0"/>
              <a:t> Browser </a:t>
            </a:r>
            <a:r>
              <a:rPr lang="en-US" dirty="0" err="1"/>
              <a:t>eine</a:t>
            </a:r>
            <a:r>
              <a:rPr lang="en-US" dirty="0"/>
              <a:t> Site </a:t>
            </a:r>
            <a:r>
              <a:rPr lang="en-US" dirty="0" err="1"/>
              <a:t>renderd</a:t>
            </a:r>
            <a:r>
              <a:rPr lang="en-US" dirty="0"/>
              <a:t>, </a:t>
            </a:r>
            <a:r>
              <a:rPr lang="en-US" dirty="0" err="1"/>
              <a:t>kennt</a:t>
            </a:r>
            <a:r>
              <a:rPr lang="en-US" dirty="0"/>
              <a:t>, </a:t>
            </a:r>
            <a:r>
              <a:rPr lang="en-US" dirty="0" err="1"/>
              <a:t>dann</a:t>
            </a:r>
            <a:r>
              <a:rPr lang="en-US" dirty="0"/>
              <a:t> </a:t>
            </a:r>
            <a:r>
              <a:rPr lang="en-US" dirty="0" err="1"/>
              <a:t>kann</a:t>
            </a:r>
            <a:r>
              <a:rPr lang="en-US" dirty="0"/>
              <a:t> man die Seiten </a:t>
            </a:r>
            <a:r>
              <a:rPr lang="en-US" dirty="0" err="1"/>
              <a:t>entsprechen</a:t>
            </a:r>
            <a:r>
              <a:rPr lang="en-US" dirty="0"/>
              <a:t> so </a:t>
            </a:r>
            <a:r>
              <a:rPr lang="en-US" dirty="0" err="1"/>
              <a:t>aufbauen</a:t>
            </a:r>
            <a:r>
              <a:rPr lang="en-US" dirty="0"/>
              <a:t>, </a:t>
            </a:r>
            <a:r>
              <a:rPr lang="en-US" dirty="0" err="1"/>
              <a:t>daß</a:t>
            </a:r>
            <a:r>
              <a:rPr lang="en-US" dirty="0"/>
              <a:t> die interne </a:t>
            </a:r>
            <a:r>
              <a:rPr lang="en-US" dirty="0" err="1"/>
              <a:t>Erzeugung</a:t>
            </a:r>
            <a:r>
              <a:rPr lang="en-US" dirty="0"/>
              <a:t> des Document Object Model (DOM) und des CSS Object Model schnell </a:t>
            </a:r>
            <a:r>
              <a:rPr lang="en-US" dirty="0" err="1"/>
              <a:t>abläuft</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251</a:t>
            </a:fld>
            <a:endParaRPr lang="de-DE"/>
          </a:p>
        </p:txBody>
      </p:sp>
    </p:spTree>
    <p:extLst>
      <p:ext uri="{BB962C8B-B14F-4D97-AF65-F5344CB8AC3E}">
        <p14:creationId xmlns:p14="http://schemas.microsoft.com/office/powerpoint/2010/main" val="40860523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065681"/>
            <a:ext cx="11752359" cy="4780228"/>
          </a:xfrm>
        </p:spPr>
        <p:txBody>
          <a:bodyPr/>
          <a:lstStyle/>
          <a:p>
            <a:r>
              <a:rPr lang="en-US" dirty="0" err="1"/>
              <a:t>Datenbank</a:t>
            </a:r>
            <a:r>
              <a:rPr lang="en-US" dirty="0"/>
              <a:t> Performance</a:t>
            </a:r>
          </a:p>
          <a:p>
            <a:pPr lvl="1"/>
            <a:r>
              <a:rPr lang="en-US" dirty="0" err="1"/>
              <a:t>Effizientes</a:t>
            </a:r>
            <a:r>
              <a:rPr lang="en-US" dirty="0"/>
              <a:t> </a:t>
            </a:r>
            <a:r>
              <a:rPr lang="en-US" dirty="0" err="1"/>
              <a:t>Datenbankschema</a:t>
            </a:r>
            <a:endParaRPr lang="en-US" dirty="0"/>
          </a:p>
          <a:p>
            <a:pPr lvl="2"/>
            <a:r>
              <a:rPr lang="en-US" dirty="0" err="1"/>
              <a:t>Normalisierung</a:t>
            </a:r>
            <a:endParaRPr lang="en-US" dirty="0"/>
          </a:p>
          <a:p>
            <a:pPr lvl="2"/>
            <a:r>
              <a:rPr lang="en-US" dirty="0" err="1"/>
              <a:t>Manchmal</a:t>
            </a:r>
            <a:r>
              <a:rPr lang="en-US" dirty="0"/>
              <a:t> </a:t>
            </a:r>
            <a:r>
              <a:rPr lang="en-US" dirty="0" err="1"/>
              <a:t>muß</a:t>
            </a:r>
            <a:r>
              <a:rPr lang="en-US" dirty="0"/>
              <a:t> </a:t>
            </a:r>
            <a:r>
              <a:rPr lang="en-US" dirty="0" err="1"/>
              <a:t>aus</a:t>
            </a:r>
            <a:r>
              <a:rPr lang="en-US" dirty="0"/>
              <a:t> </a:t>
            </a:r>
            <a:r>
              <a:rPr lang="en-US" dirty="0" err="1"/>
              <a:t>Performancegründen</a:t>
            </a:r>
            <a:r>
              <a:rPr lang="en-US" dirty="0"/>
              <a:t> (</a:t>
            </a:r>
            <a:r>
              <a:rPr lang="en-US" dirty="0" err="1"/>
              <a:t>teilweise</a:t>
            </a:r>
            <a:r>
              <a:rPr lang="en-US" dirty="0"/>
              <a:t>) </a:t>
            </a:r>
            <a:r>
              <a:rPr lang="en-US" dirty="0" err="1"/>
              <a:t>denormalisiert</a:t>
            </a:r>
            <a:r>
              <a:rPr lang="en-US" dirty="0"/>
              <a:t> </a:t>
            </a:r>
            <a:r>
              <a:rPr lang="en-US" dirty="0" err="1"/>
              <a:t>werden</a:t>
            </a:r>
            <a:endParaRPr lang="en-US" dirty="0"/>
          </a:p>
          <a:p>
            <a:pPr lvl="2"/>
            <a:r>
              <a:rPr lang="en-US" dirty="0" err="1"/>
              <a:t>Nutzung</a:t>
            </a:r>
            <a:r>
              <a:rPr lang="en-US" dirty="0"/>
              <a:t> von </a:t>
            </a:r>
            <a:r>
              <a:rPr lang="en-US" dirty="0" err="1"/>
              <a:t>Schlüsseln</a:t>
            </a:r>
            <a:r>
              <a:rPr lang="en-US" dirty="0"/>
              <a:t> (Primary, Foreign)</a:t>
            </a:r>
          </a:p>
          <a:p>
            <a:pPr lvl="2"/>
            <a:r>
              <a:rPr lang="en-US" dirty="0" err="1"/>
              <a:t>Auswahl</a:t>
            </a:r>
            <a:r>
              <a:rPr lang="en-US" dirty="0"/>
              <a:t> von </a:t>
            </a:r>
            <a:r>
              <a:rPr lang="en-US" dirty="0" err="1"/>
              <a:t>geeigneten</a:t>
            </a:r>
            <a:r>
              <a:rPr lang="en-US" dirty="0"/>
              <a:t> </a:t>
            </a:r>
            <a:r>
              <a:rPr lang="en-US" dirty="0" err="1"/>
              <a:t>Datentypen</a:t>
            </a:r>
            <a:r>
              <a:rPr lang="en-US" dirty="0"/>
              <a:t> (</a:t>
            </a:r>
            <a:r>
              <a:rPr lang="en-US" dirty="0" err="1"/>
              <a:t>Konvertierung</a:t>
            </a:r>
            <a:r>
              <a:rPr lang="en-US" dirty="0"/>
              <a:t> in </a:t>
            </a:r>
            <a:r>
              <a:rPr lang="en-US" dirty="0" err="1"/>
              <a:t>andere</a:t>
            </a:r>
            <a:r>
              <a:rPr lang="en-US" dirty="0"/>
              <a:t> </a:t>
            </a:r>
            <a:r>
              <a:rPr lang="en-US" dirty="0" err="1"/>
              <a:t>Typen</a:t>
            </a:r>
            <a:r>
              <a:rPr lang="en-US" dirty="0"/>
              <a:t> </a:t>
            </a:r>
            <a:r>
              <a:rPr lang="en-US" dirty="0" err="1"/>
              <a:t>kostet</a:t>
            </a:r>
            <a:r>
              <a:rPr lang="en-US" dirty="0"/>
              <a:t> Zeit)</a:t>
            </a:r>
          </a:p>
          <a:p>
            <a:pPr lvl="2"/>
            <a:r>
              <a:rPr lang="en-US" dirty="0" err="1"/>
              <a:t>Nutzung</a:t>
            </a:r>
            <a:r>
              <a:rPr lang="en-US" dirty="0"/>
              <a:t> von </a:t>
            </a:r>
            <a:r>
              <a:rPr lang="en-US" dirty="0" err="1"/>
              <a:t>Indizes</a:t>
            </a:r>
            <a:endParaRPr lang="en-US" dirty="0"/>
          </a:p>
          <a:p>
            <a:pPr lvl="2"/>
            <a:r>
              <a:rPr lang="en-US" dirty="0" err="1"/>
              <a:t>Skalierung</a:t>
            </a:r>
            <a:r>
              <a:rPr lang="en-US" dirty="0"/>
              <a:t> von </a:t>
            </a:r>
            <a:r>
              <a:rPr lang="en-US" dirty="0" err="1"/>
              <a:t>Datenbankservern</a:t>
            </a:r>
            <a:endParaRPr lang="en-US" dirty="0"/>
          </a:p>
          <a:p>
            <a:pPr lvl="2"/>
            <a:r>
              <a:rPr lang="en-US" dirty="0" err="1"/>
              <a:t>Nutzung</a:t>
            </a:r>
            <a:r>
              <a:rPr lang="en-US" dirty="0"/>
              <a:t> von </a:t>
            </a:r>
            <a:r>
              <a:rPr lang="en-US" dirty="0" err="1"/>
              <a:t>Transaktionen</a:t>
            </a:r>
            <a:endParaRPr lang="en-US" dirty="0"/>
          </a:p>
          <a:p>
            <a:pPr lvl="2"/>
            <a:r>
              <a:rPr lang="en-US" dirty="0"/>
              <a:t>CAP Theorem</a:t>
            </a:r>
          </a:p>
          <a:p>
            <a:pPr lvl="3"/>
            <a:r>
              <a:rPr lang="en-US" dirty="0"/>
              <a:t>Consistency, Availability, Partition intolerance</a:t>
            </a:r>
          </a:p>
          <a:p>
            <a:pPr lvl="3"/>
            <a:r>
              <a:rPr lang="en-US" dirty="0" err="1"/>
              <a:t>nur</a:t>
            </a:r>
            <a:r>
              <a:rPr lang="en-US" dirty="0"/>
              <a:t> 2 der 3 </a:t>
            </a:r>
            <a:r>
              <a:rPr lang="en-US" dirty="0" err="1"/>
              <a:t>Anforderungen</a:t>
            </a:r>
            <a:r>
              <a:rPr lang="en-US" dirty="0"/>
              <a:t> </a:t>
            </a:r>
            <a:r>
              <a:rPr lang="en-US" dirty="0" err="1"/>
              <a:t>können</a:t>
            </a:r>
            <a:r>
              <a:rPr lang="en-US" dirty="0"/>
              <a:t> in </a:t>
            </a:r>
            <a:r>
              <a:rPr lang="en-US" dirty="0" err="1"/>
              <a:t>verteilten</a:t>
            </a:r>
            <a:r>
              <a:rPr lang="en-US" dirty="0"/>
              <a:t> </a:t>
            </a:r>
            <a:r>
              <a:rPr lang="en-US" dirty="0" err="1"/>
              <a:t>Systemen</a:t>
            </a:r>
            <a:r>
              <a:rPr lang="en-US" dirty="0"/>
              <a:t> </a:t>
            </a:r>
            <a:r>
              <a:rPr lang="en-US" dirty="0" err="1"/>
              <a:t>erfüllt</a:t>
            </a:r>
            <a:r>
              <a:rPr lang="en-US" dirty="0"/>
              <a:t> </a:t>
            </a:r>
            <a:r>
              <a:rPr lang="en-US" dirty="0" err="1"/>
              <a:t>werden</a:t>
            </a:r>
            <a:endParaRPr lang="en-US" dirty="0"/>
          </a:p>
          <a:p>
            <a:pPr lvl="3"/>
            <a:r>
              <a:rPr lang="en-US" dirty="0"/>
              <a:t>manche </a:t>
            </a:r>
            <a:r>
              <a:rPr lang="en-US" dirty="0" err="1"/>
              <a:t>NoSql</a:t>
            </a:r>
            <a:r>
              <a:rPr lang="en-US" dirty="0"/>
              <a:t> </a:t>
            </a:r>
            <a:r>
              <a:rPr lang="en-US" dirty="0" err="1"/>
              <a:t>Datenbanken</a:t>
            </a:r>
            <a:r>
              <a:rPr lang="en-US" dirty="0"/>
              <a:t> </a:t>
            </a:r>
            <a:r>
              <a:rPr lang="en-US" dirty="0" err="1"/>
              <a:t>stellen</a:t>
            </a:r>
            <a:r>
              <a:rPr lang="en-US" dirty="0"/>
              <a:t> Performance </a:t>
            </a:r>
            <a:r>
              <a:rPr lang="en-US" dirty="0" err="1"/>
              <a:t>über</a:t>
            </a:r>
            <a:r>
              <a:rPr lang="en-US" dirty="0"/>
              <a:t> Consistency</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9c) Verschiedenste Strategien zur Verbesserung der Performance</a:t>
            </a:r>
            <a:br>
              <a:rPr lang="de-DE" b="0" dirty="0">
                <a:cs typeface="MV Boli" panose="02000500030200090000" pitchFamily="2" charset="0"/>
              </a:rPr>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252</a:t>
            </a:fld>
            <a:endParaRPr lang="de-DE"/>
          </a:p>
        </p:txBody>
      </p:sp>
    </p:spTree>
    <p:extLst>
      <p:ext uri="{BB962C8B-B14F-4D97-AF65-F5344CB8AC3E}">
        <p14:creationId xmlns:p14="http://schemas.microsoft.com/office/powerpoint/2010/main" val="37381443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dirty="0">
                <a:latin typeface="+mj-lt"/>
                <a:cs typeface="MV Boli" panose="02000500030200090000" pitchFamily="2" charset="0"/>
              </a:rPr>
              <a:t>10) Security</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latin typeface="+mn-lt"/>
                <a:cs typeface="MV Boli" panose="02000500030200090000" pitchFamily="2" charset="0"/>
              </a:rPr>
              <a:t>Software Systeme zu designen und entwickeln, die eine hohe Sicherheit besitzen, wird im wichtiger</a:t>
            </a:r>
          </a:p>
          <a:p>
            <a:pPr marL="342900" indent="-342900">
              <a:buFont typeface="Arial" panose="020B0604020202020204" pitchFamily="34" charset="0"/>
              <a:buChar char="•"/>
            </a:pPr>
            <a:r>
              <a:rPr lang="de-DE" sz="2400" b="0" dirty="0">
                <a:latin typeface="+mn-lt"/>
                <a:cs typeface="MV Boli" panose="02000500030200090000" pitchFamily="2" charset="0"/>
              </a:rPr>
              <a:t>Die Anzahl von Attacken auf Firmennetzwerke und Anwendungen </a:t>
            </a:r>
            <a:br>
              <a:rPr lang="de-DE" sz="2400" b="0" dirty="0">
                <a:latin typeface="+mn-lt"/>
                <a:cs typeface="MV Boli" panose="02000500030200090000" pitchFamily="2" charset="0"/>
              </a:rPr>
            </a:br>
            <a:r>
              <a:rPr lang="de-DE" sz="2400" b="0" dirty="0">
                <a:latin typeface="+mn-lt"/>
                <a:cs typeface="MV Boli" panose="02000500030200090000" pitchFamily="2" charset="0"/>
              </a:rPr>
              <a:t>nimmt dramatisch zu</a:t>
            </a:r>
          </a:p>
          <a:p>
            <a:pPr marL="342900" indent="-342900">
              <a:buFont typeface="Arial" panose="020B0604020202020204" pitchFamily="34" charset="0"/>
              <a:buChar char="•"/>
            </a:pPr>
            <a:r>
              <a:rPr lang="de-DE" sz="2400" b="0" dirty="0">
                <a:latin typeface="+mn-lt"/>
                <a:cs typeface="MV Boli" panose="02000500030200090000" pitchFamily="2" charset="0"/>
              </a:rPr>
              <a:t>Der Schaden durch solche Attacken kann für Firmen existenzbedrohend sein</a:t>
            </a:r>
          </a:p>
          <a:p>
            <a:pPr marL="342900" indent="-342900">
              <a:buFont typeface="Arial" panose="020B0604020202020204" pitchFamily="34" charset="0"/>
              <a:buChar char="•"/>
            </a:pPr>
            <a:endParaRPr lang="de-DE" sz="2400" b="0" dirty="0">
              <a:latin typeface="+mn-lt"/>
              <a:cs typeface="MV Boli" panose="02000500030200090000" pitchFamily="2" charset="0"/>
            </a:endParaRPr>
          </a:p>
          <a:p>
            <a:pPr marL="342900" indent="-342900">
              <a:buFont typeface="Arial" panose="020B0604020202020204" pitchFamily="34" charset="0"/>
              <a:buChar char="•"/>
            </a:pPr>
            <a:r>
              <a:rPr lang="de-DE" sz="2400" b="0" dirty="0">
                <a:latin typeface="+mn-lt"/>
                <a:cs typeface="MV Boli" panose="02000500030200090000" pitchFamily="2" charset="0"/>
              </a:rPr>
              <a:t>Wir betrachten</a:t>
            </a:r>
          </a:p>
          <a:p>
            <a:pPr marL="914400" lvl="1" indent="-457200">
              <a:buFont typeface="+mj-lt"/>
              <a:buAutoNum type="alphaLcParenR"/>
            </a:pPr>
            <a:r>
              <a:rPr lang="de-DE" sz="2000" dirty="0">
                <a:cs typeface="MV Boli" panose="02000500030200090000" pitchFamily="2" charset="0"/>
              </a:rPr>
              <a:t>Zustände von Informationen</a:t>
            </a:r>
          </a:p>
          <a:p>
            <a:pPr marL="914400" lvl="1" indent="-457200">
              <a:buFont typeface="+mj-lt"/>
              <a:buAutoNum type="alphaLcParenR"/>
            </a:pPr>
            <a:r>
              <a:rPr lang="de-DE" sz="2000" dirty="0">
                <a:cs typeface="MV Boli" panose="02000500030200090000" pitchFamily="2" charset="0"/>
              </a:rPr>
              <a:t>das CIA Dreieck</a:t>
            </a:r>
          </a:p>
          <a:p>
            <a:pPr marL="914400" lvl="1" indent="-457200">
              <a:buFont typeface="+mj-lt"/>
              <a:buAutoNum type="alphaLcParenR"/>
            </a:pPr>
            <a:r>
              <a:rPr lang="de-DE" sz="2000" b="0" dirty="0">
                <a:latin typeface="+mn-lt"/>
                <a:cs typeface="MV Boli" panose="02000500030200090000" pitchFamily="2" charset="0"/>
              </a:rPr>
              <a:t>Bedrohungsmodellierung</a:t>
            </a:r>
          </a:p>
          <a:p>
            <a:pPr marL="914400" lvl="1" indent="-457200">
              <a:buFont typeface="+mj-lt"/>
              <a:buAutoNum type="alphaLcParenR"/>
            </a:pPr>
            <a:r>
              <a:rPr lang="de-DE" sz="2000" dirty="0">
                <a:cs typeface="MV Boli" panose="02000500030200090000" pitchFamily="2" charset="0"/>
              </a:rPr>
              <a:t>Secure by Design</a:t>
            </a:r>
          </a:p>
          <a:p>
            <a:pPr marL="914400" lvl="1" indent="-457200">
              <a:buFont typeface="+mj-lt"/>
              <a:buAutoNum type="alphaLcParenR"/>
            </a:pPr>
            <a:r>
              <a:rPr lang="de-DE" sz="2000" b="0" dirty="0">
                <a:latin typeface="+mn-lt"/>
                <a:cs typeface="MV Boli" panose="02000500030200090000" pitchFamily="2" charset="0"/>
              </a:rPr>
              <a:t>Kryptografie</a:t>
            </a:r>
          </a:p>
          <a:p>
            <a:pPr marL="914400" lvl="1" indent="-457200">
              <a:buFont typeface="+mj-lt"/>
              <a:buAutoNum type="alphaLcParenR"/>
            </a:pPr>
            <a:r>
              <a:rPr lang="de-DE" sz="2000" dirty="0">
                <a:cs typeface="MV Boli" panose="02000500030200090000" pitchFamily="2" charset="0"/>
              </a:rPr>
              <a:t>Identity und Access Management (mit Authentifizierung und Authorisierung)</a:t>
            </a:r>
          </a:p>
          <a:p>
            <a:pPr marL="914400" lvl="1" indent="-457200">
              <a:buFont typeface="+mj-lt"/>
              <a:buAutoNum type="alphaLcParenR"/>
            </a:pPr>
            <a:r>
              <a:rPr lang="de-DE" sz="2000" b="0" dirty="0">
                <a:latin typeface="+mn-lt"/>
                <a:cs typeface="MV Boli" panose="02000500030200090000" pitchFamily="2" charset="0"/>
              </a:rPr>
              <a:t>Einige Risiken von Webanwendungen</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253</a:t>
            </a:fld>
            <a:endParaRPr lang="de-DE"/>
          </a:p>
        </p:txBody>
      </p:sp>
    </p:spTree>
    <p:extLst>
      <p:ext uri="{BB962C8B-B14F-4D97-AF65-F5344CB8AC3E}">
        <p14:creationId xmlns:p14="http://schemas.microsoft.com/office/powerpoint/2010/main" val="5128099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2327"/>
            <a:ext cx="11752359" cy="4780228"/>
          </a:xfrm>
        </p:spPr>
        <p:txBody>
          <a:bodyPr/>
          <a:lstStyle/>
          <a:p>
            <a:r>
              <a:rPr lang="en-US" dirty="0"/>
              <a:t>Security </a:t>
            </a:r>
            <a:r>
              <a:rPr lang="en-US" dirty="0" err="1"/>
              <a:t>ist</a:t>
            </a:r>
            <a:r>
              <a:rPr lang="en-US" dirty="0"/>
              <a:t> die </a:t>
            </a:r>
            <a:r>
              <a:rPr lang="en-US" dirty="0" err="1"/>
              <a:t>Fähigkeit</a:t>
            </a:r>
            <a:r>
              <a:rPr lang="en-US" dirty="0"/>
              <a:t> </a:t>
            </a:r>
            <a:r>
              <a:rPr lang="en-US" dirty="0" err="1"/>
              <a:t>einer</a:t>
            </a:r>
            <a:r>
              <a:rPr lang="en-US" dirty="0"/>
              <a:t> Software </a:t>
            </a:r>
            <a:r>
              <a:rPr lang="en-US" dirty="0" err="1"/>
              <a:t>Anwendung</a:t>
            </a:r>
            <a:r>
              <a:rPr lang="en-US" dirty="0"/>
              <a:t> </a:t>
            </a:r>
            <a:r>
              <a:rPr lang="en-US" dirty="0" err="1"/>
              <a:t>heimtükische</a:t>
            </a:r>
            <a:r>
              <a:rPr lang="en-US" dirty="0"/>
              <a:t> </a:t>
            </a:r>
            <a:r>
              <a:rPr lang="en-US" dirty="0" err="1"/>
              <a:t>Angriffe</a:t>
            </a:r>
            <a:r>
              <a:rPr lang="en-US" dirty="0"/>
              <a:t> </a:t>
            </a:r>
            <a:r>
              <a:rPr lang="en-US" dirty="0" err="1"/>
              <a:t>zu</a:t>
            </a:r>
            <a:r>
              <a:rPr lang="en-US" dirty="0"/>
              <a:t> </a:t>
            </a:r>
            <a:r>
              <a:rPr lang="en-US" dirty="0" err="1"/>
              <a:t>vermeiden</a:t>
            </a:r>
            <a:r>
              <a:rPr lang="en-US" dirty="0"/>
              <a:t> </a:t>
            </a:r>
            <a:br>
              <a:rPr lang="en-US" dirty="0"/>
            </a:br>
            <a:r>
              <a:rPr lang="en-US" dirty="0"/>
              <a:t>und </a:t>
            </a:r>
            <a:r>
              <a:rPr lang="en-US" dirty="0" err="1"/>
              <a:t>abzuwehren</a:t>
            </a:r>
            <a:r>
              <a:rPr lang="en-US" dirty="0"/>
              <a:t> und die </a:t>
            </a:r>
            <a:r>
              <a:rPr lang="en-US" dirty="0" err="1"/>
              <a:t>nicht</a:t>
            </a:r>
            <a:r>
              <a:rPr lang="en-US" dirty="0"/>
              <a:t> </a:t>
            </a:r>
            <a:r>
              <a:rPr lang="en-US" dirty="0" err="1"/>
              <a:t>genehmigte</a:t>
            </a:r>
            <a:r>
              <a:rPr lang="en-US" dirty="0"/>
              <a:t> </a:t>
            </a:r>
            <a:r>
              <a:rPr lang="en-US" dirty="0" err="1"/>
              <a:t>Benutzung</a:t>
            </a:r>
            <a:r>
              <a:rPr lang="en-US" dirty="0"/>
              <a:t> der </a:t>
            </a:r>
            <a:r>
              <a:rPr lang="en-US" dirty="0" err="1"/>
              <a:t>Anwendung</a:t>
            </a:r>
            <a:r>
              <a:rPr lang="en-US" dirty="0"/>
              <a:t> </a:t>
            </a:r>
            <a:br>
              <a:rPr lang="en-US" dirty="0"/>
            </a:br>
            <a:r>
              <a:rPr lang="en-US" dirty="0"/>
              <a:t>und </a:t>
            </a:r>
            <a:r>
              <a:rPr lang="en-US" dirty="0" err="1"/>
              <a:t>deren</a:t>
            </a:r>
            <a:r>
              <a:rPr lang="en-US" dirty="0"/>
              <a:t> </a:t>
            </a:r>
            <a:r>
              <a:rPr lang="en-US" dirty="0" err="1"/>
              <a:t>Daten</a:t>
            </a:r>
            <a:r>
              <a:rPr lang="en-US" dirty="0"/>
              <a:t> </a:t>
            </a:r>
            <a:r>
              <a:rPr lang="en-US" dirty="0" err="1"/>
              <a:t>zu</a:t>
            </a:r>
            <a:r>
              <a:rPr lang="en-US" dirty="0"/>
              <a:t> </a:t>
            </a:r>
            <a:r>
              <a:rPr lang="en-US" dirty="0" err="1"/>
              <a:t>verhindern</a:t>
            </a:r>
            <a:endParaRPr lang="en-US" dirty="0"/>
          </a:p>
          <a:p>
            <a:r>
              <a:rPr lang="en-US" dirty="0" err="1"/>
              <a:t>sie</a:t>
            </a:r>
            <a:r>
              <a:rPr lang="en-US" dirty="0"/>
              <a:t> </a:t>
            </a:r>
            <a:r>
              <a:rPr lang="en-US" dirty="0" err="1"/>
              <a:t>schützt</a:t>
            </a:r>
            <a:r>
              <a:rPr lang="en-US" dirty="0"/>
              <a:t> das </a:t>
            </a:r>
            <a:r>
              <a:rPr lang="en-US" dirty="0" err="1"/>
              <a:t>wichtigste</a:t>
            </a:r>
            <a:r>
              <a:rPr lang="en-US" dirty="0"/>
              <a:t> Kapital </a:t>
            </a:r>
            <a:r>
              <a:rPr lang="en-US" dirty="0" err="1"/>
              <a:t>einer</a:t>
            </a:r>
            <a:r>
              <a:rPr lang="en-US" dirty="0"/>
              <a:t> </a:t>
            </a:r>
            <a:r>
              <a:rPr lang="en-US" dirty="0" err="1"/>
              <a:t>Firma</a:t>
            </a:r>
            <a:r>
              <a:rPr lang="en-US" dirty="0"/>
              <a:t> : die </a:t>
            </a:r>
            <a:r>
              <a:rPr lang="en-US" dirty="0" err="1"/>
              <a:t>Informationen</a:t>
            </a:r>
            <a:endParaRPr lang="en-US" dirty="0"/>
          </a:p>
          <a:p>
            <a:r>
              <a:rPr lang="en-US" dirty="0"/>
              <a:t>Software </a:t>
            </a:r>
            <a:r>
              <a:rPr lang="en-US" dirty="0" err="1"/>
              <a:t>Architekten</a:t>
            </a:r>
            <a:r>
              <a:rPr lang="en-US" dirty="0"/>
              <a:t> </a:t>
            </a:r>
            <a:r>
              <a:rPr lang="en-US" dirty="0" err="1"/>
              <a:t>müssen</a:t>
            </a:r>
            <a:r>
              <a:rPr lang="en-US" dirty="0"/>
              <a:t> Security </a:t>
            </a:r>
            <a:r>
              <a:rPr lang="en-US" dirty="0" err="1"/>
              <a:t>Themen</a:t>
            </a:r>
            <a:r>
              <a:rPr lang="en-US" dirty="0"/>
              <a:t> in </a:t>
            </a:r>
            <a:r>
              <a:rPr lang="en-US" dirty="0" err="1"/>
              <a:t>ihre</a:t>
            </a:r>
            <a:r>
              <a:rPr lang="en-US" dirty="0"/>
              <a:t> Arbeit </a:t>
            </a:r>
            <a:r>
              <a:rPr lang="en-US" dirty="0" err="1"/>
              <a:t>integrieren</a:t>
            </a:r>
            <a:r>
              <a:rPr lang="en-US" dirty="0"/>
              <a:t> und von </a:t>
            </a:r>
            <a:r>
              <a:rPr lang="en-US" dirty="0" err="1"/>
              <a:t>Anfang</a:t>
            </a:r>
            <a:r>
              <a:rPr lang="en-US" dirty="0"/>
              <a:t> an </a:t>
            </a:r>
            <a:r>
              <a:rPr lang="en-US" dirty="0" err="1"/>
              <a:t>beachten</a:t>
            </a:r>
            <a:endParaRPr lang="en-US" dirty="0"/>
          </a:p>
          <a:p>
            <a:r>
              <a:rPr lang="en-US" dirty="0"/>
              <a:t>Security </a:t>
            </a:r>
            <a:r>
              <a:rPr lang="en-US" dirty="0" err="1"/>
              <a:t>ist</a:t>
            </a:r>
            <a:r>
              <a:rPr lang="en-US" dirty="0"/>
              <a:t> </a:t>
            </a:r>
            <a:r>
              <a:rPr lang="en-US" dirty="0" err="1"/>
              <a:t>eines</a:t>
            </a:r>
            <a:r>
              <a:rPr lang="en-US" dirty="0"/>
              <a:t> der </a:t>
            </a:r>
            <a:r>
              <a:rPr lang="en-US" dirty="0" err="1"/>
              <a:t>Qualitätsattribute</a:t>
            </a:r>
            <a:r>
              <a:rPr lang="en-US" dirty="0"/>
              <a:t> und </a:t>
            </a:r>
            <a:r>
              <a:rPr lang="en-US" dirty="0" err="1"/>
              <a:t>wird</a:t>
            </a:r>
            <a:r>
              <a:rPr lang="en-US" dirty="0"/>
              <a:t> </a:t>
            </a:r>
            <a:r>
              <a:rPr lang="en-US" dirty="0" err="1"/>
              <a:t>aus</a:t>
            </a:r>
            <a:r>
              <a:rPr lang="en-US" dirty="0"/>
              <a:t> </a:t>
            </a:r>
            <a:r>
              <a:rPr lang="en-US" dirty="0" err="1"/>
              <a:t>entsprechenden</a:t>
            </a:r>
            <a:r>
              <a:rPr lang="en-US" dirty="0"/>
              <a:t> </a:t>
            </a:r>
            <a:r>
              <a:rPr lang="en-US" dirty="0" err="1"/>
              <a:t>Anforderungen</a:t>
            </a:r>
            <a:r>
              <a:rPr lang="en-US" dirty="0"/>
              <a:t> </a:t>
            </a:r>
            <a:r>
              <a:rPr lang="en-US" dirty="0" err="1"/>
              <a:t>abgeleitet</a:t>
            </a:r>
            <a:endParaRPr lang="en-US" dirty="0"/>
          </a:p>
          <a:p>
            <a:r>
              <a:rPr lang="en-US" dirty="0"/>
              <a:t>Security </a:t>
            </a:r>
            <a:r>
              <a:rPr lang="en-US" dirty="0" err="1"/>
              <a:t>ist</a:t>
            </a:r>
            <a:r>
              <a:rPr lang="en-US" dirty="0"/>
              <a:t> </a:t>
            </a:r>
            <a:r>
              <a:rPr lang="en-US" dirty="0" err="1"/>
              <a:t>ein</a:t>
            </a:r>
            <a:r>
              <a:rPr lang="en-US" dirty="0"/>
              <a:t> </a:t>
            </a:r>
            <a:r>
              <a:rPr lang="en-US" dirty="0" err="1"/>
              <a:t>Teil</a:t>
            </a:r>
            <a:r>
              <a:rPr lang="en-US" dirty="0"/>
              <a:t> der </a:t>
            </a:r>
            <a:r>
              <a:rPr lang="en-US" dirty="0" err="1"/>
              <a:t>Architektur</a:t>
            </a:r>
            <a:r>
              <a:rPr lang="en-US" dirty="0"/>
              <a:t> und muss </a:t>
            </a:r>
            <a:r>
              <a:rPr lang="en-US" dirty="0" err="1"/>
              <a:t>bei</a:t>
            </a:r>
            <a:r>
              <a:rPr lang="en-US" dirty="0"/>
              <a:t> der </a:t>
            </a:r>
            <a:r>
              <a:rPr lang="en-US" dirty="0" err="1"/>
              <a:t>Erfassung</a:t>
            </a:r>
            <a:r>
              <a:rPr lang="en-US" dirty="0"/>
              <a:t> der </a:t>
            </a:r>
            <a:r>
              <a:rPr lang="en-US" dirty="0" err="1"/>
              <a:t>Anforderungen</a:t>
            </a:r>
            <a:r>
              <a:rPr lang="en-US" dirty="0"/>
              <a:t>, </a:t>
            </a:r>
            <a:r>
              <a:rPr lang="en-US" dirty="0" err="1"/>
              <a:t>beim</a:t>
            </a:r>
            <a:r>
              <a:rPr lang="en-US" dirty="0"/>
              <a:t> Design, in der </a:t>
            </a:r>
            <a:r>
              <a:rPr lang="en-US" dirty="0" err="1"/>
              <a:t>Entwicklungsphase</a:t>
            </a:r>
            <a:r>
              <a:rPr lang="en-US" dirty="0"/>
              <a:t> und </a:t>
            </a:r>
            <a:r>
              <a:rPr lang="en-US" dirty="0" err="1"/>
              <a:t>beim</a:t>
            </a:r>
            <a:r>
              <a:rPr lang="en-US" dirty="0"/>
              <a:t> </a:t>
            </a:r>
            <a:r>
              <a:rPr lang="en-US" dirty="0" err="1"/>
              <a:t>Testen</a:t>
            </a:r>
            <a:r>
              <a:rPr lang="en-US" dirty="0"/>
              <a:t> </a:t>
            </a:r>
            <a:r>
              <a:rPr lang="en-US" dirty="0" err="1"/>
              <a:t>berücksichtigt</a:t>
            </a:r>
            <a:r>
              <a:rPr lang="en-US" dirty="0"/>
              <a:t> </a:t>
            </a:r>
            <a:r>
              <a:rPr lang="en-US" dirty="0" err="1"/>
              <a:t>werden</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 Security</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254</a:t>
            </a:fld>
            <a:endParaRPr lang="de-DE"/>
          </a:p>
        </p:txBody>
      </p:sp>
    </p:spTree>
    <p:extLst>
      <p:ext uri="{BB962C8B-B14F-4D97-AF65-F5344CB8AC3E}">
        <p14:creationId xmlns:p14="http://schemas.microsoft.com/office/powerpoint/2010/main" val="161643231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2327"/>
            <a:ext cx="11752359" cy="4780228"/>
          </a:xfrm>
        </p:spPr>
        <p:txBody>
          <a:bodyPr/>
          <a:lstStyle/>
          <a:p>
            <a:r>
              <a:rPr lang="en-US" dirty="0" err="1"/>
              <a:t>Informationen</a:t>
            </a:r>
            <a:r>
              <a:rPr lang="en-US" dirty="0"/>
              <a:t>, die </a:t>
            </a:r>
            <a:r>
              <a:rPr lang="en-US" dirty="0" err="1"/>
              <a:t>abgesichert</a:t>
            </a:r>
            <a:r>
              <a:rPr lang="en-US" dirty="0"/>
              <a:t> </a:t>
            </a:r>
            <a:r>
              <a:rPr lang="en-US" dirty="0" err="1"/>
              <a:t>werden</a:t>
            </a:r>
            <a:r>
              <a:rPr lang="en-US" dirty="0"/>
              <a:t> </a:t>
            </a:r>
            <a:r>
              <a:rPr lang="en-US" dirty="0" err="1"/>
              <a:t>sollen</a:t>
            </a:r>
            <a:r>
              <a:rPr lang="en-US" dirty="0"/>
              <a:t>, </a:t>
            </a:r>
            <a:r>
              <a:rPr lang="en-US" dirty="0" err="1"/>
              <a:t>können</a:t>
            </a:r>
            <a:r>
              <a:rPr lang="en-US" dirty="0"/>
              <a:t> in 3 </a:t>
            </a:r>
            <a:r>
              <a:rPr lang="en-US" dirty="0" err="1"/>
              <a:t>Zuständen</a:t>
            </a:r>
            <a:r>
              <a:rPr lang="en-US" dirty="0"/>
              <a:t> </a:t>
            </a:r>
            <a:r>
              <a:rPr lang="en-US" dirty="0" err="1"/>
              <a:t>vorliegen</a:t>
            </a:r>
            <a:endParaRPr lang="en-US" dirty="0"/>
          </a:p>
          <a:p>
            <a:pPr lvl="1"/>
            <a:r>
              <a:rPr lang="en-US" dirty="0" err="1"/>
              <a:t>im</a:t>
            </a:r>
            <a:r>
              <a:rPr lang="en-US" dirty="0"/>
              <a:t> </a:t>
            </a:r>
            <a:r>
              <a:rPr lang="en-US" dirty="0" err="1"/>
              <a:t>Ruhezustand</a:t>
            </a:r>
            <a:r>
              <a:rPr lang="en-US" dirty="0"/>
              <a:t> (at rest)</a:t>
            </a:r>
          </a:p>
          <a:p>
            <a:pPr lvl="1"/>
            <a:r>
              <a:rPr lang="en-US" dirty="0"/>
              <a:t>in </a:t>
            </a:r>
            <a:r>
              <a:rPr lang="en-US" dirty="0" err="1"/>
              <a:t>Gebrauch</a:t>
            </a:r>
            <a:r>
              <a:rPr lang="en-US" dirty="0"/>
              <a:t> (in use)</a:t>
            </a:r>
          </a:p>
          <a:p>
            <a:pPr lvl="1"/>
            <a:r>
              <a:rPr lang="en-US" dirty="0"/>
              <a:t>auf dem </a:t>
            </a:r>
            <a:r>
              <a:rPr lang="en-US" dirty="0" err="1"/>
              <a:t>Transportweg</a:t>
            </a:r>
            <a:r>
              <a:rPr lang="en-US" dirty="0"/>
              <a:t> (in transit)</a:t>
            </a:r>
          </a:p>
          <a:p>
            <a:r>
              <a:rPr lang="en-US" dirty="0"/>
              <a:t>in </a:t>
            </a:r>
            <a:r>
              <a:rPr lang="en-US" dirty="0" err="1"/>
              <a:t>allen</a:t>
            </a:r>
            <a:r>
              <a:rPr lang="en-US" dirty="0"/>
              <a:t> 3 </a:t>
            </a:r>
            <a:r>
              <a:rPr lang="en-US" dirty="0" err="1"/>
              <a:t>Zuständen</a:t>
            </a:r>
            <a:r>
              <a:rPr lang="en-US" dirty="0"/>
              <a:t> </a:t>
            </a:r>
            <a:r>
              <a:rPr lang="en-US" dirty="0" err="1"/>
              <a:t>müssen</a:t>
            </a:r>
            <a:r>
              <a:rPr lang="en-US" dirty="0"/>
              <a:t> </a:t>
            </a:r>
            <a:r>
              <a:rPr lang="en-US" dirty="0" err="1"/>
              <a:t>Informationen</a:t>
            </a:r>
            <a:r>
              <a:rPr lang="en-US" dirty="0"/>
              <a:t> </a:t>
            </a:r>
            <a:r>
              <a:rPr lang="en-US" dirty="0" err="1"/>
              <a:t>abgesichert</a:t>
            </a:r>
            <a:r>
              <a:rPr lang="en-US" dirty="0"/>
              <a:t> </a:t>
            </a:r>
            <a:r>
              <a:rPr lang="en-US" dirty="0" err="1"/>
              <a:t>werden</a:t>
            </a:r>
            <a:endParaRPr lang="en-US" dirty="0"/>
          </a:p>
          <a:p>
            <a:pPr lvl="1"/>
            <a:r>
              <a:rPr lang="en-US" dirty="0" err="1"/>
              <a:t>sichere</a:t>
            </a:r>
            <a:r>
              <a:rPr lang="en-US" dirty="0"/>
              <a:t> </a:t>
            </a:r>
            <a:r>
              <a:rPr lang="en-US" dirty="0" err="1"/>
              <a:t>Ablage</a:t>
            </a:r>
            <a:endParaRPr lang="en-US" dirty="0"/>
          </a:p>
          <a:p>
            <a:pPr lvl="1"/>
            <a:r>
              <a:rPr lang="en-US" dirty="0" err="1"/>
              <a:t>sichere</a:t>
            </a:r>
            <a:r>
              <a:rPr lang="en-US" dirty="0"/>
              <a:t> </a:t>
            </a:r>
            <a:r>
              <a:rPr lang="en-US" dirty="0" err="1"/>
              <a:t>Verarbeitung</a:t>
            </a:r>
            <a:endParaRPr lang="en-US" dirty="0"/>
          </a:p>
          <a:p>
            <a:pPr lvl="1"/>
            <a:r>
              <a:rPr lang="en-US" dirty="0" err="1"/>
              <a:t>sichere</a:t>
            </a:r>
            <a:r>
              <a:rPr lang="en-US" dirty="0"/>
              <a:t> </a:t>
            </a:r>
            <a:r>
              <a:rPr lang="en-US" dirty="0" err="1"/>
              <a:t>Übertragung</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10a) Zustände von Informationen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255</a:t>
            </a:fld>
            <a:endParaRPr lang="de-DE"/>
          </a:p>
        </p:txBody>
      </p:sp>
    </p:spTree>
    <p:extLst>
      <p:ext uri="{BB962C8B-B14F-4D97-AF65-F5344CB8AC3E}">
        <p14:creationId xmlns:p14="http://schemas.microsoft.com/office/powerpoint/2010/main" val="29903146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62327"/>
            <a:ext cx="11752359" cy="4780228"/>
          </a:xfrm>
        </p:spPr>
        <p:txBody>
          <a:bodyPr/>
          <a:lstStyle/>
          <a:p>
            <a:r>
              <a:rPr lang="en-US" dirty="0"/>
              <a:t>CIA Triad</a:t>
            </a:r>
          </a:p>
          <a:p>
            <a:pPr lvl="1"/>
            <a:r>
              <a:rPr lang="en-US" dirty="0"/>
              <a:t>Confidentiality (</a:t>
            </a:r>
            <a:r>
              <a:rPr lang="en-US" dirty="0" err="1"/>
              <a:t>Vertraulichkeit</a:t>
            </a:r>
            <a:r>
              <a:rPr lang="en-US" dirty="0"/>
              <a:t>)</a:t>
            </a:r>
          </a:p>
          <a:p>
            <a:pPr lvl="2"/>
            <a:r>
              <a:rPr lang="en-US" dirty="0" err="1"/>
              <a:t>unberechtigter</a:t>
            </a:r>
            <a:r>
              <a:rPr lang="en-US" dirty="0"/>
              <a:t> </a:t>
            </a:r>
            <a:r>
              <a:rPr lang="en-US" dirty="0" err="1"/>
              <a:t>Zugriff</a:t>
            </a:r>
            <a:r>
              <a:rPr lang="en-US" dirty="0"/>
              <a:t> auf </a:t>
            </a:r>
            <a:r>
              <a:rPr lang="en-US" dirty="0" err="1"/>
              <a:t>Informationen</a:t>
            </a:r>
            <a:r>
              <a:rPr lang="en-US" dirty="0"/>
              <a:t> </a:t>
            </a:r>
            <a:r>
              <a:rPr lang="en-US" dirty="0" err="1"/>
              <a:t>vermeiden</a:t>
            </a:r>
            <a:endParaRPr lang="en-US" dirty="0"/>
          </a:p>
          <a:p>
            <a:pPr lvl="1"/>
            <a:r>
              <a:rPr lang="en-US" dirty="0"/>
              <a:t>Integrity (</a:t>
            </a:r>
            <a:r>
              <a:rPr lang="en-US" dirty="0" err="1"/>
              <a:t>Integrität</a:t>
            </a:r>
            <a:r>
              <a:rPr lang="en-US" dirty="0"/>
              <a:t>)</a:t>
            </a:r>
          </a:p>
          <a:p>
            <a:pPr lvl="2"/>
            <a:r>
              <a:rPr lang="en-US" dirty="0" err="1"/>
              <a:t>unberechtigtes</a:t>
            </a:r>
            <a:r>
              <a:rPr lang="en-US" dirty="0"/>
              <a:t> </a:t>
            </a:r>
            <a:r>
              <a:rPr lang="en-US" dirty="0" err="1"/>
              <a:t>Verändern</a:t>
            </a:r>
            <a:r>
              <a:rPr lang="en-US" dirty="0"/>
              <a:t> </a:t>
            </a:r>
            <a:r>
              <a:rPr lang="en-US" dirty="0" err="1"/>
              <a:t>oder</a:t>
            </a:r>
            <a:r>
              <a:rPr lang="en-US" dirty="0"/>
              <a:t> </a:t>
            </a:r>
            <a:r>
              <a:rPr lang="en-US" dirty="0" err="1"/>
              <a:t>Löschen</a:t>
            </a:r>
            <a:r>
              <a:rPr lang="en-US" dirty="0"/>
              <a:t> von </a:t>
            </a:r>
            <a:r>
              <a:rPr lang="en-US" dirty="0" err="1"/>
              <a:t>Informationen</a:t>
            </a:r>
            <a:r>
              <a:rPr lang="en-US" dirty="0"/>
              <a:t> </a:t>
            </a:r>
            <a:r>
              <a:rPr lang="en-US" dirty="0" err="1"/>
              <a:t>vermeiden</a:t>
            </a:r>
            <a:endParaRPr lang="en-US" dirty="0"/>
          </a:p>
          <a:p>
            <a:pPr lvl="1"/>
            <a:r>
              <a:rPr lang="en-US" dirty="0"/>
              <a:t>Availability (</a:t>
            </a:r>
            <a:r>
              <a:rPr lang="en-US" dirty="0" err="1"/>
              <a:t>Verfügbarkeit</a:t>
            </a:r>
            <a:r>
              <a:rPr lang="en-US" dirty="0"/>
              <a:t>)</a:t>
            </a:r>
          </a:p>
          <a:p>
            <a:pPr lvl="2"/>
            <a:r>
              <a:rPr lang="en-US" dirty="0" err="1"/>
              <a:t>Informationen</a:t>
            </a:r>
            <a:r>
              <a:rPr lang="en-US" dirty="0"/>
              <a:t> </a:t>
            </a:r>
            <a:r>
              <a:rPr lang="en-US" dirty="0" err="1"/>
              <a:t>Berechtigten</a:t>
            </a:r>
            <a:r>
              <a:rPr lang="en-US" dirty="0"/>
              <a:t> </a:t>
            </a:r>
            <a:r>
              <a:rPr lang="en-US" dirty="0" err="1"/>
              <a:t>zeitnah</a:t>
            </a:r>
            <a:r>
              <a:rPr lang="en-US" dirty="0"/>
              <a:t> </a:t>
            </a:r>
            <a:r>
              <a:rPr lang="en-US" dirty="0" err="1"/>
              <a:t>zur</a:t>
            </a:r>
            <a:r>
              <a:rPr lang="en-US" dirty="0"/>
              <a:t> </a:t>
            </a:r>
            <a:r>
              <a:rPr lang="en-US" dirty="0" err="1"/>
              <a:t>Verfügung</a:t>
            </a:r>
            <a:r>
              <a:rPr lang="en-US" dirty="0"/>
              <a:t> </a:t>
            </a:r>
            <a:r>
              <a:rPr lang="en-US" dirty="0" err="1"/>
              <a:t>stellen</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10b) Das CIA Dreieck</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256</a:t>
            </a:fld>
            <a:endParaRPr lang="de-DE"/>
          </a:p>
        </p:txBody>
      </p:sp>
      <p:pic>
        <p:nvPicPr>
          <p:cNvPr id="5" name="Picture 4">
            <a:extLst>
              <a:ext uri="{FF2B5EF4-FFF2-40B4-BE49-F238E27FC236}">
                <a16:creationId xmlns:a16="http://schemas.microsoft.com/office/drawing/2014/main" id="{E5506612-1081-4569-9B07-44591863E66D}"/>
              </a:ext>
            </a:extLst>
          </p:cNvPr>
          <p:cNvPicPr>
            <a:picLocks noChangeAspect="1"/>
          </p:cNvPicPr>
          <p:nvPr/>
        </p:nvPicPr>
        <p:blipFill>
          <a:blip r:embed="rId2"/>
          <a:stretch>
            <a:fillRect/>
          </a:stretch>
        </p:blipFill>
        <p:spPr>
          <a:xfrm>
            <a:off x="9868717" y="3975459"/>
            <a:ext cx="2085975" cy="1876425"/>
          </a:xfrm>
          <a:prstGeom prst="rect">
            <a:avLst/>
          </a:prstGeom>
        </p:spPr>
      </p:pic>
    </p:spTree>
    <p:extLst>
      <p:ext uri="{BB962C8B-B14F-4D97-AF65-F5344CB8AC3E}">
        <p14:creationId xmlns:p14="http://schemas.microsoft.com/office/powerpoint/2010/main" val="196163684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05015"/>
            <a:ext cx="11752359" cy="4780228"/>
          </a:xfrm>
        </p:spPr>
        <p:txBody>
          <a:bodyPr/>
          <a:lstStyle/>
          <a:p>
            <a:r>
              <a:rPr lang="en-US" dirty="0"/>
              <a:t>Threat modelling</a:t>
            </a:r>
          </a:p>
          <a:p>
            <a:pPr lvl="1"/>
            <a:r>
              <a:rPr lang="en-US" dirty="0" err="1"/>
              <a:t>strukturierte</a:t>
            </a:r>
            <a:r>
              <a:rPr lang="en-US" dirty="0"/>
              <a:t> </a:t>
            </a:r>
            <a:r>
              <a:rPr lang="en-US" dirty="0" err="1"/>
              <a:t>Vorgehensweise</a:t>
            </a:r>
            <a:r>
              <a:rPr lang="en-US" dirty="0"/>
              <a:t>, um die </a:t>
            </a:r>
            <a:r>
              <a:rPr lang="en-US" dirty="0" err="1"/>
              <a:t>Sicherheit</a:t>
            </a:r>
            <a:r>
              <a:rPr lang="en-US" dirty="0"/>
              <a:t> von </a:t>
            </a:r>
            <a:r>
              <a:rPr lang="en-US" dirty="0" err="1"/>
              <a:t>Anwendungen</a:t>
            </a:r>
            <a:r>
              <a:rPr lang="en-US" dirty="0"/>
              <a:t> </a:t>
            </a:r>
            <a:r>
              <a:rPr lang="en-US" dirty="0" err="1"/>
              <a:t>zu</a:t>
            </a:r>
            <a:r>
              <a:rPr lang="en-US" dirty="0"/>
              <a:t> </a:t>
            </a:r>
            <a:r>
              <a:rPr lang="en-US" dirty="0" err="1"/>
              <a:t>analysieren</a:t>
            </a:r>
            <a:endParaRPr lang="en-US" dirty="0"/>
          </a:p>
          <a:p>
            <a:pPr lvl="1"/>
            <a:r>
              <a:rPr lang="en-US" dirty="0" err="1"/>
              <a:t>kommt</a:t>
            </a:r>
            <a:r>
              <a:rPr lang="en-US" dirty="0"/>
              <a:t> </a:t>
            </a:r>
            <a:r>
              <a:rPr lang="en-US" dirty="0" err="1"/>
              <a:t>aus</a:t>
            </a:r>
            <a:r>
              <a:rPr lang="en-US" dirty="0"/>
              <a:t> der </a:t>
            </a:r>
            <a:r>
              <a:rPr lang="en-US" dirty="0" err="1"/>
              <a:t>Sicht</a:t>
            </a:r>
            <a:r>
              <a:rPr lang="en-US" dirty="0"/>
              <a:t> des </a:t>
            </a:r>
            <a:r>
              <a:rPr lang="en-US" dirty="0" err="1"/>
              <a:t>Angreifers</a:t>
            </a:r>
            <a:r>
              <a:rPr lang="en-US" dirty="0"/>
              <a:t>, </a:t>
            </a:r>
            <a:r>
              <a:rPr lang="en-US" dirty="0" err="1"/>
              <a:t>greift</a:t>
            </a:r>
            <a:r>
              <a:rPr lang="en-US" dirty="0"/>
              <a:t> die </a:t>
            </a:r>
            <a:r>
              <a:rPr lang="en-US" dirty="0" err="1"/>
              <a:t>Anwendung</a:t>
            </a:r>
            <a:r>
              <a:rPr lang="en-US" dirty="0"/>
              <a:t> von </a:t>
            </a:r>
            <a:r>
              <a:rPr lang="en-US" dirty="0" err="1"/>
              <a:t>außen</a:t>
            </a:r>
            <a:r>
              <a:rPr lang="en-US" dirty="0"/>
              <a:t> an</a:t>
            </a:r>
          </a:p>
          <a:p>
            <a:pPr lvl="1"/>
            <a:r>
              <a:rPr lang="en-US" dirty="0" err="1"/>
              <a:t>identifiziert</a:t>
            </a:r>
            <a:r>
              <a:rPr lang="en-US" dirty="0"/>
              <a:t> und </a:t>
            </a:r>
            <a:r>
              <a:rPr lang="en-US" dirty="0" err="1"/>
              <a:t>priorisiert</a:t>
            </a:r>
            <a:r>
              <a:rPr lang="en-US" dirty="0"/>
              <a:t> </a:t>
            </a:r>
            <a:r>
              <a:rPr lang="en-US" dirty="0" err="1"/>
              <a:t>potentielle</a:t>
            </a:r>
            <a:r>
              <a:rPr lang="en-US" dirty="0"/>
              <a:t> </a:t>
            </a:r>
            <a:r>
              <a:rPr lang="en-US" dirty="0" err="1"/>
              <a:t>Sicherheitsbedrohungen</a:t>
            </a:r>
            <a:r>
              <a:rPr lang="en-US" dirty="0"/>
              <a:t>, </a:t>
            </a:r>
            <a:r>
              <a:rPr lang="en-US" dirty="0" err="1"/>
              <a:t>damit</a:t>
            </a:r>
            <a:r>
              <a:rPr lang="en-US" dirty="0"/>
              <a:t> </a:t>
            </a:r>
            <a:r>
              <a:rPr lang="en-US" dirty="0" err="1"/>
              <a:t>Entwicklerteams</a:t>
            </a:r>
            <a:r>
              <a:rPr lang="en-US" dirty="0"/>
              <a:t> </a:t>
            </a:r>
            <a:r>
              <a:rPr lang="en-US" dirty="0" err="1"/>
              <a:t>erkennen</a:t>
            </a:r>
            <a:r>
              <a:rPr lang="en-US" dirty="0"/>
              <a:t> </a:t>
            </a:r>
            <a:r>
              <a:rPr lang="en-US" dirty="0" err="1"/>
              <a:t>könne</a:t>
            </a:r>
            <a:r>
              <a:rPr lang="en-US" dirty="0"/>
              <a:t>, wo </a:t>
            </a:r>
            <a:r>
              <a:rPr lang="en-US" dirty="0" err="1"/>
              <a:t>ihre</a:t>
            </a:r>
            <a:r>
              <a:rPr lang="en-US" dirty="0"/>
              <a:t> Software am moisten </a:t>
            </a:r>
            <a:r>
              <a:rPr lang="en-US" dirty="0" err="1"/>
              <a:t>angreifbar</a:t>
            </a:r>
            <a:r>
              <a:rPr lang="en-US" dirty="0"/>
              <a:t> </a:t>
            </a:r>
            <a:r>
              <a:rPr lang="en-US" dirty="0" err="1"/>
              <a:t>ist</a:t>
            </a:r>
            <a:endParaRPr lang="en-US" dirty="0"/>
          </a:p>
          <a:p>
            <a:pPr lvl="1"/>
            <a:r>
              <a:rPr lang="en-US" dirty="0" err="1"/>
              <a:t>nach</a:t>
            </a:r>
            <a:r>
              <a:rPr lang="en-US" dirty="0"/>
              <a:t> der </a:t>
            </a:r>
            <a:r>
              <a:rPr lang="en-US" dirty="0" err="1"/>
              <a:t>Analyse</a:t>
            </a:r>
            <a:r>
              <a:rPr lang="en-US" dirty="0"/>
              <a:t> </a:t>
            </a:r>
            <a:r>
              <a:rPr lang="en-US" dirty="0" err="1"/>
              <a:t>hilft</a:t>
            </a:r>
            <a:r>
              <a:rPr lang="en-US" dirty="0"/>
              <a:t> </a:t>
            </a:r>
            <a:r>
              <a:rPr lang="en-US" dirty="0" err="1"/>
              <a:t>ein</a:t>
            </a:r>
            <a:r>
              <a:rPr lang="en-US" dirty="0"/>
              <a:t> </a:t>
            </a:r>
            <a:r>
              <a:rPr lang="en-US" dirty="0" err="1"/>
              <a:t>daraus</a:t>
            </a:r>
            <a:r>
              <a:rPr lang="en-US" dirty="0"/>
              <a:t> </a:t>
            </a:r>
            <a:r>
              <a:rPr lang="en-US" dirty="0" err="1"/>
              <a:t>resultierender</a:t>
            </a:r>
            <a:r>
              <a:rPr lang="en-US" dirty="0"/>
              <a:t> Plan die </a:t>
            </a:r>
            <a:r>
              <a:rPr lang="en-US" dirty="0" err="1"/>
              <a:t>Sicherheitslücken</a:t>
            </a:r>
            <a:r>
              <a:rPr lang="en-US" dirty="0"/>
              <a:t> </a:t>
            </a:r>
            <a:r>
              <a:rPr lang="en-US" dirty="0" err="1"/>
              <a:t>zu</a:t>
            </a:r>
            <a:r>
              <a:rPr lang="en-US" dirty="0"/>
              <a:t> </a:t>
            </a:r>
            <a:r>
              <a:rPr lang="en-US" dirty="0" err="1"/>
              <a:t>verkleinern</a:t>
            </a:r>
            <a:r>
              <a:rPr lang="en-US" dirty="0"/>
              <a:t> </a:t>
            </a:r>
            <a:br>
              <a:rPr lang="en-US" dirty="0"/>
            </a:br>
            <a:r>
              <a:rPr lang="en-US" dirty="0" err="1"/>
              <a:t>oder</a:t>
            </a:r>
            <a:r>
              <a:rPr lang="en-US" dirty="0"/>
              <a:t> </a:t>
            </a:r>
            <a:r>
              <a:rPr lang="en-US" dirty="0" err="1"/>
              <a:t>zu</a:t>
            </a:r>
            <a:r>
              <a:rPr lang="en-US" dirty="0"/>
              <a:t> </a:t>
            </a:r>
            <a:r>
              <a:rPr lang="en-US" dirty="0" err="1"/>
              <a:t>schließen</a:t>
            </a:r>
            <a:endParaRPr lang="en-US" dirty="0"/>
          </a:p>
          <a:p>
            <a:pPr lvl="1"/>
            <a:r>
              <a:rPr lang="en-US" dirty="0" err="1"/>
              <a:t>betrachtet</a:t>
            </a:r>
            <a:r>
              <a:rPr lang="en-US" dirty="0"/>
              <a:t> die </a:t>
            </a:r>
            <a:r>
              <a:rPr lang="en-US" dirty="0" err="1"/>
              <a:t>Anwendung</a:t>
            </a:r>
            <a:r>
              <a:rPr lang="en-US" dirty="0"/>
              <a:t> in </a:t>
            </a:r>
            <a:r>
              <a:rPr lang="en-US" dirty="0" err="1"/>
              <a:t>Teilen</a:t>
            </a:r>
            <a:r>
              <a:rPr lang="en-US" dirty="0"/>
              <a:t> (decomposing)</a:t>
            </a:r>
          </a:p>
          <a:p>
            <a:pPr lvl="2"/>
            <a:r>
              <a:rPr lang="en-US" dirty="0"/>
              <a:t>wo </a:t>
            </a:r>
            <a:r>
              <a:rPr lang="en-US" dirty="0" err="1"/>
              <a:t>ist</a:t>
            </a:r>
            <a:r>
              <a:rPr lang="en-US" dirty="0"/>
              <a:t> das </a:t>
            </a:r>
            <a:r>
              <a:rPr lang="en-US" dirty="0" err="1"/>
              <a:t>wertvollste</a:t>
            </a:r>
            <a:r>
              <a:rPr lang="en-US" dirty="0"/>
              <a:t> Gut</a:t>
            </a:r>
          </a:p>
          <a:p>
            <a:pPr lvl="2"/>
            <a:r>
              <a:rPr lang="en-US" dirty="0"/>
              <a:t>was </a:t>
            </a:r>
            <a:r>
              <a:rPr lang="en-US" dirty="0" err="1"/>
              <a:t>könnten</a:t>
            </a:r>
            <a:r>
              <a:rPr lang="en-US" dirty="0"/>
              <a:t> </a:t>
            </a:r>
            <a:r>
              <a:rPr lang="en-US" dirty="0" err="1"/>
              <a:t>mögliche</a:t>
            </a:r>
            <a:r>
              <a:rPr lang="en-US" dirty="0"/>
              <a:t> </a:t>
            </a:r>
            <a:r>
              <a:rPr lang="en-US" dirty="0" err="1"/>
              <a:t>Ziele</a:t>
            </a:r>
            <a:r>
              <a:rPr lang="en-US" dirty="0"/>
              <a:t> von </a:t>
            </a:r>
            <a:r>
              <a:rPr lang="en-US" dirty="0" err="1"/>
              <a:t>Attacken</a:t>
            </a:r>
            <a:r>
              <a:rPr lang="en-US" dirty="0"/>
              <a:t> sein</a:t>
            </a:r>
          </a:p>
          <a:p>
            <a:pPr lvl="1"/>
            <a:r>
              <a:rPr lang="en-US" dirty="0" err="1"/>
              <a:t>betrachtet</a:t>
            </a:r>
            <a:r>
              <a:rPr lang="en-US" dirty="0"/>
              <a:t> die </a:t>
            </a:r>
            <a:r>
              <a:rPr lang="en-US" dirty="0" err="1"/>
              <a:t>Angreifer</a:t>
            </a:r>
            <a:endParaRPr lang="en-US" dirty="0"/>
          </a:p>
          <a:p>
            <a:pPr lvl="2"/>
            <a:r>
              <a:rPr lang="en-US" dirty="0"/>
              <a:t>interne und </a:t>
            </a:r>
            <a:r>
              <a:rPr lang="en-US" dirty="0" err="1"/>
              <a:t>externe</a:t>
            </a:r>
            <a:r>
              <a:rPr lang="en-US" dirty="0"/>
              <a:t> </a:t>
            </a:r>
            <a:r>
              <a:rPr lang="en-US" dirty="0" err="1"/>
              <a:t>Angreifer</a:t>
            </a:r>
            <a:r>
              <a:rPr lang="en-US" dirty="0"/>
              <a:t> </a:t>
            </a:r>
          </a:p>
          <a:p>
            <a:pPr lvl="1"/>
            <a:r>
              <a:rPr lang="en-US" dirty="0" err="1"/>
              <a:t>betrachtet</a:t>
            </a:r>
            <a:r>
              <a:rPr lang="en-US" dirty="0"/>
              <a:t> </a:t>
            </a:r>
            <a:r>
              <a:rPr lang="en-US" dirty="0" err="1"/>
              <a:t>alle</a:t>
            </a:r>
            <a:r>
              <a:rPr lang="en-US" dirty="0"/>
              <a:t> </a:t>
            </a:r>
            <a:r>
              <a:rPr lang="en-US" dirty="0" err="1"/>
              <a:t>Schnittstellen</a:t>
            </a:r>
            <a:r>
              <a:rPr lang="en-US" dirty="0"/>
              <a:t> </a:t>
            </a:r>
            <a:r>
              <a:rPr lang="en-US" dirty="0" err="1"/>
              <a:t>zu</a:t>
            </a:r>
            <a:r>
              <a:rPr lang="en-US" dirty="0"/>
              <a:t> </a:t>
            </a:r>
            <a:r>
              <a:rPr lang="en-US" dirty="0" err="1"/>
              <a:t>anderen</a:t>
            </a:r>
            <a:r>
              <a:rPr lang="en-US" dirty="0"/>
              <a:t> </a:t>
            </a:r>
            <a:r>
              <a:rPr lang="en-US" dirty="0" err="1"/>
              <a:t>Systemen</a:t>
            </a:r>
            <a:r>
              <a:rPr lang="en-US" dirty="0"/>
              <a:t> und </a:t>
            </a:r>
            <a:r>
              <a:rPr lang="en-US" dirty="0" err="1"/>
              <a:t>Benutzern</a:t>
            </a:r>
            <a:endParaRPr lang="en-US"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10c) Bedrohungsmodellierung </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257</a:t>
            </a:fld>
            <a:endParaRPr lang="de-DE"/>
          </a:p>
        </p:txBody>
      </p:sp>
    </p:spTree>
    <p:extLst>
      <p:ext uri="{BB962C8B-B14F-4D97-AF65-F5344CB8AC3E}">
        <p14:creationId xmlns:p14="http://schemas.microsoft.com/office/powerpoint/2010/main" val="34632881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05015"/>
            <a:ext cx="11752359" cy="4780228"/>
          </a:xfrm>
        </p:spPr>
        <p:txBody>
          <a:bodyPr/>
          <a:lstStyle/>
          <a:p>
            <a:r>
              <a:rPr lang="en-US" dirty="0" err="1"/>
              <a:t>Potentielle</a:t>
            </a:r>
            <a:r>
              <a:rPr lang="en-US" dirty="0"/>
              <a:t> </a:t>
            </a:r>
            <a:r>
              <a:rPr lang="en-US" dirty="0" err="1"/>
              <a:t>Bedrohungen</a:t>
            </a:r>
            <a:endParaRPr lang="en-US" dirty="0"/>
          </a:p>
          <a:p>
            <a:pPr lvl="1"/>
            <a:r>
              <a:rPr lang="en-US" dirty="0"/>
              <a:t>Threat </a:t>
            </a:r>
            <a:r>
              <a:rPr lang="en-US" dirty="0" err="1"/>
              <a:t>Kategorisierungsmodell</a:t>
            </a:r>
            <a:r>
              <a:rPr lang="en-US" dirty="0"/>
              <a:t> STRIDE</a:t>
            </a:r>
          </a:p>
          <a:p>
            <a:pPr lvl="2"/>
            <a:r>
              <a:rPr lang="en-US" sz="1800" dirty="0"/>
              <a:t>Spoofing Identity (</a:t>
            </a:r>
            <a:r>
              <a:rPr lang="en-US" sz="1800" dirty="0" err="1"/>
              <a:t>Verschleierung</a:t>
            </a:r>
            <a:r>
              <a:rPr lang="en-US" sz="1800" dirty="0"/>
              <a:t>)</a:t>
            </a:r>
          </a:p>
          <a:p>
            <a:pPr lvl="3"/>
            <a:r>
              <a:rPr lang="en-US" sz="1800" dirty="0" err="1"/>
              <a:t>sich</a:t>
            </a:r>
            <a:r>
              <a:rPr lang="en-US" sz="1800" dirty="0"/>
              <a:t> </a:t>
            </a:r>
            <a:r>
              <a:rPr lang="en-US" sz="1800" dirty="0" err="1"/>
              <a:t>als</a:t>
            </a:r>
            <a:r>
              <a:rPr lang="en-US" sz="1800" dirty="0"/>
              <a:t> </a:t>
            </a:r>
            <a:r>
              <a:rPr lang="en-US" sz="1800" dirty="0" err="1"/>
              <a:t>jemanden</a:t>
            </a:r>
            <a:r>
              <a:rPr lang="en-US" sz="1800" dirty="0"/>
              <a:t> </a:t>
            </a:r>
            <a:r>
              <a:rPr lang="en-US" sz="1800" dirty="0" err="1"/>
              <a:t>anderen</a:t>
            </a:r>
            <a:r>
              <a:rPr lang="en-US" sz="1800" dirty="0"/>
              <a:t> </a:t>
            </a:r>
            <a:r>
              <a:rPr lang="en-US" sz="1800" dirty="0" err="1"/>
              <a:t>ausgeben</a:t>
            </a:r>
            <a:endParaRPr lang="en-US" sz="1800" dirty="0"/>
          </a:p>
          <a:p>
            <a:pPr lvl="2"/>
            <a:r>
              <a:rPr lang="en-US" sz="1800" dirty="0"/>
              <a:t>Tampering with data (</a:t>
            </a:r>
            <a:r>
              <a:rPr lang="en-US" sz="1800" dirty="0" err="1"/>
              <a:t>Verfälschung</a:t>
            </a:r>
            <a:r>
              <a:rPr lang="en-US" sz="1800" dirty="0"/>
              <a:t>)</a:t>
            </a:r>
          </a:p>
          <a:p>
            <a:pPr lvl="3"/>
            <a:r>
              <a:rPr lang="en-US" sz="1800" dirty="0" err="1"/>
              <a:t>modifizieren</a:t>
            </a:r>
            <a:r>
              <a:rPr lang="en-US" sz="1800" dirty="0"/>
              <a:t>, </a:t>
            </a:r>
            <a:r>
              <a:rPr lang="en-US" sz="1800" dirty="0" err="1"/>
              <a:t>verfälschen</a:t>
            </a:r>
            <a:r>
              <a:rPr lang="en-US" sz="1800" dirty="0"/>
              <a:t> von </a:t>
            </a:r>
            <a:r>
              <a:rPr lang="en-US" sz="1800" dirty="0" err="1"/>
              <a:t>Daten</a:t>
            </a:r>
            <a:endParaRPr lang="en-US" sz="1800" dirty="0"/>
          </a:p>
          <a:p>
            <a:pPr lvl="2"/>
            <a:r>
              <a:rPr lang="en-US" sz="1800" dirty="0"/>
              <a:t>Repudiation (</a:t>
            </a:r>
            <a:r>
              <a:rPr lang="en-US" sz="1800" dirty="0" err="1"/>
              <a:t>Zurückweisung</a:t>
            </a:r>
            <a:r>
              <a:rPr lang="en-US" sz="1800" dirty="0"/>
              <a:t>)</a:t>
            </a:r>
          </a:p>
          <a:p>
            <a:pPr lvl="3"/>
            <a:r>
              <a:rPr lang="en-US" sz="1800" dirty="0" err="1"/>
              <a:t>zurückweisen</a:t>
            </a:r>
            <a:r>
              <a:rPr lang="en-US" sz="1800" dirty="0"/>
              <a:t> von </a:t>
            </a:r>
            <a:r>
              <a:rPr lang="en-US" sz="1800" dirty="0" err="1"/>
              <a:t>Verantwortlichkeit</a:t>
            </a:r>
            <a:r>
              <a:rPr lang="en-US" sz="1800" dirty="0"/>
              <a:t> (</a:t>
            </a:r>
            <a:r>
              <a:rPr lang="en-US" sz="1800" dirty="0" err="1"/>
              <a:t>z.B</a:t>
            </a:r>
            <a:r>
              <a:rPr lang="en-US" sz="1800" dirty="0"/>
              <a:t>. da </a:t>
            </a:r>
            <a:r>
              <a:rPr lang="en-US" sz="1800" dirty="0" err="1"/>
              <a:t>nicht</a:t>
            </a:r>
            <a:r>
              <a:rPr lang="en-US" sz="1800" dirty="0"/>
              <a:t> </a:t>
            </a:r>
            <a:r>
              <a:rPr lang="en-US" sz="1800" dirty="0" err="1"/>
              <a:t>protokolliert</a:t>
            </a:r>
            <a:r>
              <a:rPr lang="en-US" sz="1800" dirty="0"/>
              <a:t>)</a:t>
            </a:r>
          </a:p>
          <a:p>
            <a:pPr lvl="2"/>
            <a:r>
              <a:rPr lang="en-US" sz="1800" dirty="0"/>
              <a:t>Information disclosure (</a:t>
            </a:r>
            <a:r>
              <a:rPr lang="en-US" sz="1800" dirty="0" err="1"/>
              <a:t>Offenlegung</a:t>
            </a:r>
            <a:r>
              <a:rPr lang="en-US" sz="1800" dirty="0"/>
              <a:t>)</a:t>
            </a:r>
          </a:p>
          <a:p>
            <a:pPr lvl="3"/>
            <a:r>
              <a:rPr lang="en-US" sz="1800" dirty="0" err="1"/>
              <a:t>fehlende</a:t>
            </a:r>
            <a:r>
              <a:rPr lang="en-US" sz="1800" dirty="0"/>
              <a:t> </a:t>
            </a:r>
            <a:r>
              <a:rPr lang="en-US" sz="1800" dirty="0" err="1"/>
              <a:t>Absicherung</a:t>
            </a:r>
            <a:r>
              <a:rPr lang="en-US" sz="1800" dirty="0"/>
              <a:t> von </a:t>
            </a:r>
            <a:r>
              <a:rPr lang="en-US" sz="1800" dirty="0" err="1"/>
              <a:t>Informationen</a:t>
            </a:r>
            <a:r>
              <a:rPr lang="en-US" sz="1800" dirty="0"/>
              <a:t> </a:t>
            </a:r>
            <a:r>
              <a:rPr lang="en-US" sz="1800" dirty="0" err="1"/>
              <a:t>gegen</a:t>
            </a:r>
            <a:r>
              <a:rPr lang="en-US" sz="1800" dirty="0"/>
              <a:t> </a:t>
            </a:r>
            <a:r>
              <a:rPr lang="en-US" sz="1800" dirty="0" err="1"/>
              <a:t>unberechtigten</a:t>
            </a:r>
            <a:r>
              <a:rPr lang="en-US" sz="1800" dirty="0"/>
              <a:t> </a:t>
            </a:r>
            <a:r>
              <a:rPr lang="en-US" sz="1800" dirty="0" err="1"/>
              <a:t>Zugriff</a:t>
            </a:r>
            <a:endParaRPr lang="en-US" sz="1800" dirty="0"/>
          </a:p>
          <a:p>
            <a:pPr lvl="2"/>
            <a:r>
              <a:rPr lang="en-US" sz="1800" dirty="0"/>
              <a:t>Denial-of-service (</a:t>
            </a:r>
            <a:r>
              <a:rPr lang="en-US" sz="1800" dirty="0" err="1"/>
              <a:t>Abweisen</a:t>
            </a:r>
            <a:r>
              <a:rPr lang="en-US" sz="1800" dirty="0"/>
              <a:t>, </a:t>
            </a:r>
            <a:r>
              <a:rPr lang="en-US" sz="1800" dirty="0" err="1"/>
              <a:t>Stören</a:t>
            </a:r>
            <a:r>
              <a:rPr lang="en-US" sz="1800" dirty="0"/>
              <a:t>)</a:t>
            </a:r>
          </a:p>
          <a:p>
            <a:pPr lvl="3"/>
            <a:r>
              <a:rPr lang="en-US" sz="1800" dirty="0" err="1"/>
              <a:t>stören</a:t>
            </a:r>
            <a:r>
              <a:rPr lang="en-US" sz="1800" dirty="0"/>
              <a:t> und/</a:t>
            </a:r>
            <a:r>
              <a:rPr lang="en-US" sz="1800" dirty="0" err="1"/>
              <a:t>oder</a:t>
            </a:r>
            <a:r>
              <a:rPr lang="en-US" sz="1800" dirty="0"/>
              <a:t> </a:t>
            </a:r>
            <a:r>
              <a:rPr lang="en-US" sz="1800" dirty="0" err="1"/>
              <a:t>ausschalten</a:t>
            </a:r>
            <a:r>
              <a:rPr lang="en-US" sz="1800" dirty="0"/>
              <a:t> von Services</a:t>
            </a:r>
          </a:p>
          <a:p>
            <a:pPr lvl="2"/>
            <a:r>
              <a:rPr lang="en-US" sz="1800" dirty="0"/>
              <a:t>Elevation of privilege (</a:t>
            </a:r>
            <a:r>
              <a:rPr lang="en-US" sz="1800" dirty="0" err="1"/>
              <a:t>Erhöhung</a:t>
            </a:r>
            <a:r>
              <a:rPr lang="en-US" sz="1800" dirty="0"/>
              <a:t>)</a:t>
            </a:r>
          </a:p>
          <a:p>
            <a:pPr lvl="3"/>
            <a:r>
              <a:rPr lang="en-US" sz="1800" dirty="0" err="1"/>
              <a:t>unberechtigtes</a:t>
            </a:r>
            <a:r>
              <a:rPr lang="en-US" sz="1800" dirty="0"/>
              <a:t> Erlangen </a:t>
            </a:r>
            <a:r>
              <a:rPr lang="en-US" sz="1800" dirty="0" err="1"/>
              <a:t>höherer</a:t>
            </a:r>
            <a:r>
              <a:rPr lang="en-US" sz="1800" dirty="0"/>
              <a:t> </a:t>
            </a:r>
            <a:r>
              <a:rPr lang="en-US" sz="1800" dirty="0" err="1"/>
              <a:t>Berechtigungen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10c) Bedrohungsmodellierung </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258</a:t>
            </a:fld>
            <a:endParaRPr lang="de-DE"/>
          </a:p>
        </p:txBody>
      </p:sp>
      <p:pic>
        <p:nvPicPr>
          <p:cNvPr id="5" name="Picture 4">
            <a:extLst>
              <a:ext uri="{FF2B5EF4-FFF2-40B4-BE49-F238E27FC236}">
                <a16:creationId xmlns:a16="http://schemas.microsoft.com/office/drawing/2014/main" id="{818F2CEA-602C-4A03-8577-FF6C7844494E}"/>
              </a:ext>
            </a:extLst>
          </p:cNvPr>
          <p:cNvPicPr>
            <a:picLocks noChangeAspect="1"/>
          </p:cNvPicPr>
          <p:nvPr/>
        </p:nvPicPr>
        <p:blipFill>
          <a:blip r:embed="rId2"/>
          <a:stretch>
            <a:fillRect/>
          </a:stretch>
        </p:blipFill>
        <p:spPr>
          <a:xfrm>
            <a:off x="6464398" y="475460"/>
            <a:ext cx="5514975" cy="2762250"/>
          </a:xfrm>
          <a:prstGeom prst="rect">
            <a:avLst/>
          </a:prstGeom>
        </p:spPr>
      </p:pic>
    </p:spTree>
    <p:extLst>
      <p:ext uri="{BB962C8B-B14F-4D97-AF65-F5344CB8AC3E}">
        <p14:creationId xmlns:p14="http://schemas.microsoft.com/office/powerpoint/2010/main" val="337902509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05015"/>
            <a:ext cx="11752359" cy="4780228"/>
          </a:xfrm>
        </p:spPr>
        <p:txBody>
          <a:bodyPr/>
          <a:lstStyle/>
          <a:p>
            <a:r>
              <a:rPr lang="en-US" dirty="0" err="1"/>
              <a:t>Potentielle</a:t>
            </a:r>
            <a:r>
              <a:rPr lang="en-US" dirty="0"/>
              <a:t> </a:t>
            </a:r>
            <a:r>
              <a:rPr lang="en-US" dirty="0" err="1"/>
              <a:t>Bedrohungen</a:t>
            </a:r>
            <a:endParaRPr lang="en-US" dirty="0"/>
          </a:p>
          <a:p>
            <a:pPr lvl="1"/>
            <a:r>
              <a:rPr lang="en-US" dirty="0"/>
              <a:t>Risk assessment model DREAD (</a:t>
            </a:r>
            <a:r>
              <a:rPr lang="en-US" dirty="0" err="1"/>
              <a:t>Priorisierungsmodell</a:t>
            </a:r>
            <a:r>
              <a:rPr lang="en-US" dirty="0"/>
              <a:t>)</a:t>
            </a:r>
          </a:p>
          <a:p>
            <a:pPr lvl="2"/>
            <a:r>
              <a:rPr lang="en-US" sz="1800" dirty="0"/>
              <a:t>Damage potential</a:t>
            </a:r>
          </a:p>
          <a:p>
            <a:pPr lvl="3"/>
            <a:r>
              <a:rPr lang="en-US" sz="1800" dirty="0" err="1"/>
              <a:t>potentieller</a:t>
            </a:r>
            <a:r>
              <a:rPr lang="en-US" sz="1800" dirty="0"/>
              <a:t> </a:t>
            </a:r>
            <a:r>
              <a:rPr lang="en-US" sz="1800" dirty="0" err="1"/>
              <a:t>Schaden</a:t>
            </a:r>
            <a:endParaRPr lang="en-US" sz="1800" dirty="0"/>
          </a:p>
          <a:p>
            <a:pPr lvl="2"/>
            <a:r>
              <a:rPr lang="en-US" sz="1800" dirty="0"/>
              <a:t>Reproducibility</a:t>
            </a:r>
          </a:p>
          <a:p>
            <a:pPr lvl="3"/>
            <a:r>
              <a:rPr lang="en-US" sz="1800" dirty="0" err="1"/>
              <a:t>Reproduzierbarkeit</a:t>
            </a:r>
            <a:r>
              <a:rPr lang="en-US" sz="1800" dirty="0"/>
              <a:t> </a:t>
            </a:r>
            <a:r>
              <a:rPr lang="en-US" sz="1800" dirty="0" err="1"/>
              <a:t>einer</a:t>
            </a:r>
            <a:r>
              <a:rPr lang="en-US" sz="1800" dirty="0"/>
              <a:t> </a:t>
            </a:r>
            <a:r>
              <a:rPr lang="en-US" sz="1800" dirty="0" err="1"/>
              <a:t>Attacke</a:t>
            </a:r>
            <a:endParaRPr lang="en-US" sz="1800" dirty="0"/>
          </a:p>
          <a:p>
            <a:pPr lvl="2"/>
            <a:r>
              <a:rPr lang="en-US" sz="1800" dirty="0"/>
              <a:t>Exploitability</a:t>
            </a:r>
          </a:p>
          <a:p>
            <a:pPr lvl="3"/>
            <a:r>
              <a:rPr lang="en-US" sz="1800" dirty="0" err="1"/>
              <a:t>Nachvollziehbarkeit</a:t>
            </a:r>
            <a:endParaRPr lang="en-US" sz="1800" dirty="0"/>
          </a:p>
          <a:p>
            <a:pPr lvl="2"/>
            <a:r>
              <a:rPr lang="en-US" sz="1800" dirty="0"/>
              <a:t>Affected users</a:t>
            </a:r>
          </a:p>
          <a:p>
            <a:pPr lvl="3"/>
            <a:r>
              <a:rPr lang="en-US" sz="1800" dirty="0" err="1"/>
              <a:t>Anzahl</a:t>
            </a:r>
            <a:r>
              <a:rPr lang="en-US" sz="1800" dirty="0"/>
              <a:t> </a:t>
            </a:r>
            <a:r>
              <a:rPr lang="en-US" sz="1800" dirty="0" err="1"/>
              <a:t>betroffener</a:t>
            </a:r>
            <a:r>
              <a:rPr lang="en-US" sz="1800" dirty="0"/>
              <a:t> </a:t>
            </a:r>
            <a:r>
              <a:rPr lang="en-US" sz="1800" dirty="0" err="1"/>
              <a:t>Benutzer</a:t>
            </a:r>
            <a:endParaRPr lang="en-US" sz="1800" dirty="0"/>
          </a:p>
          <a:p>
            <a:pPr lvl="2"/>
            <a:r>
              <a:rPr lang="en-US" sz="1800" dirty="0"/>
              <a:t>Discoverability</a:t>
            </a:r>
          </a:p>
          <a:p>
            <a:pPr lvl="3"/>
            <a:r>
              <a:rPr lang="en-US" sz="1800" dirty="0"/>
              <a:t>Grad der </a:t>
            </a:r>
            <a:r>
              <a:rPr lang="en-US" sz="1800" dirty="0" err="1"/>
              <a:t>Erkennbarkeit</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10c) Bedrohungsmodellierung </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259</a:t>
            </a:fld>
            <a:endParaRPr lang="de-DE"/>
          </a:p>
        </p:txBody>
      </p:sp>
      <p:pic>
        <p:nvPicPr>
          <p:cNvPr id="6" name="Picture 5">
            <a:extLst>
              <a:ext uri="{FF2B5EF4-FFF2-40B4-BE49-F238E27FC236}">
                <a16:creationId xmlns:a16="http://schemas.microsoft.com/office/drawing/2014/main" id="{5F7D1FBD-90FD-473C-96E4-19B0256E3423}"/>
              </a:ext>
            </a:extLst>
          </p:cNvPr>
          <p:cNvPicPr>
            <a:picLocks noChangeAspect="1"/>
          </p:cNvPicPr>
          <p:nvPr/>
        </p:nvPicPr>
        <p:blipFill>
          <a:blip r:embed="rId2"/>
          <a:stretch>
            <a:fillRect/>
          </a:stretch>
        </p:blipFill>
        <p:spPr>
          <a:xfrm>
            <a:off x="5438792" y="2222090"/>
            <a:ext cx="6540582" cy="3680359"/>
          </a:xfrm>
          <a:prstGeom prst="rect">
            <a:avLst/>
          </a:prstGeom>
        </p:spPr>
      </p:pic>
    </p:spTree>
    <p:extLst>
      <p:ext uri="{BB962C8B-B14F-4D97-AF65-F5344CB8AC3E}">
        <p14:creationId xmlns:p14="http://schemas.microsoft.com/office/powerpoint/2010/main" val="2428978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FC50-5335-46E7-A075-BF3BABB69003}"/>
              </a:ext>
            </a:extLst>
          </p:cNvPr>
          <p:cNvSpPr>
            <a:spLocks noGrp="1"/>
          </p:cNvSpPr>
          <p:nvPr>
            <p:ph type="title"/>
          </p:nvPr>
        </p:nvSpPr>
        <p:spPr/>
        <p:txBody>
          <a:bodyPr/>
          <a:lstStyle/>
          <a:p>
            <a:r>
              <a:rPr lang="de-DE"/>
              <a:t>2a) Typen von Softwarearchitekten</a:t>
            </a:r>
            <a:br>
              <a:rPr lang="de-DE"/>
            </a:br>
            <a:r>
              <a:rPr lang="de-DE"/>
              <a:t>Enterprise Architect</a:t>
            </a:r>
          </a:p>
        </p:txBody>
      </p:sp>
      <p:sp>
        <p:nvSpPr>
          <p:cNvPr id="3" name="Slide Number Placeholder 2">
            <a:extLst>
              <a:ext uri="{FF2B5EF4-FFF2-40B4-BE49-F238E27FC236}">
                <a16:creationId xmlns:a16="http://schemas.microsoft.com/office/drawing/2014/main" id="{126B3E1E-9D8B-43A7-903F-4CD72B1A43E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F16EA160-3A26-4CB4-81EB-BC1C7E3119A7}"/>
              </a:ext>
            </a:extLst>
          </p:cNvPr>
          <p:cNvSpPr txBox="1">
            <a:spLocks/>
          </p:cNvSpPr>
          <p:nvPr/>
        </p:nvSpPr>
        <p:spPr>
          <a:xfrm>
            <a:off x="227014" y="1698259"/>
            <a:ext cx="11736386" cy="4963638"/>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800" b="1" i="0" u="none" strike="noStrike" kern="1200" cap="none" spc="0" normalizeH="0" baseline="0" noProof="0">
                <a:ln>
                  <a:noFill/>
                </a:ln>
                <a:solidFill>
                  <a:srgbClr val="004A96"/>
                </a:solidFill>
                <a:effectLst/>
                <a:uLnTx/>
                <a:uFillTx/>
                <a:latin typeface="Arial"/>
                <a:ea typeface="+mj-ea"/>
                <a:cs typeface="MV Boli" panose="02000500030200090000" pitchFamily="2" charset="0"/>
              </a:rPr>
              <a:t>Frameworks</a:t>
            </a:r>
          </a:p>
        </p:txBody>
      </p:sp>
      <p:pic>
        <p:nvPicPr>
          <p:cNvPr id="7" name="Picture 6">
            <a:extLst>
              <a:ext uri="{FF2B5EF4-FFF2-40B4-BE49-F238E27FC236}">
                <a16:creationId xmlns:a16="http://schemas.microsoft.com/office/drawing/2014/main" id="{95EE8675-710C-47C9-A95A-A4C4A5202896}"/>
              </a:ext>
            </a:extLst>
          </p:cNvPr>
          <p:cNvPicPr>
            <a:picLocks noChangeAspect="1"/>
          </p:cNvPicPr>
          <p:nvPr/>
        </p:nvPicPr>
        <p:blipFill>
          <a:blip r:embed="rId2"/>
          <a:stretch>
            <a:fillRect/>
          </a:stretch>
        </p:blipFill>
        <p:spPr>
          <a:xfrm>
            <a:off x="529749" y="2188560"/>
            <a:ext cx="6619965" cy="4669440"/>
          </a:xfrm>
          <a:prstGeom prst="rect">
            <a:avLst/>
          </a:prstGeom>
        </p:spPr>
      </p:pic>
    </p:spTree>
    <p:extLst>
      <p:ext uri="{BB962C8B-B14F-4D97-AF65-F5344CB8AC3E}">
        <p14:creationId xmlns:p14="http://schemas.microsoft.com/office/powerpoint/2010/main" val="8981804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de-DE" dirty="0">
                <a:cs typeface="MV Boli" panose="02000500030200090000" pitchFamily="2" charset="0"/>
              </a:rPr>
              <a:t>Prinzipien und Praktiken Software zu erstellen, die sicher ist</a:t>
            </a:r>
          </a:p>
          <a:p>
            <a:pPr lvl="1"/>
            <a:r>
              <a:rPr lang="de-DE" sz="1800" dirty="0">
                <a:cs typeface="MV Boli" panose="02000500030200090000" pitchFamily="2" charset="0"/>
              </a:rPr>
              <a:t>Minimierung der Oberfläche für Attacken (attack surface)</a:t>
            </a:r>
          </a:p>
          <a:p>
            <a:pPr lvl="2"/>
            <a:r>
              <a:rPr lang="de-DE" sz="1800" dirty="0">
                <a:cs typeface="MV Boli" panose="02000500030200090000" pitchFamily="2" charset="0"/>
              </a:rPr>
              <a:t>alle Punkte, die attackiert werden können</a:t>
            </a:r>
          </a:p>
          <a:p>
            <a:pPr lvl="1"/>
            <a:r>
              <a:rPr lang="de-DE" sz="1800" dirty="0">
                <a:cs typeface="MV Boli" panose="02000500030200090000" pitchFamily="2" charset="0"/>
              </a:rPr>
              <a:t>Defense in Depth</a:t>
            </a:r>
          </a:p>
          <a:p>
            <a:pPr lvl="2"/>
            <a:r>
              <a:rPr lang="de-DE" sz="1800" dirty="0">
                <a:cs typeface="MV Boli" panose="02000500030200090000" pitchFamily="2" charset="0"/>
              </a:rPr>
              <a:t>mehrere Hindernisse hintereinander</a:t>
            </a:r>
          </a:p>
          <a:p>
            <a:pPr lvl="1"/>
            <a:r>
              <a:rPr lang="de-DE" sz="1800" dirty="0">
                <a:cs typeface="MV Boli" panose="02000500030200090000" pitchFamily="2" charset="0"/>
              </a:rPr>
              <a:t>Principle of least privilege (PoLP)</a:t>
            </a:r>
          </a:p>
          <a:p>
            <a:pPr lvl="2"/>
            <a:r>
              <a:rPr lang="de-DE" sz="1800" dirty="0">
                <a:cs typeface="MV Boli" panose="02000500030200090000" pitchFamily="2" charset="0"/>
              </a:rPr>
              <a:t>gerade soviel Berechtigung wie nötig</a:t>
            </a:r>
          </a:p>
          <a:p>
            <a:pPr lvl="2"/>
            <a:r>
              <a:rPr lang="de-DE" sz="1800" dirty="0">
                <a:cs typeface="MV Boli" panose="02000500030200090000" pitchFamily="2" charset="0"/>
              </a:rPr>
              <a:t>ist oft schwierig zu bestimmen, Definition von Rollen helfen beim Design</a:t>
            </a:r>
          </a:p>
          <a:p>
            <a:pPr lvl="1"/>
            <a:r>
              <a:rPr lang="de-DE" sz="1800" dirty="0">
                <a:cs typeface="MV Boli" panose="02000500030200090000" pitchFamily="2" charset="0"/>
              </a:rPr>
              <a:t>Simplicity (KISS)</a:t>
            </a:r>
          </a:p>
          <a:p>
            <a:pPr lvl="2"/>
            <a:r>
              <a:rPr lang="de-DE" sz="1800" dirty="0">
                <a:cs typeface="MV Boli" panose="02000500030200090000" pitchFamily="2" charset="0"/>
              </a:rPr>
              <a:t>einfachere Systeme sind einfacher zu sichern</a:t>
            </a:r>
          </a:p>
          <a:p>
            <a:pPr lvl="1"/>
            <a:r>
              <a:rPr lang="de-DE" sz="1800" dirty="0">
                <a:cs typeface="MV Boli" panose="02000500030200090000" pitchFamily="2" charset="0"/>
              </a:rPr>
              <a:t>Secure by default</a:t>
            </a:r>
          </a:p>
          <a:p>
            <a:pPr lvl="2"/>
            <a:r>
              <a:rPr lang="de-DE" sz="1800" dirty="0">
                <a:cs typeface="MV Boli" panose="02000500030200090000" pitchFamily="2" charset="0"/>
              </a:rPr>
              <a:t>alle Security Mechanismen sind default auf „an“</a:t>
            </a:r>
          </a:p>
          <a:p>
            <a:pPr lvl="1"/>
            <a:r>
              <a:rPr lang="de-DE" sz="1800" dirty="0">
                <a:cs typeface="MV Boli" panose="02000500030200090000" pitchFamily="2" charset="0"/>
              </a:rPr>
              <a:t>Default deny</a:t>
            </a:r>
          </a:p>
          <a:p>
            <a:pPr lvl="2"/>
            <a:r>
              <a:rPr lang="de-DE" sz="1800" dirty="0">
                <a:cs typeface="MV Boli" panose="02000500030200090000" pitchFamily="2" charset="0"/>
              </a:rPr>
              <a:t>Zugriffe nur auf ... anstatt auf alles Zugriff außer ...</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10d) Secure by Design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260</a:t>
            </a:fld>
            <a:endParaRPr lang="de-DE"/>
          </a:p>
        </p:txBody>
      </p:sp>
    </p:spTree>
    <p:extLst>
      <p:ext uri="{BB962C8B-B14F-4D97-AF65-F5344CB8AC3E}">
        <p14:creationId xmlns:p14="http://schemas.microsoft.com/office/powerpoint/2010/main" val="292530403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de-DE" dirty="0">
                <a:cs typeface="MV Boli" panose="02000500030200090000" pitchFamily="2" charset="0"/>
              </a:rPr>
              <a:t>Prinzipien und Praktiken Software zu erstellen, die sicher ist</a:t>
            </a:r>
          </a:p>
          <a:p>
            <a:pPr lvl="1"/>
            <a:r>
              <a:rPr lang="de-DE" sz="1800" dirty="0">
                <a:cs typeface="MV Boli" panose="02000500030200090000" pitchFamily="2" charset="0"/>
              </a:rPr>
              <a:t>Validating input</a:t>
            </a:r>
          </a:p>
          <a:p>
            <a:pPr lvl="2"/>
            <a:r>
              <a:rPr lang="de-DE" sz="1800" dirty="0">
                <a:cs typeface="MV Boli" panose="02000500030200090000" pitchFamily="2" charset="0"/>
              </a:rPr>
              <a:t>alle Eingaben prüfen, egal woher sie kommen (User, Schnittstelle, Kommunikation)</a:t>
            </a:r>
          </a:p>
          <a:p>
            <a:pPr lvl="1"/>
            <a:r>
              <a:rPr lang="de-DE" sz="1800" dirty="0">
                <a:cs typeface="MV Boli" panose="02000500030200090000" pitchFamily="2" charset="0"/>
              </a:rPr>
              <a:t>Secure the weakest link</a:t>
            </a:r>
          </a:p>
          <a:p>
            <a:pPr lvl="2"/>
            <a:r>
              <a:rPr lang="de-DE" sz="1800" dirty="0">
                <a:cs typeface="MV Boli" panose="02000500030200090000" pitchFamily="2" charset="0"/>
              </a:rPr>
              <a:t>eine Kette ist nur so stark wie das schwächste Glied in der Kette</a:t>
            </a:r>
          </a:p>
          <a:p>
            <a:pPr lvl="2"/>
            <a:r>
              <a:rPr lang="de-DE" sz="1800" dirty="0">
                <a:cs typeface="MV Boli" panose="02000500030200090000" pitchFamily="2" charset="0"/>
              </a:rPr>
              <a:t>Angreifer suchen zuerst nach solchen Schwachstellen</a:t>
            </a:r>
          </a:p>
          <a:p>
            <a:pPr lvl="1"/>
            <a:r>
              <a:rPr lang="de-DE" sz="1800" dirty="0">
                <a:cs typeface="MV Boli" panose="02000500030200090000" pitchFamily="2" charset="0"/>
              </a:rPr>
              <a:t>Security must be usable</a:t>
            </a:r>
          </a:p>
          <a:p>
            <a:pPr lvl="2"/>
            <a:r>
              <a:rPr lang="de-DE" sz="1800" dirty="0">
                <a:cs typeface="MV Boli" panose="02000500030200090000" pitchFamily="2" charset="0"/>
              </a:rPr>
              <a:t>dürfen die Benutzbarkeit nicht herabsetzen, sonst gehen Benutzer andere (unsichere) Wege</a:t>
            </a:r>
          </a:p>
          <a:p>
            <a:pPr lvl="1"/>
            <a:r>
              <a:rPr lang="de-DE" sz="1800" dirty="0">
                <a:cs typeface="MV Boli" panose="02000500030200090000" pitchFamily="2" charset="0"/>
              </a:rPr>
              <a:t>Fail securely</a:t>
            </a:r>
          </a:p>
          <a:p>
            <a:pPr lvl="2"/>
            <a:r>
              <a:rPr lang="de-DE" sz="1800" dirty="0">
                <a:cs typeface="MV Boli" panose="02000500030200090000" pitchFamily="2" charset="0"/>
              </a:rPr>
              <a:t>hohe Sicherheit auch im Fehlerfall (und Fehler passieren)</a:t>
            </a:r>
          </a:p>
          <a:p>
            <a:pPr marL="357188" lvl="1" indent="0">
              <a:buNone/>
            </a:pP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10d) Secure by Design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261</a:t>
            </a:fld>
            <a:endParaRPr lang="de-DE"/>
          </a:p>
        </p:txBody>
      </p:sp>
    </p:spTree>
    <p:extLst>
      <p:ext uri="{BB962C8B-B14F-4D97-AF65-F5344CB8AC3E}">
        <p14:creationId xmlns:p14="http://schemas.microsoft.com/office/powerpoint/2010/main" val="11047293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err="1"/>
              <a:t>Verschlüsselung</a:t>
            </a:r>
            <a:endParaRPr lang="en-US" sz="1800" dirty="0"/>
          </a:p>
          <a:p>
            <a:pPr lvl="1"/>
            <a:r>
              <a:rPr lang="en-US" sz="1800" dirty="0" err="1"/>
              <a:t>symetrisch</a:t>
            </a:r>
            <a:r>
              <a:rPr lang="en-US" sz="1800" dirty="0"/>
              <a:t> (</a:t>
            </a:r>
            <a:r>
              <a:rPr lang="en-US" sz="1800" dirty="0" err="1"/>
              <a:t>geheimer</a:t>
            </a:r>
            <a:r>
              <a:rPr lang="en-US" sz="1800" dirty="0"/>
              <a:t> </a:t>
            </a:r>
            <a:r>
              <a:rPr lang="en-US" sz="1800" dirty="0" err="1"/>
              <a:t>Schlüssel</a:t>
            </a:r>
            <a:r>
              <a:rPr lang="en-US" sz="1800" dirty="0"/>
              <a:t>)</a:t>
            </a:r>
          </a:p>
          <a:p>
            <a:pPr lvl="2"/>
            <a:r>
              <a:rPr lang="en-US" sz="1800" dirty="0" err="1"/>
              <a:t>benutzt</a:t>
            </a:r>
            <a:r>
              <a:rPr lang="en-US" sz="1800" dirty="0"/>
              <a:t> </a:t>
            </a:r>
            <a:r>
              <a:rPr lang="en-US" sz="1800" dirty="0" err="1"/>
              <a:t>einen</a:t>
            </a:r>
            <a:r>
              <a:rPr lang="en-US" sz="1800" dirty="0"/>
              <a:t> </a:t>
            </a:r>
            <a:r>
              <a:rPr lang="en-US" sz="1800" dirty="0" err="1"/>
              <a:t>Schlüssel</a:t>
            </a:r>
            <a:r>
              <a:rPr lang="en-US" sz="1800" dirty="0"/>
              <a:t> </a:t>
            </a:r>
            <a:r>
              <a:rPr lang="en-US" sz="1800" dirty="0" err="1"/>
              <a:t>zum</a:t>
            </a:r>
            <a:r>
              <a:rPr lang="en-US" sz="1800" dirty="0"/>
              <a:t> </a:t>
            </a:r>
            <a:r>
              <a:rPr lang="en-US" sz="1800" dirty="0" err="1"/>
              <a:t>Verschlüsseln</a:t>
            </a:r>
            <a:endParaRPr lang="en-US" sz="1800" dirty="0"/>
          </a:p>
          <a:p>
            <a:pPr lvl="1"/>
            <a:r>
              <a:rPr lang="en-US" sz="1800" dirty="0" err="1"/>
              <a:t>asymetrisch</a:t>
            </a:r>
            <a:r>
              <a:rPr lang="en-US" sz="1800" dirty="0"/>
              <a:t> (</a:t>
            </a:r>
            <a:r>
              <a:rPr lang="en-US" sz="1800" dirty="0" err="1"/>
              <a:t>öffentlicher</a:t>
            </a:r>
            <a:r>
              <a:rPr lang="en-US" sz="1800" dirty="0"/>
              <a:t> </a:t>
            </a:r>
            <a:r>
              <a:rPr lang="en-US" sz="1800" dirty="0" err="1"/>
              <a:t>Schlüssel</a:t>
            </a:r>
            <a:r>
              <a:rPr lang="en-US" sz="1800" dirty="0"/>
              <a:t>)</a:t>
            </a:r>
          </a:p>
          <a:p>
            <a:pPr lvl="2"/>
            <a:r>
              <a:rPr lang="en-US" sz="1800" dirty="0" err="1"/>
              <a:t>benutzt</a:t>
            </a:r>
            <a:r>
              <a:rPr lang="en-US" sz="1800" dirty="0"/>
              <a:t> 2 </a:t>
            </a:r>
            <a:r>
              <a:rPr lang="en-US" sz="1800" dirty="0" err="1"/>
              <a:t>Schlüssel</a:t>
            </a:r>
            <a:r>
              <a:rPr lang="en-US" sz="1800" dirty="0"/>
              <a:t> </a:t>
            </a:r>
            <a:r>
              <a:rPr lang="en-US" sz="1800" dirty="0" err="1"/>
              <a:t>zum</a:t>
            </a:r>
            <a:r>
              <a:rPr lang="en-US" sz="1800" dirty="0"/>
              <a:t> </a:t>
            </a:r>
            <a:r>
              <a:rPr lang="en-US" sz="1800" dirty="0" err="1"/>
              <a:t>Verschlüsseln</a:t>
            </a:r>
            <a:r>
              <a:rPr lang="en-US" sz="1800" dirty="0"/>
              <a:t> (1 x </a:t>
            </a:r>
            <a:r>
              <a:rPr lang="en-US" sz="1800" dirty="0" err="1"/>
              <a:t>geheim</a:t>
            </a:r>
            <a:r>
              <a:rPr lang="en-US" sz="1800" dirty="0"/>
              <a:t>, 1 x </a:t>
            </a:r>
            <a:r>
              <a:rPr lang="en-US" sz="1800" dirty="0" err="1"/>
              <a:t>öffentlich</a:t>
            </a:r>
            <a:r>
              <a:rPr lang="en-US" sz="1800" dirty="0"/>
              <a:t>)</a:t>
            </a:r>
          </a:p>
          <a:p>
            <a:pPr lvl="1"/>
            <a:r>
              <a:rPr lang="en-US" sz="1800" dirty="0"/>
              <a:t>cryptographic hash functions</a:t>
            </a:r>
          </a:p>
          <a:p>
            <a:pPr lvl="2"/>
            <a:r>
              <a:rPr lang="en-US" sz="1800" dirty="0" err="1"/>
              <a:t>ein</a:t>
            </a:r>
            <a:r>
              <a:rPr lang="en-US" sz="1800" dirty="0"/>
              <a:t> fixer Wert, der </a:t>
            </a:r>
            <a:r>
              <a:rPr lang="en-US" sz="1800" dirty="0" err="1"/>
              <a:t>einen</a:t>
            </a:r>
            <a:r>
              <a:rPr lang="en-US" sz="1800" dirty="0"/>
              <a:t> </a:t>
            </a:r>
            <a:r>
              <a:rPr lang="en-US" sz="1800" dirty="0" err="1"/>
              <a:t>beliebigen</a:t>
            </a:r>
            <a:r>
              <a:rPr lang="en-US" sz="1800" dirty="0"/>
              <a:t> Input </a:t>
            </a:r>
            <a:r>
              <a:rPr lang="en-US" sz="1800" dirty="0" err="1"/>
              <a:t>repräsentiert</a:t>
            </a:r>
            <a:endParaRPr lang="en-US" sz="1800" dirty="0"/>
          </a:p>
          <a:p>
            <a:pPr lvl="2"/>
            <a:r>
              <a:rPr lang="en-US" sz="1800" dirty="0"/>
              <a:t>es </a:t>
            </a:r>
            <a:r>
              <a:rPr lang="en-US" sz="1800" dirty="0" err="1"/>
              <a:t>gibt</a:t>
            </a:r>
            <a:r>
              <a:rPr lang="en-US" sz="1800" dirty="0"/>
              <a:t> </a:t>
            </a:r>
            <a:r>
              <a:rPr lang="en-US" sz="1800" dirty="0" err="1"/>
              <a:t>verschiedenste</a:t>
            </a:r>
            <a:r>
              <a:rPr lang="en-US" sz="1800" dirty="0"/>
              <a:t> </a:t>
            </a:r>
            <a:r>
              <a:rPr lang="en-US" sz="1800" dirty="0" err="1"/>
              <a:t>Algorithmen</a:t>
            </a:r>
            <a:endParaRPr lang="en-US" sz="1800" dirty="0"/>
          </a:p>
          <a:p>
            <a:pPr lvl="3"/>
            <a:r>
              <a:rPr lang="en-US" sz="1800" dirty="0"/>
              <a:t>MD5, SHA-256, SHA-512</a:t>
            </a:r>
          </a:p>
          <a:p>
            <a:pPr lvl="2"/>
            <a:r>
              <a:rPr lang="en-US" sz="1800" dirty="0" err="1"/>
              <a:t>kann</a:t>
            </a:r>
            <a:r>
              <a:rPr lang="en-US" sz="1800" dirty="0"/>
              <a:t> </a:t>
            </a:r>
            <a:r>
              <a:rPr lang="en-US" sz="1800" dirty="0" err="1"/>
              <a:t>zum</a:t>
            </a:r>
            <a:r>
              <a:rPr lang="en-US" sz="1800" dirty="0"/>
              <a:t> </a:t>
            </a:r>
            <a:r>
              <a:rPr lang="en-US" sz="1800" dirty="0" err="1"/>
              <a:t>Vergleich</a:t>
            </a:r>
            <a:r>
              <a:rPr lang="en-US" sz="1800" dirty="0"/>
              <a:t> von 2 </a:t>
            </a:r>
            <a:r>
              <a:rPr lang="en-US" sz="1800" dirty="0" err="1"/>
              <a:t>Dateien</a:t>
            </a:r>
            <a:r>
              <a:rPr lang="en-US" sz="1800" dirty="0"/>
              <a:t>, </a:t>
            </a:r>
            <a:r>
              <a:rPr lang="en-US" sz="1800" dirty="0" err="1"/>
              <a:t>Texten</a:t>
            </a:r>
            <a:r>
              <a:rPr lang="en-US" sz="1800" dirty="0"/>
              <a:t>, </a:t>
            </a:r>
            <a:r>
              <a:rPr lang="en-US" sz="1800" dirty="0" err="1"/>
              <a:t>Datenblöcken</a:t>
            </a:r>
            <a:r>
              <a:rPr lang="en-US" sz="1800" dirty="0"/>
              <a:t> </a:t>
            </a:r>
            <a:r>
              <a:rPr lang="en-US" sz="1800" dirty="0" err="1"/>
              <a:t>benutzt</a:t>
            </a:r>
            <a:r>
              <a:rPr lang="en-US" sz="1800" dirty="0"/>
              <a:t> </a:t>
            </a:r>
            <a:r>
              <a:rPr lang="en-US" sz="1800" dirty="0" err="1"/>
              <a:t>werden</a:t>
            </a:r>
            <a:endParaRPr lang="en-US" sz="1800" dirty="0"/>
          </a:p>
          <a:p>
            <a:pPr lvl="2"/>
            <a:r>
              <a:rPr lang="en-US" sz="1800" dirty="0" err="1"/>
              <a:t>werden</a:t>
            </a:r>
            <a:r>
              <a:rPr lang="en-US" sz="1800" dirty="0"/>
              <a:t> </a:t>
            </a:r>
            <a:r>
              <a:rPr lang="en-US" sz="1800" dirty="0" err="1"/>
              <a:t>genutzt</a:t>
            </a:r>
            <a:r>
              <a:rPr lang="en-US" sz="1800" dirty="0"/>
              <a:t> </a:t>
            </a:r>
            <a:r>
              <a:rPr lang="en-US" sz="1800" dirty="0" err="1"/>
              <a:t>für</a:t>
            </a:r>
            <a:endParaRPr lang="en-US" sz="1800" dirty="0"/>
          </a:p>
          <a:p>
            <a:pPr lvl="3"/>
            <a:r>
              <a:rPr lang="en-US" sz="1800" dirty="0" err="1"/>
              <a:t>digtale</a:t>
            </a:r>
            <a:r>
              <a:rPr lang="en-US" sz="1800" dirty="0"/>
              <a:t> </a:t>
            </a:r>
            <a:r>
              <a:rPr lang="en-US" sz="1800" dirty="0" err="1"/>
              <a:t>Signaturen</a:t>
            </a:r>
            <a:endParaRPr lang="en-US" sz="1800" dirty="0"/>
          </a:p>
          <a:p>
            <a:pPr lvl="3"/>
            <a:r>
              <a:rPr lang="en-US" sz="1800" dirty="0"/>
              <a:t>HTTPS </a:t>
            </a:r>
            <a:r>
              <a:rPr lang="en-US" sz="1800" dirty="0" err="1"/>
              <a:t>Zertfikate</a:t>
            </a:r>
            <a:endParaRPr lang="en-US" sz="1800" dirty="0"/>
          </a:p>
          <a:p>
            <a:pPr lvl="3"/>
            <a:r>
              <a:rPr lang="en-US" sz="1800" dirty="0"/>
              <a:t>SSL/TLS </a:t>
            </a:r>
            <a:r>
              <a:rPr lang="en-US" sz="1800" dirty="0" err="1"/>
              <a:t>oder</a:t>
            </a:r>
            <a:r>
              <a:rPr lang="en-US" sz="1800" dirty="0"/>
              <a:t> SSH </a:t>
            </a:r>
            <a:r>
              <a:rPr lang="en-US" sz="1800" dirty="0" err="1"/>
              <a:t>Protokolle</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10e) Kryptografie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262</a:t>
            </a:fld>
            <a:endParaRPr lang="de-DE"/>
          </a:p>
        </p:txBody>
      </p:sp>
    </p:spTree>
    <p:extLst>
      <p:ext uri="{BB962C8B-B14F-4D97-AF65-F5344CB8AC3E}">
        <p14:creationId xmlns:p14="http://schemas.microsoft.com/office/powerpoint/2010/main" val="118395384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Identity und Access Management (IAM)</a:t>
            </a:r>
          </a:p>
          <a:p>
            <a:pPr lvl="1"/>
            <a:r>
              <a:rPr lang="en-US" sz="1800" dirty="0"/>
              <a:t>2 </a:t>
            </a:r>
            <a:r>
              <a:rPr lang="en-US" sz="1600" dirty="0"/>
              <a:t>der </a:t>
            </a:r>
            <a:r>
              <a:rPr lang="en-US" sz="1600" dirty="0" err="1"/>
              <a:t>fundamentalen</a:t>
            </a:r>
            <a:r>
              <a:rPr lang="en-US" sz="1600" dirty="0"/>
              <a:t> </a:t>
            </a:r>
            <a:r>
              <a:rPr lang="en-US" sz="1600" dirty="0" err="1"/>
              <a:t>Konzepte</a:t>
            </a:r>
            <a:r>
              <a:rPr lang="en-US" sz="1600" dirty="0"/>
              <a:t> von IAM </a:t>
            </a:r>
            <a:r>
              <a:rPr lang="en-US" sz="1600" dirty="0" err="1"/>
              <a:t>sind</a:t>
            </a:r>
            <a:endParaRPr lang="en-US" sz="1600" dirty="0"/>
          </a:p>
          <a:p>
            <a:pPr lvl="2"/>
            <a:r>
              <a:rPr lang="en-US" sz="1600" dirty="0"/>
              <a:t>Authentication (</a:t>
            </a:r>
            <a:r>
              <a:rPr lang="en-US" sz="1600" dirty="0" err="1"/>
              <a:t>Authentifizierung</a:t>
            </a:r>
            <a:r>
              <a:rPr lang="en-US" sz="1600" dirty="0"/>
              <a:t>)</a:t>
            </a:r>
          </a:p>
          <a:p>
            <a:pPr lvl="3"/>
            <a:r>
              <a:rPr lang="en-US" sz="1600" dirty="0" err="1"/>
              <a:t>ist</a:t>
            </a:r>
            <a:r>
              <a:rPr lang="en-US" sz="1600" dirty="0"/>
              <a:t> </a:t>
            </a:r>
            <a:r>
              <a:rPr lang="en-US" sz="1600" dirty="0" err="1"/>
              <a:t>jemand</a:t>
            </a:r>
            <a:r>
              <a:rPr lang="en-US" sz="1600" dirty="0"/>
              <a:t> der, den </a:t>
            </a:r>
            <a:r>
              <a:rPr lang="en-US" sz="1600" dirty="0" err="1"/>
              <a:t>er</a:t>
            </a:r>
            <a:r>
              <a:rPr lang="en-US" sz="1600" dirty="0"/>
              <a:t> </a:t>
            </a:r>
            <a:r>
              <a:rPr lang="en-US" sz="1600" dirty="0" err="1"/>
              <a:t>vorgibt</a:t>
            </a:r>
            <a:r>
              <a:rPr lang="en-US" sz="1600" dirty="0"/>
              <a:t> </a:t>
            </a:r>
            <a:r>
              <a:rPr lang="en-US" sz="1600" dirty="0" err="1"/>
              <a:t>zu</a:t>
            </a:r>
            <a:r>
              <a:rPr lang="en-US" sz="1600" dirty="0"/>
              <a:t> sein</a:t>
            </a:r>
          </a:p>
          <a:p>
            <a:pPr lvl="3"/>
            <a:r>
              <a:rPr lang="en-US" sz="1600" dirty="0" err="1"/>
              <a:t>Validierung</a:t>
            </a:r>
            <a:r>
              <a:rPr lang="en-US" sz="1600" dirty="0"/>
              <a:t> der </a:t>
            </a:r>
            <a:r>
              <a:rPr lang="en-US" sz="1600" dirty="0" err="1"/>
              <a:t>Identität</a:t>
            </a:r>
            <a:endParaRPr lang="en-US" sz="1600" dirty="0"/>
          </a:p>
          <a:p>
            <a:pPr lvl="3"/>
            <a:r>
              <a:rPr lang="en-US" sz="1600" dirty="0"/>
              <a:t>Multi-factor authentication (MFA)</a:t>
            </a:r>
          </a:p>
          <a:p>
            <a:pPr lvl="4"/>
            <a:r>
              <a:rPr lang="en-US" sz="1600" dirty="0" err="1"/>
              <a:t>zusätzlicher</a:t>
            </a:r>
            <a:r>
              <a:rPr lang="en-US" sz="1600" dirty="0"/>
              <a:t> Level von </a:t>
            </a:r>
            <a:r>
              <a:rPr lang="en-US" sz="1600" dirty="0" err="1"/>
              <a:t>Sicherheit</a:t>
            </a:r>
            <a:endParaRPr lang="en-US" sz="1600" dirty="0"/>
          </a:p>
          <a:p>
            <a:pPr lvl="4"/>
            <a:r>
              <a:rPr lang="en-US" sz="1600" dirty="0" err="1"/>
              <a:t>Sicherheit</a:t>
            </a:r>
            <a:r>
              <a:rPr lang="en-US" sz="1600" dirty="0"/>
              <a:t> </a:t>
            </a:r>
            <a:r>
              <a:rPr lang="en-US" sz="1600" dirty="0" err="1"/>
              <a:t>wird</a:t>
            </a:r>
            <a:r>
              <a:rPr lang="en-US" sz="1600" dirty="0"/>
              <a:t> </a:t>
            </a:r>
            <a:r>
              <a:rPr lang="en-US" sz="1600" dirty="0" err="1"/>
              <a:t>über</a:t>
            </a:r>
            <a:r>
              <a:rPr lang="en-US" sz="1600" dirty="0"/>
              <a:t> </a:t>
            </a:r>
            <a:r>
              <a:rPr lang="en-US" sz="1600" dirty="0" err="1"/>
              <a:t>mehrere</a:t>
            </a:r>
            <a:r>
              <a:rPr lang="en-US" sz="1600" dirty="0"/>
              <a:t> </a:t>
            </a:r>
            <a:r>
              <a:rPr lang="en-US" sz="1600" dirty="0" err="1"/>
              <a:t>sog</a:t>
            </a:r>
            <a:r>
              <a:rPr lang="en-US" sz="1600" dirty="0"/>
              <a:t>. </a:t>
            </a:r>
            <a:r>
              <a:rPr lang="en-US" sz="1600" dirty="0" err="1"/>
              <a:t>Faktoren</a:t>
            </a:r>
            <a:r>
              <a:rPr lang="en-US" sz="1600" dirty="0"/>
              <a:t> </a:t>
            </a:r>
            <a:r>
              <a:rPr lang="en-US" sz="1600" dirty="0" err="1"/>
              <a:t>sichergestellt</a:t>
            </a:r>
            <a:endParaRPr lang="en-US" sz="1600" dirty="0"/>
          </a:p>
          <a:p>
            <a:pPr lvl="4"/>
            <a:r>
              <a:rPr lang="en-US" sz="1600" dirty="0" err="1"/>
              <a:t>eine</a:t>
            </a:r>
            <a:r>
              <a:rPr lang="en-US" sz="1600" dirty="0"/>
              <a:t> </a:t>
            </a:r>
            <a:r>
              <a:rPr lang="en-US" sz="1600" dirty="0" err="1"/>
              <a:t>Variante</a:t>
            </a:r>
            <a:r>
              <a:rPr lang="en-US" sz="1600" dirty="0"/>
              <a:t> </a:t>
            </a:r>
            <a:r>
              <a:rPr lang="en-US" sz="1600" dirty="0" err="1"/>
              <a:t>ist</a:t>
            </a:r>
            <a:r>
              <a:rPr lang="en-US" sz="1600" dirty="0"/>
              <a:t> 2FA (two-factor identification)</a:t>
            </a:r>
          </a:p>
          <a:p>
            <a:pPr lvl="4"/>
            <a:r>
              <a:rPr lang="en-US" sz="1600" dirty="0" err="1"/>
              <a:t>Typen</a:t>
            </a:r>
            <a:r>
              <a:rPr lang="en-US" sz="1600" dirty="0"/>
              <a:t> von </a:t>
            </a:r>
            <a:r>
              <a:rPr lang="en-US" sz="1600" dirty="0" err="1"/>
              <a:t>Faktoren</a:t>
            </a:r>
            <a:endParaRPr lang="en-US" sz="1600" dirty="0"/>
          </a:p>
          <a:p>
            <a:pPr lvl="5"/>
            <a:r>
              <a:rPr lang="en-US" sz="1600" dirty="0"/>
              <a:t>Knowledge factor (</a:t>
            </a:r>
            <a:r>
              <a:rPr lang="en-US" sz="1600" dirty="0" err="1"/>
              <a:t>etwas</a:t>
            </a:r>
            <a:r>
              <a:rPr lang="en-US" sz="1600" dirty="0"/>
              <a:t>, was der </a:t>
            </a:r>
            <a:r>
              <a:rPr lang="en-US" sz="1600" dirty="0" err="1"/>
              <a:t>Benutzer</a:t>
            </a:r>
            <a:r>
              <a:rPr lang="en-US" sz="1600" dirty="0"/>
              <a:t> </a:t>
            </a:r>
            <a:r>
              <a:rPr lang="en-US" sz="1600" dirty="0" err="1"/>
              <a:t>wissen</a:t>
            </a:r>
            <a:r>
              <a:rPr lang="en-US" sz="1600" dirty="0"/>
              <a:t> </a:t>
            </a:r>
            <a:r>
              <a:rPr lang="en-US" sz="1600" dirty="0" err="1"/>
              <a:t>sollte</a:t>
            </a:r>
            <a:r>
              <a:rPr lang="en-US" sz="1600" dirty="0"/>
              <a:t> </a:t>
            </a:r>
            <a:r>
              <a:rPr lang="en-US" sz="1600" dirty="0" err="1"/>
              <a:t>oder</a:t>
            </a:r>
            <a:r>
              <a:rPr lang="en-US" sz="1600" dirty="0"/>
              <a:t> </a:t>
            </a:r>
            <a:r>
              <a:rPr lang="en-US" sz="1600" dirty="0" err="1"/>
              <a:t>weiß</a:t>
            </a:r>
            <a:r>
              <a:rPr lang="en-US" sz="1600" dirty="0"/>
              <a:t>)</a:t>
            </a:r>
          </a:p>
          <a:p>
            <a:pPr lvl="5"/>
            <a:r>
              <a:rPr lang="en-US" sz="1600" dirty="0"/>
              <a:t>Possession factor (</a:t>
            </a:r>
            <a:r>
              <a:rPr lang="en-US" sz="1600" dirty="0" err="1"/>
              <a:t>etwas</a:t>
            </a:r>
            <a:r>
              <a:rPr lang="en-US" sz="1600" dirty="0"/>
              <a:t>, was die Person hat, </a:t>
            </a:r>
            <a:r>
              <a:rPr lang="en-US" sz="1600" dirty="0" err="1"/>
              <a:t>wie</a:t>
            </a:r>
            <a:r>
              <a:rPr lang="en-US" sz="1600" dirty="0"/>
              <a:t> </a:t>
            </a:r>
            <a:r>
              <a:rPr lang="en-US" sz="1600" dirty="0" err="1"/>
              <a:t>ein</a:t>
            </a:r>
            <a:r>
              <a:rPr lang="en-US" sz="1600" dirty="0"/>
              <a:t> Mobile Phone, das </a:t>
            </a:r>
            <a:r>
              <a:rPr lang="en-US" sz="1600" dirty="0" err="1"/>
              <a:t>einen</a:t>
            </a:r>
            <a:r>
              <a:rPr lang="en-US" sz="1600" dirty="0"/>
              <a:t> Code </a:t>
            </a:r>
            <a:r>
              <a:rPr lang="en-US" sz="1600" dirty="0" err="1"/>
              <a:t>empfangen</a:t>
            </a:r>
            <a:r>
              <a:rPr lang="en-US" sz="1600" dirty="0"/>
              <a:t> </a:t>
            </a:r>
            <a:r>
              <a:rPr lang="en-US" sz="1600" dirty="0" err="1"/>
              <a:t>kann</a:t>
            </a:r>
            <a:r>
              <a:rPr lang="en-US" sz="1600" dirty="0"/>
              <a:t>)</a:t>
            </a:r>
          </a:p>
          <a:p>
            <a:pPr lvl="5"/>
            <a:r>
              <a:rPr lang="en-US" sz="1600" dirty="0"/>
              <a:t>Inherence factor (</a:t>
            </a:r>
            <a:r>
              <a:rPr lang="en-US" sz="1600" dirty="0" err="1"/>
              <a:t>Nutzung</a:t>
            </a:r>
            <a:r>
              <a:rPr lang="en-US" sz="1600" dirty="0"/>
              <a:t> von Finger- </a:t>
            </a:r>
            <a:r>
              <a:rPr lang="en-US" sz="1600" dirty="0" err="1"/>
              <a:t>oder</a:t>
            </a:r>
            <a:r>
              <a:rPr lang="en-US" sz="1600" dirty="0"/>
              <a:t> </a:t>
            </a:r>
            <a:r>
              <a:rPr lang="en-US" sz="1600" dirty="0" err="1"/>
              <a:t>Augen-Scannern</a:t>
            </a:r>
            <a:r>
              <a:rPr lang="en-US" sz="1600" dirty="0"/>
              <a:t> </a:t>
            </a:r>
            <a:r>
              <a:rPr lang="en-US" sz="1600" dirty="0" err="1"/>
              <a:t>oder</a:t>
            </a:r>
            <a:r>
              <a:rPr lang="en-US" sz="1600" dirty="0"/>
              <a:t> </a:t>
            </a:r>
            <a:r>
              <a:rPr lang="en-US" sz="1600" dirty="0" err="1"/>
              <a:t>anderer</a:t>
            </a:r>
            <a:r>
              <a:rPr lang="en-US" sz="1600" dirty="0"/>
              <a:t> </a:t>
            </a:r>
            <a:r>
              <a:rPr lang="en-US" sz="1600" dirty="0" err="1"/>
              <a:t>biometrischer</a:t>
            </a:r>
            <a:r>
              <a:rPr lang="en-US" sz="1600" dirty="0"/>
              <a:t> </a:t>
            </a:r>
            <a:r>
              <a:rPr lang="en-US" sz="1600" dirty="0" err="1"/>
              <a:t>Daten</a:t>
            </a:r>
            <a:r>
              <a:rPr lang="en-US" sz="1600" dirty="0"/>
              <a:t>)</a:t>
            </a:r>
          </a:p>
          <a:p>
            <a:pPr lvl="5"/>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10f) Identity und Access Management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263</a:t>
            </a:fld>
            <a:endParaRPr lang="de-DE"/>
          </a:p>
        </p:txBody>
      </p:sp>
    </p:spTree>
    <p:extLst>
      <p:ext uri="{BB962C8B-B14F-4D97-AF65-F5344CB8AC3E}">
        <p14:creationId xmlns:p14="http://schemas.microsoft.com/office/powerpoint/2010/main" val="8419722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Identity und Access Management (IAM)</a:t>
            </a:r>
          </a:p>
          <a:p>
            <a:pPr lvl="1"/>
            <a:r>
              <a:rPr lang="en-US" sz="1800" dirty="0"/>
              <a:t>2 der </a:t>
            </a:r>
            <a:r>
              <a:rPr lang="en-US" sz="1800" dirty="0" err="1"/>
              <a:t>fundamentalen</a:t>
            </a:r>
            <a:r>
              <a:rPr lang="en-US" sz="1800" dirty="0"/>
              <a:t> </a:t>
            </a:r>
            <a:r>
              <a:rPr lang="en-US" sz="1800" dirty="0" err="1"/>
              <a:t>Konzepte</a:t>
            </a:r>
            <a:r>
              <a:rPr lang="en-US" sz="1800" dirty="0"/>
              <a:t> von IAM </a:t>
            </a:r>
            <a:r>
              <a:rPr lang="en-US" sz="1800" dirty="0" err="1"/>
              <a:t>sind</a:t>
            </a:r>
            <a:endParaRPr lang="en-US" sz="1800" dirty="0"/>
          </a:p>
          <a:p>
            <a:pPr lvl="2"/>
            <a:r>
              <a:rPr lang="en-US" sz="1800" dirty="0"/>
              <a:t>Authorization</a:t>
            </a:r>
          </a:p>
          <a:p>
            <a:pPr lvl="3"/>
            <a:r>
              <a:rPr lang="en-US" sz="1800" dirty="0"/>
              <a:t>was </a:t>
            </a:r>
            <a:r>
              <a:rPr lang="en-US" sz="1800" dirty="0" err="1"/>
              <a:t>einem</a:t>
            </a:r>
            <a:r>
              <a:rPr lang="en-US" sz="1800" dirty="0"/>
              <a:t> </a:t>
            </a:r>
            <a:r>
              <a:rPr lang="en-US" sz="1800" dirty="0" err="1"/>
              <a:t>Benutzer</a:t>
            </a:r>
            <a:r>
              <a:rPr lang="en-US" sz="1800" dirty="0"/>
              <a:t> </a:t>
            </a:r>
            <a:r>
              <a:rPr lang="en-US" sz="1800" dirty="0" err="1"/>
              <a:t>erlaubt</a:t>
            </a:r>
            <a:r>
              <a:rPr lang="en-US" sz="1800" dirty="0"/>
              <a:t> </a:t>
            </a:r>
            <a:r>
              <a:rPr lang="en-US" sz="1800" dirty="0" err="1"/>
              <a:t>ist</a:t>
            </a:r>
            <a:r>
              <a:rPr lang="en-US" sz="1800" dirty="0"/>
              <a:t> </a:t>
            </a:r>
            <a:r>
              <a:rPr lang="en-US" sz="1800" dirty="0" err="1"/>
              <a:t>zu</a:t>
            </a:r>
            <a:r>
              <a:rPr lang="en-US" sz="1800" dirty="0"/>
              <a:t> tun</a:t>
            </a:r>
          </a:p>
          <a:p>
            <a:pPr lvl="3"/>
            <a:r>
              <a:rPr lang="en-US" sz="1800" dirty="0" err="1"/>
              <a:t>Zugriffssteuerung</a:t>
            </a:r>
            <a:r>
              <a:rPr lang="en-US" sz="1800" dirty="0"/>
              <a:t> auf </a:t>
            </a:r>
            <a:r>
              <a:rPr lang="en-US" sz="1800" dirty="0" err="1"/>
              <a:t>Systeme</a:t>
            </a:r>
            <a:r>
              <a:rPr lang="en-US" sz="1800" dirty="0"/>
              <a:t> </a:t>
            </a:r>
            <a:r>
              <a:rPr lang="en-US" sz="1800" dirty="0" err="1"/>
              <a:t>oder</a:t>
            </a:r>
            <a:r>
              <a:rPr lang="en-US" sz="1800" dirty="0"/>
              <a:t> </a:t>
            </a:r>
            <a:r>
              <a:rPr lang="en-US" sz="1800" dirty="0" err="1"/>
              <a:t>Teile</a:t>
            </a:r>
            <a:r>
              <a:rPr lang="en-US" sz="1800" dirty="0"/>
              <a:t> von </a:t>
            </a:r>
            <a:r>
              <a:rPr lang="en-US" sz="1800" dirty="0" err="1"/>
              <a:t>Systemen</a:t>
            </a:r>
            <a:endParaRPr lang="en-US" sz="1800" dirty="0"/>
          </a:p>
          <a:p>
            <a:pPr lvl="3"/>
            <a:r>
              <a:rPr lang="en-US" sz="1800" dirty="0"/>
              <a:t>die </a:t>
            </a:r>
            <a:r>
              <a:rPr lang="en-US" sz="1800" dirty="0" err="1"/>
              <a:t>Granularität</a:t>
            </a:r>
            <a:r>
              <a:rPr lang="en-US" sz="1800" dirty="0"/>
              <a:t> von </a:t>
            </a:r>
            <a:r>
              <a:rPr lang="en-US" sz="1800" dirty="0" err="1"/>
              <a:t>Zgriffsrechten</a:t>
            </a:r>
            <a:r>
              <a:rPr lang="en-US" sz="1800" dirty="0"/>
              <a:t> </a:t>
            </a:r>
            <a:r>
              <a:rPr lang="en-US" sz="1800" dirty="0" err="1"/>
              <a:t>ist</a:t>
            </a:r>
            <a:r>
              <a:rPr lang="en-US" sz="1800" dirty="0"/>
              <a:t> </a:t>
            </a:r>
            <a:r>
              <a:rPr lang="en-US" sz="1800" dirty="0" err="1"/>
              <a:t>ein</a:t>
            </a:r>
            <a:r>
              <a:rPr lang="en-US" sz="1800" dirty="0"/>
              <a:t> </a:t>
            </a:r>
            <a:r>
              <a:rPr lang="en-US" sz="1800" dirty="0" err="1"/>
              <a:t>wichtiger</a:t>
            </a:r>
            <a:r>
              <a:rPr lang="en-US" sz="1800" dirty="0"/>
              <a:t> </a:t>
            </a:r>
            <a:r>
              <a:rPr lang="en-US" sz="1800" dirty="0" err="1"/>
              <a:t>Aspekt</a:t>
            </a:r>
            <a:r>
              <a:rPr lang="en-US" sz="1800" dirty="0"/>
              <a:t> in Software </a:t>
            </a:r>
            <a:r>
              <a:rPr lang="en-US" sz="1800" dirty="0" err="1"/>
              <a:t>Architekturen</a:t>
            </a:r>
            <a:endParaRPr lang="en-US" sz="1800" dirty="0"/>
          </a:p>
          <a:p>
            <a:pPr lvl="4"/>
            <a:r>
              <a:rPr lang="en-US" sz="1800" dirty="0" err="1"/>
              <a:t>zu</a:t>
            </a:r>
            <a:r>
              <a:rPr lang="en-US" sz="1800" dirty="0"/>
              <a:t> </a:t>
            </a:r>
            <a:r>
              <a:rPr lang="en-US" sz="1800" dirty="0" err="1"/>
              <a:t>klein</a:t>
            </a:r>
            <a:r>
              <a:rPr lang="en-US" sz="1800" dirty="0"/>
              <a:t> = </a:t>
            </a:r>
            <a:r>
              <a:rPr lang="en-US" sz="1800" dirty="0" err="1"/>
              <a:t>zu</a:t>
            </a:r>
            <a:r>
              <a:rPr lang="en-US" sz="1800" dirty="0"/>
              <a:t> </a:t>
            </a:r>
            <a:r>
              <a:rPr lang="en-US" sz="1800" dirty="0" err="1"/>
              <a:t>grobe</a:t>
            </a:r>
            <a:r>
              <a:rPr lang="en-US" sz="1800" dirty="0"/>
              <a:t> </a:t>
            </a:r>
            <a:r>
              <a:rPr lang="en-US" sz="1800" dirty="0" err="1"/>
              <a:t>Rechtevergabe</a:t>
            </a:r>
            <a:endParaRPr lang="en-US" sz="1800" dirty="0"/>
          </a:p>
          <a:p>
            <a:pPr lvl="4"/>
            <a:r>
              <a:rPr lang="en-US" sz="1800" dirty="0" err="1"/>
              <a:t>zu</a:t>
            </a:r>
            <a:r>
              <a:rPr lang="en-US" sz="1800" dirty="0"/>
              <a:t> </a:t>
            </a:r>
            <a:r>
              <a:rPr lang="en-US" sz="1800" dirty="0" err="1"/>
              <a:t>groß</a:t>
            </a:r>
            <a:r>
              <a:rPr lang="en-US" sz="1800" dirty="0"/>
              <a:t>  = </a:t>
            </a:r>
            <a:r>
              <a:rPr lang="en-US" sz="1800" dirty="0" err="1"/>
              <a:t>zu</a:t>
            </a:r>
            <a:r>
              <a:rPr lang="en-US" sz="1800" dirty="0"/>
              <a:t> </a:t>
            </a:r>
            <a:r>
              <a:rPr lang="en-US" sz="1800" dirty="0" err="1"/>
              <a:t>komplizierte</a:t>
            </a:r>
            <a:r>
              <a:rPr lang="en-US" sz="1800" dirty="0"/>
              <a:t> </a:t>
            </a:r>
            <a:r>
              <a:rPr lang="en-US" sz="1800" dirty="0" err="1"/>
              <a:t>Vergabe</a:t>
            </a:r>
            <a:r>
              <a:rPr lang="en-US" sz="1800" dirty="0"/>
              <a:t> und </a:t>
            </a:r>
            <a:r>
              <a:rPr lang="en-US" sz="1800" dirty="0" err="1"/>
              <a:t>Anwendung</a:t>
            </a:r>
            <a:endParaRPr lang="en-US" sz="1800" dirty="0"/>
          </a:p>
          <a:p>
            <a:pPr lvl="1"/>
            <a:r>
              <a:rPr lang="en-US" sz="1800" dirty="0" err="1"/>
              <a:t>Passwörter</a:t>
            </a:r>
            <a:endParaRPr lang="en-US" sz="1800" dirty="0"/>
          </a:p>
          <a:p>
            <a:pPr lvl="2"/>
            <a:r>
              <a:rPr lang="en-US" sz="1800" dirty="0" err="1"/>
              <a:t>im</a:t>
            </a:r>
            <a:r>
              <a:rPr lang="en-US" sz="1800" dirty="0"/>
              <a:t> </a:t>
            </a:r>
            <a:r>
              <a:rPr lang="en-US" sz="1800" dirty="0" err="1"/>
              <a:t>Klartext</a:t>
            </a:r>
            <a:r>
              <a:rPr lang="en-US" sz="1800" dirty="0"/>
              <a:t> (</a:t>
            </a:r>
            <a:r>
              <a:rPr lang="en-US" sz="1800" dirty="0" err="1"/>
              <a:t>unbedingt</a:t>
            </a:r>
            <a:r>
              <a:rPr lang="en-US" sz="1800" dirty="0"/>
              <a:t> </a:t>
            </a:r>
            <a:r>
              <a:rPr lang="en-US" sz="1800" dirty="0" err="1"/>
              <a:t>vermeiden</a:t>
            </a:r>
            <a:r>
              <a:rPr lang="en-US" sz="1800" dirty="0"/>
              <a:t> !)</a:t>
            </a:r>
          </a:p>
          <a:p>
            <a:pPr lvl="2"/>
            <a:r>
              <a:rPr lang="en-US" sz="1800" dirty="0" err="1"/>
              <a:t>verschlüsselt</a:t>
            </a:r>
            <a:r>
              <a:rPr lang="en-US" sz="1800" dirty="0"/>
              <a:t> (</a:t>
            </a:r>
            <a:r>
              <a:rPr lang="en-US" sz="1800" dirty="0" err="1"/>
              <a:t>Verschlüsselungsalgorithmus</a:t>
            </a:r>
            <a:r>
              <a:rPr lang="en-US" sz="1800" dirty="0"/>
              <a:t> muss </a:t>
            </a:r>
            <a:r>
              <a:rPr lang="en-US" sz="1800" dirty="0" err="1"/>
              <a:t>geschützt</a:t>
            </a:r>
            <a:r>
              <a:rPr lang="en-US" sz="1800" dirty="0"/>
              <a:t> sein)</a:t>
            </a:r>
          </a:p>
          <a:p>
            <a:pPr lvl="2"/>
            <a:r>
              <a:rPr lang="en-US" sz="1800" dirty="0"/>
              <a:t>hashed (</a:t>
            </a:r>
            <a:r>
              <a:rPr lang="en-US" sz="1800" dirty="0" err="1"/>
              <a:t>dictonary</a:t>
            </a:r>
            <a:r>
              <a:rPr lang="en-US" sz="1800" dirty="0"/>
              <a:t> attacks </a:t>
            </a:r>
            <a:r>
              <a:rPr lang="en-US" sz="1800" dirty="0" err="1"/>
              <a:t>versuchen</a:t>
            </a:r>
            <a:r>
              <a:rPr lang="en-US" sz="1800" dirty="0"/>
              <a:t> </a:t>
            </a:r>
            <a:r>
              <a:rPr lang="en-US" sz="1800" dirty="0" err="1"/>
              <a:t>Verzeichnisse</a:t>
            </a:r>
            <a:r>
              <a:rPr lang="en-US" sz="1800" dirty="0"/>
              <a:t> </a:t>
            </a:r>
            <a:r>
              <a:rPr lang="en-US" sz="1800" dirty="0" err="1"/>
              <a:t>zu</a:t>
            </a:r>
            <a:r>
              <a:rPr lang="en-US" sz="1800" dirty="0"/>
              <a:t> </a:t>
            </a:r>
            <a:r>
              <a:rPr lang="en-US" sz="1800" dirty="0" err="1"/>
              <a:t>hacken</a:t>
            </a:r>
            <a:r>
              <a:rPr lang="en-US" sz="1800" dirty="0"/>
              <a:t>, rainbow tables </a:t>
            </a:r>
            <a:r>
              <a:rPr lang="en-US" sz="1800" dirty="0" err="1"/>
              <a:t>dienen</a:t>
            </a:r>
            <a:r>
              <a:rPr lang="en-US" sz="1800" dirty="0"/>
              <a:t> </a:t>
            </a:r>
            <a:r>
              <a:rPr lang="en-US" sz="1800" dirty="0" err="1"/>
              <a:t>als</a:t>
            </a:r>
            <a:r>
              <a:rPr lang="en-US" sz="1800" dirty="0"/>
              <a:t> </a:t>
            </a:r>
            <a:r>
              <a:rPr lang="en-US" sz="1800" dirty="0" err="1"/>
              <a:t>Vergleich</a:t>
            </a:r>
            <a:r>
              <a:rPr lang="en-US" sz="1800" dirty="0"/>
              <a:t>)</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10f) Identity und Access Management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264</a:t>
            </a:fld>
            <a:endParaRPr lang="de-DE"/>
          </a:p>
        </p:txBody>
      </p:sp>
    </p:spTree>
    <p:extLst>
      <p:ext uri="{BB962C8B-B14F-4D97-AF65-F5344CB8AC3E}">
        <p14:creationId xmlns:p14="http://schemas.microsoft.com/office/powerpoint/2010/main" val="30439841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Identity und Access Management (IAM)</a:t>
            </a:r>
          </a:p>
          <a:p>
            <a:pPr lvl="1"/>
            <a:r>
              <a:rPr lang="en-US" sz="1800" dirty="0"/>
              <a:t>Domain authentication</a:t>
            </a:r>
          </a:p>
          <a:p>
            <a:pPr lvl="2"/>
            <a:r>
              <a:rPr lang="en-US" sz="1800" dirty="0" err="1"/>
              <a:t>Benutzung</a:t>
            </a:r>
            <a:r>
              <a:rPr lang="en-US" sz="1800" dirty="0"/>
              <a:t> von </a:t>
            </a:r>
            <a:r>
              <a:rPr lang="en-US" sz="1800" dirty="0" err="1"/>
              <a:t>sog</a:t>
            </a:r>
            <a:r>
              <a:rPr lang="en-US" sz="1800" dirty="0"/>
              <a:t>. Domain </a:t>
            </a:r>
            <a:r>
              <a:rPr lang="en-US" sz="1800" dirty="0" err="1"/>
              <a:t>Controllern</a:t>
            </a:r>
            <a:r>
              <a:rPr lang="en-US" sz="1800" dirty="0"/>
              <a:t> </a:t>
            </a:r>
            <a:br>
              <a:rPr lang="en-US" sz="1800" dirty="0"/>
            </a:br>
            <a:r>
              <a:rPr lang="en-US" sz="1800" dirty="0" err="1"/>
              <a:t>zusammen</a:t>
            </a:r>
            <a:r>
              <a:rPr lang="en-US" sz="1800" dirty="0"/>
              <a:t> </a:t>
            </a:r>
            <a:r>
              <a:rPr lang="en-US" sz="1800" dirty="0" err="1"/>
              <a:t>mit</a:t>
            </a:r>
            <a:r>
              <a:rPr lang="en-US" sz="1800" dirty="0"/>
              <a:t> </a:t>
            </a:r>
            <a:r>
              <a:rPr lang="en-US" sz="1800" dirty="0" err="1"/>
              <a:t>einem</a:t>
            </a:r>
            <a:r>
              <a:rPr lang="en-US" sz="1800" dirty="0"/>
              <a:t> Directory Service </a:t>
            </a:r>
            <a:r>
              <a:rPr lang="en-US" sz="1800" dirty="0" err="1"/>
              <a:t>wie</a:t>
            </a:r>
            <a:r>
              <a:rPr lang="en-US" sz="1800" dirty="0"/>
              <a:t> Active Directory (AD)</a:t>
            </a:r>
          </a:p>
          <a:p>
            <a:pPr lvl="1"/>
            <a:r>
              <a:rPr lang="en-US" sz="1800" dirty="0" err="1"/>
              <a:t>zentralisierter</a:t>
            </a:r>
            <a:r>
              <a:rPr lang="en-US" sz="1800" dirty="0"/>
              <a:t> Identity Provider (</a:t>
            </a:r>
            <a:r>
              <a:rPr lang="en-US" sz="1800" dirty="0" err="1"/>
              <a:t>IdP</a:t>
            </a:r>
            <a:r>
              <a:rPr lang="en-US" sz="1800" dirty="0"/>
              <a:t>)</a:t>
            </a:r>
          </a:p>
          <a:p>
            <a:pPr lvl="2"/>
            <a:r>
              <a:rPr lang="en-US" sz="1800" dirty="0"/>
              <a:t>manche </a:t>
            </a:r>
            <a:r>
              <a:rPr lang="en-US" sz="1800" dirty="0" err="1"/>
              <a:t>Anwendungen</a:t>
            </a:r>
            <a:r>
              <a:rPr lang="en-US" sz="1800" dirty="0"/>
              <a:t> </a:t>
            </a:r>
            <a:r>
              <a:rPr lang="en-US" sz="1800" dirty="0" err="1"/>
              <a:t>müssen</a:t>
            </a:r>
            <a:r>
              <a:rPr lang="en-US" sz="1800" dirty="0"/>
              <a:t> </a:t>
            </a:r>
            <a:r>
              <a:rPr lang="en-US" sz="1800" dirty="0" err="1"/>
              <a:t>mit</a:t>
            </a:r>
            <a:r>
              <a:rPr lang="en-US" sz="1800" dirty="0"/>
              <a:t> API’s </a:t>
            </a:r>
            <a:r>
              <a:rPr lang="en-US" sz="1800" dirty="0" err="1"/>
              <a:t>interagieren</a:t>
            </a:r>
            <a:r>
              <a:rPr lang="en-US" sz="1800" dirty="0"/>
              <a:t>, die </a:t>
            </a:r>
            <a:r>
              <a:rPr lang="en-US" sz="1800" dirty="0" err="1"/>
              <a:t>nicht</a:t>
            </a:r>
            <a:r>
              <a:rPr lang="en-US" sz="1800" dirty="0"/>
              <a:t> in der Gleichen </a:t>
            </a:r>
            <a:r>
              <a:rPr lang="en-US" sz="1800" dirty="0" err="1"/>
              <a:t>Domäne</a:t>
            </a:r>
            <a:r>
              <a:rPr lang="en-US" sz="1800" dirty="0"/>
              <a:t> </a:t>
            </a:r>
            <a:r>
              <a:rPr lang="en-US" sz="1800" dirty="0" err="1"/>
              <a:t>sind</a:t>
            </a:r>
            <a:r>
              <a:rPr lang="en-US" sz="1800" dirty="0"/>
              <a:t>, </a:t>
            </a:r>
            <a:r>
              <a:rPr lang="en-US" sz="1800" dirty="0" err="1"/>
              <a:t>manchmal</a:t>
            </a:r>
            <a:r>
              <a:rPr lang="en-US" sz="1800" dirty="0"/>
              <a:t> </a:t>
            </a:r>
            <a:r>
              <a:rPr lang="en-US" sz="1800" dirty="0" err="1"/>
              <a:t>sogar</a:t>
            </a:r>
            <a:r>
              <a:rPr lang="en-US" sz="1800" dirty="0"/>
              <a:t> </a:t>
            </a:r>
            <a:r>
              <a:rPr lang="en-US" sz="1800" dirty="0" err="1"/>
              <a:t>weltweit</a:t>
            </a:r>
            <a:r>
              <a:rPr lang="en-US" sz="1800" dirty="0"/>
              <a:t> </a:t>
            </a:r>
            <a:r>
              <a:rPr lang="en-US" sz="1800" dirty="0" err="1"/>
              <a:t>öffentlich</a:t>
            </a:r>
            <a:r>
              <a:rPr lang="en-US" sz="1800" dirty="0"/>
              <a:t> sein </a:t>
            </a:r>
            <a:r>
              <a:rPr lang="en-US" sz="1800" dirty="0" err="1"/>
              <a:t>müssen</a:t>
            </a:r>
            <a:endParaRPr lang="en-US" sz="1800" dirty="0"/>
          </a:p>
          <a:p>
            <a:pPr lvl="2"/>
            <a:r>
              <a:rPr lang="en-US" sz="1800" dirty="0"/>
              <a:t>Domain Controller </a:t>
            </a:r>
            <a:r>
              <a:rPr lang="en-US" sz="1800" dirty="0" err="1"/>
              <a:t>können</a:t>
            </a:r>
            <a:r>
              <a:rPr lang="en-US" sz="1800" dirty="0"/>
              <a:t> das </a:t>
            </a:r>
            <a:r>
              <a:rPr lang="en-US" sz="1800" dirty="0" err="1"/>
              <a:t>nicht</a:t>
            </a:r>
            <a:r>
              <a:rPr lang="en-US" sz="1800" dirty="0"/>
              <a:t> </a:t>
            </a:r>
            <a:r>
              <a:rPr lang="en-US" sz="1800" dirty="0" err="1"/>
              <a:t>leisten</a:t>
            </a:r>
            <a:endParaRPr lang="en-US" sz="1800" dirty="0"/>
          </a:p>
          <a:p>
            <a:pPr lvl="2"/>
            <a:r>
              <a:rPr lang="en-US" sz="1800" dirty="0" err="1"/>
              <a:t>Zugriffsrechte</a:t>
            </a:r>
            <a:r>
              <a:rPr lang="en-US" sz="1800" dirty="0"/>
              <a:t> </a:t>
            </a:r>
            <a:r>
              <a:rPr lang="en-US" sz="1800" dirty="0" err="1"/>
              <a:t>über</a:t>
            </a:r>
            <a:r>
              <a:rPr lang="en-US" sz="1800" dirty="0"/>
              <a:t> </a:t>
            </a:r>
            <a:r>
              <a:rPr lang="en-US" sz="1800" dirty="0" err="1"/>
              <a:t>Domänengrenzen</a:t>
            </a:r>
            <a:r>
              <a:rPr lang="en-US" sz="1800" dirty="0"/>
              <a:t> </a:t>
            </a:r>
            <a:r>
              <a:rPr lang="en-US" sz="1800" dirty="0" err="1"/>
              <a:t>hinweg</a:t>
            </a:r>
            <a:r>
              <a:rPr lang="en-US" sz="1800" dirty="0"/>
              <a:t> </a:t>
            </a:r>
            <a:r>
              <a:rPr lang="en-US" sz="1800" dirty="0" err="1"/>
              <a:t>können</a:t>
            </a:r>
            <a:r>
              <a:rPr lang="en-US" sz="1800" dirty="0"/>
              <a:t> </a:t>
            </a:r>
            <a:r>
              <a:rPr lang="en-US" sz="1800" dirty="0" err="1"/>
              <a:t>mit</a:t>
            </a:r>
            <a:r>
              <a:rPr lang="en-US" sz="1800" dirty="0"/>
              <a:t> </a:t>
            </a:r>
            <a:r>
              <a:rPr lang="en-US" sz="1800" dirty="0" err="1"/>
              <a:t>IdP’s</a:t>
            </a:r>
            <a:r>
              <a:rPr lang="en-US" sz="1800" dirty="0"/>
              <a:t> </a:t>
            </a:r>
            <a:r>
              <a:rPr lang="en-US" sz="1800" dirty="0" err="1"/>
              <a:t>realisiert</a:t>
            </a:r>
            <a:r>
              <a:rPr lang="en-US" sz="1800" dirty="0"/>
              <a:t> </a:t>
            </a:r>
            <a:r>
              <a:rPr lang="en-US" sz="1800" dirty="0" err="1"/>
              <a:t>werden</a:t>
            </a:r>
            <a:endParaRPr lang="en-US" sz="1800" dirty="0"/>
          </a:p>
          <a:p>
            <a:pPr lvl="2"/>
            <a:r>
              <a:rPr lang="en-US" sz="1800" dirty="0" err="1"/>
              <a:t>IdP’s</a:t>
            </a:r>
            <a:r>
              <a:rPr lang="en-US" sz="1800" dirty="0"/>
              <a:t> </a:t>
            </a:r>
            <a:r>
              <a:rPr lang="en-US" sz="1800" dirty="0" err="1"/>
              <a:t>können</a:t>
            </a:r>
            <a:r>
              <a:rPr lang="en-US" sz="1800" dirty="0"/>
              <a:t> </a:t>
            </a:r>
            <a:r>
              <a:rPr lang="en-US" sz="1800" dirty="0" err="1"/>
              <a:t>auch</a:t>
            </a:r>
            <a:r>
              <a:rPr lang="en-US" sz="1800" dirty="0"/>
              <a:t> die </a:t>
            </a:r>
            <a:r>
              <a:rPr lang="en-US" sz="1800" dirty="0" err="1"/>
              <a:t>Verantwortung</a:t>
            </a:r>
            <a:r>
              <a:rPr lang="en-US" sz="1800" dirty="0"/>
              <a:t> der </a:t>
            </a:r>
            <a:r>
              <a:rPr lang="en-US" sz="1800" dirty="0" err="1"/>
              <a:t>Authentifizierung</a:t>
            </a:r>
            <a:r>
              <a:rPr lang="en-US" sz="1800" dirty="0"/>
              <a:t> von der </a:t>
            </a:r>
            <a:r>
              <a:rPr lang="en-US" sz="1800" dirty="0" err="1"/>
              <a:t>Anwendung</a:t>
            </a:r>
            <a:r>
              <a:rPr lang="en-US" sz="1800" dirty="0"/>
              <a:t> </a:t>
            </a:r>
            <a:r>
              <a:rPr lang="en-US" sz="1800" dirty="0" err="1"/>
              <a:t>nehmen</a:t>
            </a:r>
            <a:r>
              <a:rPr lang="en-US" sz="1800" dirty="0"/>
              <a:t> </a:t>
            </a:r>
            <a:br>
              <a:rPr lang="en-US" sz="1800" dirty="0"/>
            </a:br>
            <a:r>
              <a:rPr lang="en-US" sz="1800" dirty="0"/>
              <a:t>und </a:t>
            </a:r>
            <a:r>
              <a:rPr lang="en-US" sz="1800" dirty="0" err="1"/>
              <a:t>selbst</a:t>
            </a:r>
            <a:r>
              <a:rPr lang="en-US" sz="1800" dirty="0"/>
              <a:t> </a:t>
            </a:r>
            <a:r>
              <a:rPr lang="en-US" sz="1800" dirty="0" err="1"/>
              <a:t>verwalten</a:t>
            </a:r>
            <a:endParaRPr lang="en-US" sz="1800" dirty="0"/>
          </a:p>
          <a:p>
            <a:pPr lvl="2"/>
            <a:r>
              <a:rPr lang="en-US" sz="1800" dirty="0"/>
              <a:t>all </a:t>
            </a:r>
            <a:r>
              <a:rPr lang="en-US" sz="1800" dirty="0" err="1"/>
              <a:t>Funktionen</a:t>
            </a:r>
            <a:r>
              <a:rPr lang="en-US" sz="1800" dirty="0"/>
              <a:t> </a:t>
            </a:r>
            <a:r>
              <a:rPr lang="en-US" sz="1800" dirty="0" err="1"/>
              <a:t>wie</a:t>
            </a:r>
            <a:r>
              <a:rPr lang="en-US" sz="1800" dirty="0"/>
              <a:t> </a:t>
            </a:r>
            <a:r>
              <a:rPr lang="en-US" sz="1800" dirty="0" err="1"/>
              <a:t>Benutzeregristrierung</a:t>
            </a:r>
            <a:r>
              <a:rPr lang="en-US" sz="1800" dirty="0"/>
              <a:t>, </a:t>
            </a:r>
            <a:r>
              <a:rPr lang="en-US" sz="1800" dirty="0" err="1"/>
              <a:t>Passwort</a:t>
            </a:r>
            <a:r>
              <a:rPr lang="en-US" sz="1800" dirty="0"/>
              <a:t> Policies, </a:t>
            </a:r>
            <a:r>
              <a:rPr lang="en-US" sz="1800" dirty="0" err="1"/>
              <a:t>Passwort</a:t>
            </a:r>
            <a:r>
              <a:rPr lang="en-US" sz="1800" dirty="0"/>
              <a:t> </a:t>
            </a:r>
            <a:r>
              <a:rPr lang="en-US" sz="1800" dirty="0" err="1"/>
              <a:t>Änderungen</a:t>
            </a:r>
            <a:r>
              <a:rPr lang="en-US" sz="1800" dirty="0"/>
              <a:t> und die </a:t>
            </a:r>
            <a:r>
              <a:rPr lang="en-US" sz="1800" dirty="0" err="1"/>
              <a:t>Behandlung</a:t>
            </a:r>
            <a:r>
              <a:rPr lang="en-US" sz="1800" dirty="0"/>
              <a:t> von </a:t>
            </a:r>
            <a:r>
              <a:rPr lang="en-US" sz="1800" dirty="0" err="1"/>
              <a:t>ausgesperrten</a:t>
            </a:r>
            <a:r>
              <a:rPr lang="en-US" sz="1800" dirty="0"/>
              <a:t> </a:t>
            </a:r>
            <a:r>
              <a:rPr lang="en-US" sz="1800" dirty="0" err="1"/>
              <a:t>Benutzern</a:t>
            </a:r>
            <a:r>
              <a:rPr lang="en-US" sz="1800" dirty="0"/>
              <a:t> </a:t>
            </a:r>
            <a:r>
              <a:rPr lang="en-US" sz="1800" dirty="0" err="1"/>
              <a:t>kann</a:t>
            </a:r>
            <a:r>
              <a:rPr lang="en-US" sz="1800" dirty="0"/>
              <a:t> von </a:t>
            </a:r>
            <a:r>
              <a:rPr lang="en-US" sz="1800" dirty="0" err="1"/>
              <a:t>IdP’s</a:t>
            </a:r>
            <a:r>
              <a:rPr lang="en-US" sz="1800" dirty="0"/>
              <a:t> </a:t>
            </a:r>
            <a:r>
              <a:rPr lang="en-US" sz="1800" dirty="0" err="1"/>
              <a:t>übernommen</a:t>
            </a:r>
            <a:r>
              <a:rPr lang="en-US" sz="1800" dirty="0"/>
              <a:t> </a:t>
            </a:r>
            <a:r>
              <a:rPr lang="en-US" sz="1800" dirty="0" err="1"/>
              <a:t>werden</a:t>
            </a:r>
            <a:endParaRPr lang="en-US" sz="1800" dirty="0"/>
          </a:p>
          <a:p>
            <a:pPr lvl="2"/>
            <a:r>
              <a:rPr lang="en-US" sz="1800" dirty="0" err="1"/>
              <a:t>Einmal</a:t>
            </a:r>
            <a:r>
              <a:rPr lang="en-US" sz="1800" dirty="0"/>
              <a:t> </a:t>
            </a:r>
            <a:r>
              <a:rPr lang="en-US" sz="1800" dirty="0" err="1"/>
              <a:t>implementiert</a:t>
            </a:r>
            <a:r>
              <a:rPr lang="en-US" sz="1800" dirty="0"/>
              <a:t>, </a:t>
            </a:r>
            <a:r>
              <a:rPr lang="en-US" sz="1800" dirty="0" err="1"/>
              <a:t>kann</a:t>
            </a:r>
            <a:r>
              <a:rPr lang="en-US" sz="1800" dirty="0"/>
              <a:t> die </a:t>
            </a:r>
            <a:r>
              <a:rPr lang="en-US" sz="1800" dirty="0" err="1"/>
              <a:t>Funktionalität</a:t>
            </a:r>
            <a:r>
              <a:rPr lang="en-US" sz="1800" dirty="0"/>
              <a:t> von </a:t>
            </a:r>
            <a:r>
              <a:rPr lang="en-US" sz="1800" dirty="0" err="1"/>
              <a:t>allen</a:t>
            </a:r>
            <a:r>
              <a:rPr lang="en-US" sz="1800" dirty="0"/>
              <a:t> </a:t>
            </a:r>
            <a:r>
              <a:rPr lang="en-US" sz="1800" dirty="0" err="1"/>
              <a:t>Anwendung</a:t>
            </a:r>
            <a:r>
              <a:rPr lang="en-US" sz="1800" dirty="0"/>
              <a:t> </a:t>
            </a:r>
            <a:r>
              <a:rPr lang="en-US" sz="1800" dirty="0" err="1"/>
              <a:t>genutzt</a:t>
            </a:r>
            <a:r>
              <a:rPr lang="en-US" sz="1800" dirty="0"/>
              <a:t> </a:t>
            </a:r>
            <a:r>
              <a:rPr lang="en-US" sz="1800" dirty="0" err="1"/>
              <a:t>werden</a:t>
            </a:r>
            <a:endParaRPr lang="en-US" sz="1800" dirty="0"/>
          </a:p>
          <a:p>
            <a:pPr lvl="2"/>
            <a:r>
              <a:rPr lang="en-US" sz="1800" dirty="0" err="1"/>
              <a:t>Erniedrigt</a:t>
            </a:r>
            <a:r>
              <a:rPr lang="en-US" sz="1800" dirty="0"/>
              <a:t> die </a:t>
            </a:r>
            <a:r>
              <a:rPr lang="en-US" sz="1800" dirty="0" err="1"/>
              <a:t>Komplexität</a:t>
            </a:r>
            <a:r>
              <a:rPr lang="en-US" sz="1800" dirty="0"/>
              <a:t> des </a:t>
            </a:r>
            <a:r>
              <a:rPr lang="en-US" sz="1800" dirty="0" err="1"/>
              <a:t>Gesamtsystems</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10f) Identity und Access Management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265</a:t>
            </a:fld>
            <a:endParaRPr lang="de-DE"/>
          </a:p>
        </p:txBody>
      </p:sp>
    </p:spTree>
    <p:extLst>
      <p:ext uri="{BB962C8B-B14F-4D97-AF65-F5344CB8AC3E}">
        <p14:creationId xmlns:p14="http://schemas.microsoft.com/office/powerpoint/2010/main" val="28077099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Identity und Access Management (IAM)</a:t>
            </a:r>
          </a:p>
          <a:p>
            <a:pPr lvl="1"/>
            <a:r>
              <a:rPr lang="en-US" sz="1800" dirty="0"/>
              <a:t>OAuth 2/OpenID Connect (OIDC)</a:t>
            </a:r>
          </a:p>
          <a:p>
            <a:pPr lvl="2"/>
            <a:r>
              <a:rPr lang="en-US" sz="1800" dirty="0" err="1"/>
              <a:t>offener</a:t>
            </a:r>
            <a:r>
              <a:rPr lang="en-US" sz="1800" dirty="0"/>
              <a:t> Standard </a:t>
            </a:r>
            <a:r>
              <a:rPr lang="en-US" sz="1800" dirty="0" err="1"/>
              <a:t>für</a:t>
            </a:r>
            <a:r>
              <a:rPr lang="en-US" sz="1800" dirty="0"/>
              <a:t> </a:t>
            </a:r>
            <a:r>
              <a:rPr lang="en-US" sz="1800" dirty="0" err="1"/>
              <a:t>Authentifizierung</a:t>
            </a:r>
            <a:endParaRPr lang="en-US" sz="1800" dirty="0"/>
          </a:p>
          <a:p>
            <a:pPr lvl="2"/>
            <a:r>
              <a:rPr lang="en-US" sz="1800" dirty="0" err="1"/>
              <a:t>unterstützt</a:t>
            </a:r>
            <a:r>
              <a:rPr lang="en-US" sz="1800" dirty="0"/>
              <a:t> </a:t>
            </a:r>
            <a:r>
              <a:rPr lang="en-US" sz="1800" dirty="0" err="1"/>
              <a:t>eine</a:t>
            </a:r>
            <a:r>
              <a:rPr lang="en-US" sz="1800" dirty="0"/>
              <a:t> </a:t>
            </a:r>
            <a:r>
              <a:rPr lang="en-US" sz="1800" dirty="0" err="1"/>
              <a:t>Anwendung</a:t>
            </a:r>
            <a:r>
              <a:rPr lang="en-US" sz="1800" dirty="0"/>
              <a:t> </a:t>
            </a:r>
            <a:r>
              <a:rPr lang="en-US" sz="1800" dirty="0" err="1"/>
              <a:t>beim</a:t>
            </a:r>
            <a:r>
              <a:rPr lang="en-US" sz="1800" dirty="0"/>
              <a:t> </a:t>
            </a:r>
            <a:r>
              <a:rPr lang="en-US" sz="1800" dirty="0" err="1"/>
              <a:t>Zugriff</a:t>
            </a:r>
            <a:r>
              <a:rPr lang="en-US" sz="1800" dirty="0"/>
              <a:t> auf </a:t>
            </a:r>
            <a:r>
              <a:rPr lang="en-US" sz="1800" dirty="0" err="1"/>
              <a:t>Resourcen</a:t>
            </a:r>
            <a:r>
              <a:rPr lang="en-US" sz="1800" dirty="0"/>
              <a:t> </a:t>
            </a:r>
            <a:r>
              <a:rPr lang="en-US" sz="1800" dirty="0" err="1"/>
              <a:t>anderer</a:t>
            </a:r>
            <a:r>
              <a:rPr lang="en-US" sz="1800" dirty="0"/>
              <a:t> </a:t>
            </a:r>
            <a:r>
              <a:rPr lang="en-US" sz="1800" dirty="0" err="1"/>
              <a:t>Anwendungen</a:t>
            </a:r>
            <a:r>
              <a:rPr lang="en-US" sz="1800" dirty="0"/>
              <a:t> und </a:t>
            </a:r>
            <a:r>
              <a:rPr lang="en-US" sz="1800" dirty="0" err="1"/>
              <a:t>gewährt</a:t>
            </a:r>
            <a:r>
              <a:rPr lang="en-US" sz="1800" dirty="0"/>
              <a:t> </a:t>
            </a:r>
            <a:r>
              <a:rPr lang="en-US" sz="1800" dirty="0" err="1"/>
              <a:t>Zugriff</a:t>
            </a:r>
            <a:r>
              <a:rPr lang="en-US" sz="1800" dirty="0"/>
              <a:t> auf  </a:t>
            </a:r>
            <a:r>
              <a:rPr lang="en-US" sz="1800" dirty="0" err="1"/>
              <a:t>eigene</a:t>
            </a:r>
            <a:r>
              <a:rPr lang="en-US" sz="1800" dirty="0"/>
              <a:t> </a:t>
            </a:r>
            <a:r>
              <a:rPr lang="en-US" sz="1800" dirty="0" err="1"/>
              <a:t>Resourcen</a:t>
            </a:r>
            <a:r>
              <a:rPr lang="en-US" sz="1800" dirty="0"/>
              <a:t> </a:t>
            </a:r>
            <a:r>
              <a:rPr lang="en-US" sz="1800" dirty="0" err="1"/>
              <a:t>für</a:t>
            </a:r>
            <a:r>
              <a:rPr lang="en-US" sz="1800" dirty="0"/>
              <a:t> </a:t>
            </a:r>
            <a:r>
              <a:rPr lang="en-US" sz="1800" dirty="0" err="1"/>
              <a:t>andere</a:t>
            </a:r>
            <a:r>
              <a:rPr lang="en-US" sz="1800" dirty="0"/>
              <a:t> </a:t>
            </a:r>
            <a:r>
              <a:rPr lang="en-US" sz="1800" dirty="0" err="1"/>
              <a:t>Anwendungen</a:t>
            </a:r>
            <a:endParaRPr lang="en-US" sz="1800" dirty="0"/>
          </a:p>
          <a:p>
            <a:pPr lvl="2"/>
            <a:r>
              <a:rPr lang="en-US" sz="1800" dirty="0"/>
              <a:t>OIDC </a:t>
            </a:r>
            <a:r>
              <a:rPr lang="en-US" sz="1800" dirty="0" err="1"/>
              <a:t>ist</a:t>
            </a:r>
            <a:r>
              <a:rPr lang="en-US" sz="1800" dirty="0"/>
              <a:t> </a:t>
            </a:r>
            <a:r>
              <a:rPr lang="en-US" sz="1800" dirty="0" err="1"/>
              <a:t>eine</a:t>
            </a:r>
            <a:r>
              <a:rPr lang="en-US" sz="1800" dirty="0"/>
              <a:t> Identity Layer </a:t>
            </a:r>
            <a:r>
              <a:rPr lang="en-US" sz="1800" dirty="0" err="1"/>
              <a:t>oberhalb</a:t>
            </a:r>
            <a:r>
              <a:rPr lang="en-US" sz="1800" dirty="0"/>
              <a:t> von OAuth 2 und </a:t>
            </a:r>
            <a:r>
              <a:rPr lang="en-US" sz="1800" dirty="0" err="1"/>
              <a:t>wird</a:t>
            </a:r>
            <a:r>
              <a:rPr lang="en-US" sz="1800" dirty="0"/>
              <a:t> </a:t>
            </a:r>
            <a:r>
              <a:rPr lang="en-US" sz="1800" dirty="0" err="1"/>
              <a:t>zur</a:t>
            </a:r>
            <a:r>
              <a:rPr lang="en-US" sz="1800" dirty="0"/>
              <a:t> </a:t>
            </a:r>
            <a:r>
              <a:rPr lang="en-US" sz="1800" dirty="0" err="1"/>
              <a:t>Verifizierung</a:t>
            </a:r>
            <a:r>
              <a:rPr lang="en-US" sz="1800" dirty="0"/>
              <a:t> </a:t>
            </a:r>
            <a:br>
              <a:rPr lang="en-US" sz="1800" dirty="0"/>
            </a:br>
            <a:r>
              <a:rPr lang="en-US" sz="1800" dirty="0"/>
              <a:t>von </a:t>
            </a:r>
            <a:r>
              <a:rPr lang="en-US" sz="1800" dirty="0" err="1"/>
              <a:t>Benutzeridentitäten</a:t>
            </a:r>
            <a:r>
              <a:rPr lang="en-US" sz="1800" dirty="0"/>
              <a:t> </a:t>
            </a:r>
            <a:r>
              <a:rPr lang="en-US" sz="1800" dirty="0" err="1"/>
              <a:t>benutzt</a:t>
            </a:r>
            <a:endParaRPr lang="en-US" sz="1800" dirty="0"/>
          </a:p>
          <a:p>
            <a:pPr lvl="2"/>
            <a:r>
              <a:rPr lang="en-US" sz="1800" dirty="0" err="1"/>
              <a:t>OAauth</a:t>
            </a:r>
            <a:r>
              <a:rPr lang="en-US" sz="1800" dirty="0"/>
              <a:t> 2 </a:t>
            </a:r>
            <a:r>
              <a:rPr lang="en-US" sz="1800" dirty="0" err="1"/>
              <a:t>definiert</a:t>
            </a:r>
            <a:r>
              <a:rPr lang="en-US" sz="1800" dirty="0"/>
              <a:t> 4 </a:t>
            </a:r>
            <a:r>
              <a:rPr lang="en-US" sz="1800" dirty="0" err="1"/>
              <a:t>Rollen</a:t>
            </a:r>
            <a:endParaRPr lang="en-US" sz="1800" dirty="0"/>
          </a:p>
          <a:p>
            <a:pPr lvl="3"/>
            <a:r>
              <a:rPr lang="en-US" sz="1800" dirty="0"/>
              <a:t>Resource owner : Person </a:t>
            </a:r>
            <a:r>
              <a:rPr lang="en-US" sz="1800" dirty="0" err="1"/>
              <a:t>oder</a:t>
            </a:r>
            <a:r>
              <a:rPr lang="en-US" sz="1800" dirty="0"/>
              <a:t> </a:t>
            </a:r>
            <a:r>
              <a:rPr lang="en-US" sz="1800" dirty="0" err="1"/>
              <a:t>Anwendung</a:t>
            </a:r>
            <a:r>
              <a:rPr lang="en-US" sz="1800" dirty="0"/>
              <a:t>, der die </a:t>
            </a:r>
            <a:r>
              <a:rPr lang="en-US" sz="1800" dirty="0" err="1"/>
              <a:t>Resourcen</a:t>
            </a:r>
            <a:r>
              <a:rPr lang="en-US" sz="1800" dirty="0"/>
              <a:t> </a:t>
            </a:r>
            <a:r>
              <a:rPr lang="en-US" sz="1800" dirty="0" err="1"/>
              <a:t>gehören</a:t>
            </a:r>
            <a:r>
              <a:rPr lang="en-US" sz="1800" dirty="0"/>
              <a:t>, auf die </a:t>
            </a:r>
            <a:r>
              <a:rPr lang="en-US" sz="1800" dirty="0" err="1"/>
              <a:t>Zugriff</a:t>
            </a:r>
            <a:r>
              <a:rPr lang="en-US" sz="1800" dirty="0"/>
              <a:t> </a:t>
            </a:r>
            <a:r>
              <a:rPr lang="en-US" sz="1800" dirty="0" err="1"/>
              <a:t>benötigt</a:t>
            </a:r>
            <a:r>
              <a:rPr lang="en-US" sz="1800" dirty="0"/>
              <a:t> </a:t>
            </a:r>
            <a:r>
              <a:rPr lang="en-US" sz="1800" dirty="0" err="1"/>
              <a:t>wird</a:t>
            </a:r>
            <a:endParaRPr lang="en-US" sz="1800" dirty="0"/>
          </a:p>
          <a:p>
            <a:pPr lvl="3"/>
            <a:r>
              <a:rPr lang="en-US" sz="1800" dirty="0"/>
              <a:t>Resource server : der Server, der die </a:t>
            </a:r>
            <a:r>
              <a:rPr lang="en-US" sz="1800" dirty="0" err="1"/>
              <a:t>Resourcen</a:t>
            </a:r>
            <a:r>
              <a:rPr lang="en-US" sz="1800" dirty="0"/>
              <a:t> hosted</a:t>
            </a:r>
          </a:p>
          <a:p>
            <a:pPr lvl="3"/>
            <a:r>
              <a:rPr lang="en-US" sz="1800" dirty="0"/>
              <a:t>Client : die </a:t>
            </a:r>
            <a:r>
              <a:rPr lang="en-US" sz="1800" dirty="0" err="1"/>
              <a:t>Anwendun</a:t>
            </a:r>
            <a:r>
              <a:rPr lang="en-US" sz="1800" dirty="0"/>
              <a:t>, die </a:t>
            </a:r>
            <a:r>
              <a:rPr lang="en-US" sz="1800" dirty="0" err="1"/>
              <a:t>die</a:t>
            </a:r>
            <a:r>
              <a:rPr lang="en-US" sz="1800" dirty="0"/>
              <a:t> Resource </a:t>
            </a:r>
            <a:r>
              <a:rPr lang="en-US" sz="1800" dirty="0" err="1"/>
              <a:t>nutzen</a:t>
            </a:r>
            <a:r>
              <a:rPr lang="en-US" sz="1800" dirty="0"/>
              <a:t> will</a:t>
            </a:r>
          </a:p>
          <a:p>
            <a:pPr lvl="3"/>
            <a:r>
              <a:rPr lang="en-US" sz="1800" dirty="0"/>
              <a:t>Authorization server : Server, der den Client </a:t>
            </a:r>
            <a:r>
              <a:rPr lang="en-US" sz="1800" dirty="0" err="1"/>
              <a:t>für</a:t>
            </a:r>
            <a:r>
              <a:rPr lang="en-US" sz="1800" dirty="0"/>
              <a:t> die </a:t>
            </a:r>
            <a:r>
              <a:rPr lang="en-US" sz="1800" dirty="0" err="1"/>
              <a:t>Nuizung</a:t>
            </a:r>
            <a:r>
              <a:rPr lang="en-US" sz="1800" dirty="0"/>
              <a:t> der Resource </a:t>
            </a:r>
            <a:r>
              <a:rPr lang="en-US" sz="1800" dirty="0" err="1"/>
              <a:t>authorisiert</a:t>
            </a:r>
            <a:endParaRPr lang="en-US" sz="1800" dirty="0"/>
          </a:p>
          <a:p>
            <a:pPr lvl="2"/>
            <a:r>
              <a:rPr lang="en-US" sz="1800" dirty="0"/>
              <a:t>Authorization Server und Resource Server </a:t>
            </a:r>
            <a:r>
              <a:rPr lang="en-US" sz="1800" dirty="0" err="1"/>
              <a:t>können</a:t>
            </a:r>
            <a:r>
              <a:rPr lang="en-US" sz="1800" dirty="0"/>
              <a:t> der</a:t>
            </a:r>
            <a:br>
              <a:rPr lang="en-US" sz="1800" dirty="0"/>
            </a:br>
            <a:r>
              <a:rPr lang="en-US" sz="1800" dirty="0" err="1"/>
              <a:t>gleiche</a:t>
            </a:r>
            <a:r>
              <a:rPr lang="en-US" sz="1800" dirty="0"/>
              <a:t> Server sein</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10f) Identity und Access Management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266</a:t>
            </a:fld>
            <a:endParaRPr lang="de-DE"/>
          </a:p>
        </p:txBody>
      </p:sp>
    </p:spTree>
    <p:extLst>
      <p:ext uri="{BB962C8B-B14F-4D97-AF65-F5344CB8AC3E}">
        <p14:creationId xmlns:p14="http://schemas.microsoft.com/office/powerpoint/2010/main" val="259185140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81124"/>
            <a:ext cx="11752359" cy="4780228"/>
          </a:xfrm>
        </p:spPr>
        <p:txBody>
          <a:bodyPr/>
          <a:lstStyle/>
          <a:p>
            <a:r>
              <a:rPr lang="en-US" sz="1800" dirty="0"/>
              <a:t>Das Open Web Application Security Project (OWASP) </a:t>
            </a:r>
            <a:r>
              <a:rPr lang="en-US" sz="1800" dirty="0" err="1"/>
              <a:t>stellt</a:t>
            </a:r>
            <a:r>
              <a:rPr lang="en-US" sz="1800" dirty="0"/>
              <a:t> auf </a:t>
            </a:r>
            <a:r>
              <a:rPr lang="en-US" sz="1800" dirty="0" err="1"/>
              <a:t>Ihrer</a:t>
            </a:r>
            <a:r>
              <a:rPr lang="en-US" sz="1800" dirty="0"/>
              <a:t> Homepage (</a:t>
            </a:r>
            <a:r>
              <a:rPr lang="en-US" sz="1800" dirty="0">
                <a:hlinkClick r:id="rId2"/>
              </a:rPr>
              <a:t>https://www.owasp.org</a:t>
            </a:r>
            <a:r>
              <a:rPr lang="en-US" sz="1800" dirty="0"/>
              <a:t>) </a:t>
            </a:r>
            <a:r>
              <a:rPr lang="en-US" sz="1800" dirty="0" err="1"/>
              <a:t>jede</a:t>
            </a:r>
            <a:r>
              <a:rPr lang="en-US" sz="1800" dirty="0"/>
              <a:t> </a:t>
            </a:r>
            <a:r>
              <a:rPr lang="en-US" sz="1800" dirty="0" err="1"/>
              <a:t>Menge</a:t>
            </a:r>
            <a:r>
              <a:rPr lang="en-US" sz="1800" dirty="0"/>
              <a:t> </a:t>
            </a:r>
            <a:r>
              <a:rPr lang="en-US" sz="1800" dirty="0" err="1"/>
              <a:t>nützlicher</a:t>
            </a:r>
            <a:r>
              <a:rPr lang="en-US" sz="1800" dirty="0"/>
              <a:t> </a:t>
            </a:r>
            <a:r>
              <a:rPr lang="en-US" sz="1800" dirty="0" err="1"/>
              <a:t>Informationen</a:t>
            </a:r>
            <a:r>
              <a:rPr lang="en-US" sz="1800" dirty="0"/>
              <a:t> </a:t>
            </a:r>
            <a:r>
              <a:rPr lang="en-US" sz="1800" dirty="0" err="1"/>
              <a:t>zur</a:t>
            </a:r>
            <a:r>
              <a:rPr lang="en-US" sz="1800" dirty="0"/>
              <a:t> </a:t>
            </a:r>
            <a:r>
              <a:rPr lang="en-US" sz="1800" dirty="0" err="1"/>
              <a:t>Verfügung</a:t>
            </a:r>
            <a:r>
              <a:rPr lang="en-US" sz="1800" dirty="0"/>
              <a:t> – </a:t>
            </a:r>
            <a:r>
              <a:rPr lang="en-US" sz="1800" dirty="0" err="1"/>
              <a:t>unter</a:t>
            </a:r>
            <a:r>
              <a:rPr lang="en-US" sz="1800" dirty="0"/>
              <a:t> </a:t>
            </a:r>
            <a:r>
              <a:rPr lang="en-US" sz="1800" dirty="0" err="1"/>
              <a:t>anderem</a:t>
            </a:r>
            <a:r>
              <a:rPr lang="en-US" sz="1800" dirty="0"/>
              <a:t> </a:t>
            </a:r>
            <a:r>
              <a:rPr lang="en-US" sz="1800" dirty="0" err="1"/>
              <a:t>eine</a:t>
            </a:r>
            <a:r>
              <a:rPr lang="en-US" sz="1800" dirty="0"/>
              <a:t> </a:t>
            </a:r>
            <a:r>
              <a:rPr lang="en-US" sz="1800" dirty="0" err="1"/>
              <a:t>Liste</a:t>
            </a:r>
            <a:r>
              <a:rPr lang="en-US" sz="1800" dirty="0"/>
              <a:t> der Top </a:t>
            </a:r>
            <a:r>
              <a:rPr lang="en-US" sz="1800" dirty="0" err="1"/>
              <a:t>Sicherheitsrisiken</a:t>
            </a:r>
            <a:r>
              <a:rPr lang="en-US" sz="1800" dirty="0"/>
              <a:t> von </a:t>
            </a:r>
            <a:r>
              <a:rPr lang="en-US" sz="1800" dirty="0" err="1"/>
              <a:t>Webanwendungen</a:t>
            </a:r>
            <a:endParaRPr lang="en-US" sz="1800" dirty="0"/>
          </a:p>
          <a:p>
            <a:r>
              <a:rPr lang="en-US" sz="1800" dirty="0" err="1"/>
              <a:t>Risiken</a:t>
            </a:r>
            <a:r>
              <a:rPr lang="en-US" sz="1800" dirty="0"/>
              <a:t> von </a:t>
            </a:r>
            <a:r>
              <a:rPr lang="en-US" sz="1800" dirty="0" err="1"/>
              <a:t>Webanwendungen</a:t>
            </a:r>
            <a:endParaRPr lang="en-US" sz="1800" dirty="0"/>
          </a:p>
          <a:p>
            <a:pPr lvl="1"/>
            <a:r>
              <a:rPr lang="en-US" sz="1800" dirty="0"/>
              <a:t>Injection</a:t>
            </a:r>
          </a:p>
          <a:p>
            <a:pPr lvl="2"/>
            <a:r>
              <a:rPr lang="en-US" sz="1800" dirty="0" err="1"/>
              <a:t>nicht</a:t>
            </a:r>
            <a:r>
              <a:rPr lang="en-US" sz="1800" dirty="0"/>
              <a:t> </a:t>
            </a:r>
            <a:r>
              <a:rPr lang="en-US" sz="1800" dirty="0" err="1"/>
              <a:t>vertrauenswürdige</a:t>
            </a:r>
            <a:r>
              <a:rPr lang="en-US" sz="1800" dirty="0"/>
              <a:t> </a:t>
            </a:r>
            <a:r>
              <a:rPr lang="en-US" sz="1800" dirty="0" err="1"/>
              <a:t>Daten</a:t>
            </a:r>
            <a:r>
              <a:rPr lang="en-US" sz="1800" dirty="0"/>
              <a:t> </a:t>
            </a:r>
            <a:r>
              <a:rPr lang="en-US" sz="1800" dirty="0" err="1"/>
              <a:t>werden</a:t>
            </a:r>
            <a:r>
              <a:rPr lang="en-US" sz="1800" dirty="0"/>
              <a:t> </a:t>
            </a:r>
            <a:r>
              <a:rPr lang="en-US" sz="1800" dirty="0" err="1"/>
              <a:t>einem</a:t>
            </a:r>
            <a:r>
              <a:rPr lang="en-US" sz="1800" dirty="0"/>
              <a:t> Interpreter </a:t>
            </a:r>
            <a:r>
              <a:rPr lang="en-US" sz="1800" dirty="0" err="1"/>
              <a:t>geschickt</a:t>
            </a:r>
            <a:r>
              <a:rPr lang="en-US" sz="1800" dirty="0"/>
              <a:t> und </a:t>
            </a:r>
            <a:br>
              <a:rPr lang="en-US" sz="1800" dirty="0"/>
            </a:br>
            <a:r>
              <a:rPr lang="en-US" sz="1800" dirty="0" err="1"/>
              <a:t>unvorhergesehene</a:t>
            </a:r>
            <a:r>
              <a:rPr lang="en-US" sz="1800" dirty="0"/>
              <a:t> </a:t>
            </a:r>
            <a:r>
              <a:rPr lang="en-US" sz="1800" dirty="0" err="1"/>
              <a:t>Befehle</a:t>
            </a:r>
            <a:r>
              <a:rPr lang="en-US" sz="1800" dirty="0"/>
              <a:t> </a:t>
            </a:r>
            <a:r>
              <a:rPr lang="en-US" sz="1800" dirty="0" err="1"/>
              <a:t>werden</a:t>
            </a:r>
            <a:r>
              <a:rPr lang="en-US" sz="1800" dirty="0"/>
              <a:t> </a:t>
            </a:r>
            <a:r>
              <a:rPr lang="en-US" sz="1800" dirty="0" err="1"/>
              <a:t>ausgeführt</a:t>
            </a:r>
            <a:endParaRPr lang="en-US" sz="1800" dirty="0"/>
          </a:p>
          <a:p>
            <a:pPr lvl="2"/>
            <a:r>
              <a:rPr lang="en-US" sz="1800" dirty="0" err="1"/>
              <a:t>bekanntestes</a:t>
            </a:r>
            <a:r>
              <a:rPr lang="en-US" sz="1800" dirty="0"/>
              <a:t> </a:t>
            </a:r>
            <a:r>
              <a:rPr lang="en-US" sz="1800" dirty="0" err="1"/>
              <a:t>Beispiel</a:t>
            </a:r>
            <a:r>
              <a:rPr lang="en-US" sz="1800" dirty="0"/>
              <a:t> : SQL injection (</a:t>
            </a:r>
            <a:r>
              <a:rPr lang="en-US" sz="1800" dirty="0" err="1"/>
              <a:t>SQLi</a:t>
            </a:r>
            <a:r>
              <a:rPr lang="en-US" sz="1800" dirty="0"/>
              <a:t>)</a:t>
            </a:r>
          </a:p>
          <a:p>
            <a:pPr lvl="3"/>
            <a:r>
              <a:rPr lang="en-US" sz="1800" dirty="0"/>
              <a:t>SQL </a:t>
            </a:r>
            <a:r>
              <a:rPr lang="en-US" sz="1800" dirty="0" err="1"/>
              <a:t>Befehle</a:t>
            </a:r>
            <a:r>
              <a:rPr lang="en-US" sz="1800" dirty="0"/>
              <a:t> in </a:t>
            </a:r>
            <a:r>
              <a:rPr lang="en-US" sz="1800" dirty="0" err="1"/>
              <a:t>Benutzerdaten</a:t>
            </a:r>
            <a:r>
              <a:rPr lang="en-US" sz="1800" dirty="0"/>
              <a:t> </a:t>
            </a:r>
            <a:r>
              <a:rPr lang="en-US" sz="1800" dirty="0" err="1"/>
              <a:t>versteckt</a:t>
            </a:r>
            <a:r>
              <a:rPr lang="en-US" sz="1800" dirty="0"/>
              <a:t>, die </a:t>
            </a:r>
            <a:r>
              <a:rPr lang="en-US" sz="1800" dirty="0" err="1"/>
              <a:t>dann</a:t>
            </a:r>
            <a:r>
              <a:rPr lang="en-US" sz="1800" dirty="0"/>
              <a:t> </a:t>
            </a:r>
            <a:r>
              <a:rPr lang="en-US" sz="1800" dirty="0" err="1"/>
              <a:t>aus</a:t>
            </a:r>
            <a:r>
              <a:rPr lang="en-US" sz="1800" dirty="0"/>
              <a:t> </a:t>
            </a:r>
            <a:r>
              <a:rPr lang="en-US" sz="1800" dirty="0" err="1"/>
              <a:t>Versehen</a:t>
            </a:r>
            <a:r>
              <a:rPr lang="en-US" sz="1800" dirty="0"/>
              <a:t> am Server </a:t>
            </a:r>
            <a:r>
              <a:rPr lang="en-US" sz="1800" dirty="0" err="1"/>
              <a:t>ausgeführt</a:t>
            </a:r>
            <a:r>
              <a:rPr lang="en-US" sz="1800" dirty="0"/>
              <a:t> </a:t>
            </a:r>
            <a:r>
              <a:rPr lang="en-US" sz="1800" dirty="0" err="1"/>
              <a:t>werden</a:t>
            </a:r>
            <a:endParaRPr lang="en-US" sz="1800" dirty="0"/>
          </a:p>
          <a:p>
            <a:pPr lvl="3"/>
            <a:r>
              <a:rPr lang="en-US" sz="1800" dirty="0" err="1"/>
              <a:t>ein</a:t>
            </a:r>
            <a:r>
              <a:rPr lang="en-US" sz="1800" dirty="0"/>
              <a:t> Web Applications Firewall (WAF) </a:t>
            </a:r>
            <a:r>
              <a:rPr lang="en-US" sz="1800" dirty="0" err="1"/>
              <a:t>kann</a:t>
            </a:r>
            <a:r>
              <a:rPr lang="en-US" sz="1800" dirty="0"/>
              <a:t> das </a:t>
            </a:r>
            <a:r>
              <a:rPr lang="en-US" sz="1800" dirty="0" err="1"/>
              <a:t>anhand</a:t>
            </a:r>
            <a:r>
              <a:rPr lang="en-US" sz="1800" dirty="0"/>
              <a:t> von </a:t>
            </a:r>
            <a:r>
              <a:rPr lang="en-US" sz="1800" dirty="0" err="1"/>
              <a:t>Signaturen</a:t>
            </a:r>
            <a:r>
              <a:rPr lang="en-US" sz="1800" dirty="0"/>
              <a:t> </a:t>
            </a:r>
            <a:r>
              <a:rPr lang="en-US" sz="1800" dirty="0" err="1"/>
              <a:t>größtenteils</a:t>
            </a:r>
            <a:r>
              <a:rPr lang="en-US" sz="1800" dirty="0"/>
              <a:t> (</a:t>
            </a:r>
            <a:r>
              <a:rPr lang="en-US" sz="1800" dirty="0" err="1"/>
              <a:t>nicht</a:t>
            </a:r>
            <a:r>
              <a:rPr lang="en-US" sz="1800" dirty="0"/>
              <a:t> </a:t>
            </a:r>
            <a:r>
              <a:rPr lang="en-US" sz="1800" dirty="0" err="1"/>
              <a:t>alle</a:t>
            </a:r>
            <a:r>
              <a:rPr lang="en-US" sz="1800" dirty="0"/>
              <a:t>) </a:t>
            </a:r>
            <a:br>
              <a:rPr lang="en-US" sz="1800" dirty="0"/>
            </a:br>
            <a:r>
              <a:rPr lang="en-US" sz="1800" dirty="0" err="1"/>
              <a:t>erkennen</a:t>
            </a:r>
            <a:r>
              <a:rPr lang="en-US" sz="1800" dirty="0"/>
              <a:t> und </a:t>
            </a:r>
            <a:r>
              <a:rPr lang="en-US" sz="1800" dirty="0" err="1"/>
              <a:t>ausfiltern</a:t>
            </a:r>
            <a:endParaRPr lang="en-US" sz="1800" dirty="0"/>
          </a:p>
          <a:p>
            <a:pPr lvl="3"/>
            <a:r>
              <a:rPr lang="en-US" sz="1800" dirty="0" err="1"/>
              <a:t>Methoden</a:t>
            </a:r>
            <a:r>
              <a:rPr lang="en-US" sz="1800" dirty="0"/>
              <a:t> </a:t>
            </a:r>
            <a:r>
              <a:rPr lang="en-US" sz="1800" dirty="0" err="1"/>
              <a:t>wie</a:t>
            </a:r>
            <a:r>
              <a:rPr lang="en-US" sz="1800" dirty="0"/>
              <a:t> Validating input, SQL parameter und das </a:t>
            </a:r>
            <a:r>
              <a:rPr lang="en-US" sz="1800" dirty="0" err="1"/>
              <a:t>Prinzip</a:t>
            </a:r>
            <a:r>
              <a:rPr lang="en-US" sz="1800" dirty="0"/>
              <a:t> “least privilege” </a:t>
            </a:r>
            <a:br>
              <a:rPr lang="en-US" sz="1800" dirty="0"/>
            </a:br>
            <a:r>
              <a:rPr lang="en-US" sz="1800" dirty="0" err="1"/>
              <a:t>kann</a:t>
            </a:r>
            <a:r>
              <a:rPr lang="en-US" sz="1800" dirty="0"/>
              <a:t> die </a:t>
            </a:r>
            <a:r>
              <a:rPr lang="en-US" sz="1800" dirty="0" err="1"/>
              <a:t>Gefahr</a:t>
            </a:r>
            <a:r>
              <a:rPr lang="en-US" sz="1800" dirty="0"/>
              <a:t> </a:t>
            </a:r>
            <a:r>
              <a:rPr lang="en-US" sz="1800" dirty="0" err="1"/>
              <a:t>reduzieren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10g) Einige Risiken von Webanwendungen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267</a:t>
            </a:fld>
            <a:endParaRPr lang="de-DE"/>
          </a:p>
        </p:txBody>
      </p:sp>
    </p:spTree>
    <p:extLst>
      <p:ext uri="{BB962C8B-B14F-4D97-AF65-F5344CB8AC3E}">
        <p14:creationId xmlns:p14="http://schemas.microsoft.com/office/powerpoint/2010/main" val="12575310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81124"/>
            <a:ext cx="11752359" cy="4780228"/>
          </a:xfrm>
        </p:spPr>
        <p:txBody>
          <a:bodyPr/>
          <a:lstStyle/>
          <a:p>
            <a:r>
              <a:rPr lang="en-US" sz="1800" dirty="0" err="1"/>
              <a:t>Risiken</a:t>
            </a:r>
            <a:r>
              <a:rPr lang="en-US" sz="1800" dirty="0"/>
              <a:t> von </a:t>
            </a:r>
            <a:r>
              <a:rPr lang="en-US" sz="1800" dirty="0" err="1"/>
              <a:t>Webanwendungen</a:t>
            </a:r>
            <a:endParaRPr lang="en-US" sz="1800" dirty="0"/>
          </a:p>
          <a:p>
            <a:pPr lvl="1"/>
            <a:r>
              <a:rPr lang="en-US" sz="1800" dirty="0"/>
              <a:t>Broken authentication</a:t>
            </a:r>
          </a:p>
          <a:p>
            <a:pPr lvl="2"/>
            <a:r>
              <a:rPr lang="en-US" sz="1800" dirty="0" err="1"/>
              <a:t>eine</a:t>
            </a:r>
            <a:r>
              <a:rPr lang="en-US" sz="1800" dirty="0"/>
              <a:t> </a:t>
            </a:r>
            <a:r>
              <a:rPr lang="en-US" sz="1800" dirty="0" err="1"/>
              <a:t>Schwachstelle</a:t>
            </a:r>
            <a:r>
              <a:rPr lang="en-US" sz="1800" dirty="0"/>
              <a:t> </a:t>
            </a:r>
            <a:r>
              <a:rPr lang="en-US" sz="1800" dirty="0" err="1"/>
              <a:t>im</a:t>
            </a:r>
            <a:r>
              <a:rPr lang="en-US" sz="1800" dirty="0"/>
              <a:t> </a:t>
            </a:r>
            <a:r>
              <a:rPr lang="en-US" sz="1800" dirty="0" err="1"/>
              <a:t>Authentifizierungs</a:t>
            </a:r>
            <a:r>
              <a:rPr lang="en-US" sz="1800" dirty="0"/>
              <a:t>- </a:t>
            </a:r>
            <a:r>
              <a:rPr lang="en-US" sz="1800" dirty="0" err="1"/>
              <a:t>oder</a:t>
            </a:r>
            <a:r>
              <a:rPr lang="en-US" sz="1800" dirty="0"/>
              <a:t> </a:t>
            </a:r>
            <a:r>
              <a:rPr lang="en-US" sz="1800" dirty="0" err="1"/>
              <a:t>Sessionmanagement</a:t>
            </a:r>
            <a:r>
              <a:rPr lang="en-US" sz="1800" dirty="0"/>
              <a:t> </a:t>
            </a:r>
            <a:r>
              <a:rPr lang="en-US" sz="1800" dirty="0" err="1"/>
              <a:t>kann</a:t>
            </a:r>
            <a:r>
              <a:rPr lang="en-US" sz="1800" dirty="0"/>
              <a:t> die Security </a:t>
            </a:r>
            <a:br>
              <a:rPr lang="en-US" sz="1800" dirty="0"/>
            </a:br>
            <a:r>
              <a:rPr lang="en-US" sz="1800" dirty="0" err="1"/>
              <a:t>eines</a:t>
            </a:r>
            <a:r>
              <a:rPr lang="en-US" sz="1800" dirty="0"/>
              <a:t> Software Systems </a:t>
            </a:r>
            <a:r>
              <a:rPr lang="en-US" sz="1800" dirty="0" err="1"/>
              <a:t>gefährden</a:t>
            </a:r>
            <a:endParaRPr lang="en-US" sz="1800" dirty="0"/>
          </a:p>
          <a:p>
            <a:pPr lvl="2"/>
            <a:r>
              <a:rPr lang="en-US" sz="1800" dirty="0" err="1"/>
              <a:t>Angreifer</a:t>
            </a:r>
            <a:r>
              <a:rPr lang="en-US" sz="1800" dirty="0"/>
              <a:t> </a:t>
            </a:r>
            <a:r>
              <a:rPr lang="en-US" sz="1800" dirty="0" err="1"/>
              <a:t>versuchen</a:t>
            </a:r>
            <a:r>
              <a:rPr lang="en-US" sz="1800" dirty="0"/>
              <a:t> </a:t>
            </a:r>
            <a:r>
              <a:rPr lang="en-US" sz="1800" dirty="0" err="1"/>
              <a:t>zuerst</a:t>
            </a:r>
            <a:r>
              <a:rPr lang="en-US" sz="1800" dirty="0"/>
              <a:t> </a:t>
            </a:r>
            <a:r>
              <a:rPr lang="en-US" sz="1800" dirty="0" err="1"/>
              <a:t>manuell</a:t>
            </a:r>
            <a:r>
              <a:rPr lang="en-US" sz="1800" dirty="0"/>
              <a:t> </a:t>
            </a:r>
            <a:r>
              <a:rPr lang="en-US" sz="1800" dirty="0" err="1"/>
              <a:t>Schwachstellen</a:t>
            </a:r>
            <a:r>
              <a:rPr lang="en-US" sz="1800" dirty="0"/>
              <a:t> </a:t>
            </a:r>
            <a:r>
              <a:rPr lang="en-US" sz="1800" dirty="0" err="1"/>
              <a:t>zu</a:t>
            </a:r>
            <a:r>
              <a:rPr lang="en-US" sz="1800" dirty="0"/>
              <a:t> </a:t>
            </a:r>
            <a:r>
              <a:rPr lang="en-US" sz="1800" dirty="0" err="1"/>
              <a:t>finden</a:t>
            </a:r>
            <a:r>
              <a:rPr lang="en-US" sz="1800" dirty="0"/>
              <a:t>, um </a:t>
            </a:r>
            <a:r>
              <a:rPr lang="en-US" sz="1800" dirty="0" err="1"/>
              <a:t>sie</a:t>
            </a:r>
            <a:r>
              <a:rPr lang="en-US" sz="1800" dirty="0"/>
              <a:t> </a:t>
            </a:r>
            <a:r>
              <a:rPr lang="en-US" sz="1800" dirty="0" err="1"/>
              <a:t>anschließend</a:t>
            </a:r>
            <a:r>
              <a:rPr lang="en-US" sz="1800" dirty="0"/>
              <a:t> </a:t>
            </a:r>
            <a:r>
              <a:rPr lang="en-US" sz="1800" dirty="0" err="1"/>
              <a:t>mit</a:t>
            </a:r>
            <a:r>
              <a:rPr lang="en-US" sz="1800" dirty="0"/>
              <a:t> </a:t>
            </a:r>
            <a:r>
              <a:rPr lang="en-US" sz="1800" dirty="0" err="1"/>
              <a:t>Toolunterstützung</a:t>
            </a:r>
            <a:r>
              <a:rPr lang="en-US" sz="1800" dirty="0"/>
              <a:t> </a:t>
            </a:r>
            <a:r>
              <a:rPr lang="en-US" sz="1800" dirty="0" err="1"/>
              <a:t>auszunutzen</a:t>
            </a:r>
            <a:endParaRPr lang="en-US" sz="1800" dirty="0"/>
          </a:p>
          <a:p>
            <a:pPr lvl="2"/>
            <a:r>
              <a:rPr lang="en-US" sz="1800" dirty="0"/>
              <a:t>hashing, multi-factor </a:t>
            </a:r>
            <a:r>
              <a:rPr lang="en-US" sz="1800" dirty="0" err="1"/>
              <a:t>Authetifizierung</a:t>
            </a:r>
            <a:r>
              <a:rPr lang="en-US" sz="1800" dirty="0"/>
              <a:t>, Secure by default und </a:t>
            </a:r>
            <a:r>
              <a:rPr lang="en-US" sz="1800" dirty="0" err="1"/>
              <a:t>Installationen</a:t>
            </a:r>
            <a:r>
              <a:rPr lang="en-US" sz="1800" dirty="0"/>
              <a:t> </a:t>
            </a:r>
            <a:r>
              <a:rPr lang="en-US" sz="1800" dirty="0" err="1"/>
              <a:t>ohne</a:t>
            </a:r>
            <a:r>
              <a:rPr lang="en-US" sz="1800" dirty="0"/>
              <a:t> </a:t>
            </a:r>
            <a:r>
              <a:rPr lang="en-US" sz="1800" dirty="0" err="1"/>
              <a:t>Nutzung</a:t>
            </a:r>
            <a:r>
              <a:rPr lang="en-US" sz="1800" dirty="0"/>
              <a:t> von </a:t>
            </a:r>
            <a:r>
              <a:rPr lang="en-US" sz="1800" dirty="0" err="1"/>
              <a:t>Defaultrechten</a:t>
            </a:r>
            <a:r>
              <a:rPr lang="en-US" sz="1800" dirty="0"/>
              <a:t> </a:t>
            </a:r>
            <a:r>
              <a:rPr lang="en-US" sz="1800" dirty="0" err="1"/>
              <a:t>helfen</a:t>
            </a:r>
            <a:r>
              <a:rPr lang="en-US" sz="1800" dirty="0"/>
              <a:t> das </a:t>
            </a:r>
            <a:r>
              <a:rPr lang="en-US" sz="1800" dirty="0" err="1"/>
              <a:t>Risiko</a:t>
            </a:r>
            <a:r>
              <a:rPr lang="en-US" sz="1800" dirty="0"/>
              <a:t> </a:t>
            </a:r>
            <a:r>
              <a:rPr lang="en-US" sz="1800" dirty="0" err="1"/>
              <a:t>dieser</a:t>
            </a:r>
            <a:r>
              <a:rPr lang="en-US" sz="1800" dirty="0"/>
              <a:t> Art von </a:t>
            </a:r>
            <a:r>
              <a:rPr lang="en-US" sz="1800" dirty="0" err="1"/>
              <a:t>Attacken</a:t>
            </a:r>
            <a:r>
              <a:rPr lang="en-US" sz="1800" dirty="0"/>
              <a:t> </a:t>
            </a:r>
            <a:r>
              <a:rPr lang="en-US" sz="1800" dirty="0" err="1"/>
              <a:t>zu</a:t>
            </a:r>
            <a:r>
              <a:rPr lang="en-US" sz="1800" dirty="0"/>
              <a:t> </a:t>
            </a:r>
            <a:r>
              <a:rPr lang="en-US" sz="1800" dirty="0" err="1"/>
              <a:t>minimieren</a:t>
            </a:r>
            <a:endParaRPr lang="en-US" sz="1800" dirty="0"/>
          </a:p>
          <a:p>
            <a:pPr lvl="2"/>
            <a:r>
              <a:rPr lang="en-US" sz="1800" dirty="0" err="1"/>
              <a:t>Passwort</a:t>
            </a:r>
            <a:r>
              <a:rPr lang="en-US" sz="1800" dirty="0"/>
              <a:t> Policies und das </a:t>
            </a:r>
            <a:r>
              <a:rPr lang="en-US" sz="1800" dirty="0" err="1"/>
              <a:t>zyklische</a:t>
            </a:r>
            <a:r>
              <a:rPr lang="en-US" sz="1800" dirty="0"/>
              <a:t> </a:t>
            </a:r>
            <a:r>
              <a:rPr lang="en-US" sz="1800" dirty="0" err="1"/>
              <a:t>Erneuern</a:t>
            </a:r>
            <a:r>
              <a:rPr lang="en-US" sz="1800" dirty="0"/>
              <a:t> von </a:t>
            </a:r>
            <a:r>
              <a:rPr lang="en-US" sz="1800" dirty="0" err="1"/>
              <a:t>Passwörter</a:t>
            </a:r>
            <a:r>
              <a:rPr lang="en-US" sz="1800" dirty="0"/>
              <a:t> </a:t>
            </a:r>
            <a:r>
              <a:rPr lang="en-US" sz="1800" dirty="0" err="1"/>
              <a:t>erhöhen</a:t>
            </a:r>
            <a:r>
              <a:rPr lang="en-US" sz="1800" dirty="0"/>
              <a:t> die </a:t>
            </a:r>
            <a:r>
              <a:rPr lang="en-US" sz="1800" dirty="0" err="1"/>
              <a:t>Sicherheit</a:t>
            </a:r>
            <a:endParaRPr lang="en-US" sz="1800" dirty="0"/>
          </a:p>
          <a:p>
            <a:pPr lvl="2"/>
            <a:r>
              <a:rPr lang="en-US" sz="1800" dirty="0" err="1"/>
              <a:t>Anwendung</a:t>
            </a:r>
            <a:r>
              <a:rPr lang="en-US" sz="1800" dirty="0"/>
              <a:t> </a:t>
            </a:r>
            <a:r>
              <a:rPr lang="en-US" sz="1800" dirty="0" err="1"/>
              <a:t>sollten</a:t>
            </a:r>
            <a:r>
              <a:rPr lang="en-US" sz="1800" dirty="0"/>
              <a:t> </a:t>
            </a:r>
            <a:r>
              <a:rPr lang="en-US" sz="1800" dirty="0" err="1"/>
              <a:t>gezielte</a:t>
            </a:r>
            <a:r>
              <a:rPr lang="en-US" sz="1800" dirty="0"/>
              <a:t> Log-outs </a:t>
            </a:r>
            <a:r>
              <a:rPr lang="en-US" sz="1800" dirty="0" err="1"/>
              <a:t>unterstützen</a:t>
            </a:r>
            <a:r>
              <a:rPr lang="en-US" sz="1800" dirty="0"/>
              <a:t>, um den </a:t>
            </a:r>
            <a:r>
              <a:rPr lang="en-US" sz="1800" dirty="0" err="1"/>
              <a:t>Einfall</a:t>
            </a:r>
            <a:r>
              <a:rPr lang="en-US" sz="1800" dirty="0"/>
              <a:t> von </a:t>
            </a:r>
            <a:r>
              <a:rPr lang="en-US" sz="1800" dirty="0" err="1"/>
              <a:t>Hackern</a:t>
            </a:r>
            <a:r>
              <a:rPr lang="en-US" sz="1800" dirty="0"/>
              <a:t> </a:t>
            </a:r>
            <a:r>
              <a:rPr lang="en-US" sz="1800" dirty="0" err="1"/>
              <a:t>bei</a:t>
            </a:r>
            <a:r>
              <a:rPr lang="en-US" sz="1800" dirty="0"/>
              <a:t> Timeouts von Sessions </a:t>
            </a:r>
            <a:r>
              <a:rPr lang="en-US" sz="1800" dirty="0" err="1"/>
              <a:t>noch</a:t>
            </a:r>
            <a:r>
              <a:rPr lang="en-US" sz="1800" dirty="0"/>
              <a:t> </a:t>
            </a:r>
            <a:r>
              <a:rPr lang="en-US" sz="1800" dirty="0" err="1"/>
              <a:t>nicht</a:t>
            </a:r>
            <a:r>
              <a:rPr lang="en-US" sz="1800" dirty="0"/>
              <a:t> </a:t>
            </a:r>
            <a:r>
              <a:rPr lang="en-US" sz="1800" dirty="0" err="1"/>
              <a:t>abgemeldeter</a:t>
            </a:r>
            <a:r>
              <a:rPr lang="en-US" sz="1800" dirty="0"/>
              <a:t> </a:t>
            </a:r>
            <a:r>
              <a:rPr lang="en-US" sz="1800" dirty="0" err="1"/>
              <a:t>Benutzer</a:t>
            </a:r>
            <a:r>
              <a:rPr lang="en-US" sz="1800" dirty="0"/>
              <a:t> </a:t>
            </a:r>
            <a:r>
              <a:rPr lang="en-US" sz="1800" dirty="0" err="1"/>
              <a:t>zu</a:t>
            </a:r>
            <a:r>
              <a:rPr lang="en-US" sz="1800" dirty="0"/>
              <a:t> </a:t>
            </a:r>
            <a:r>
              <a:rPr lang="en-US" sz="1800" dirty="0" err="1"/>
              <a:t>verhindern</a:t>
            </a:r>
            <a:endParaRPr lang="en-US" sz="1800" dirty="0"/>
          </a:p>
          <a:p>
            <a:pPr lvl="2"/>
            <a:r>
              <a:rPr lang="en-US" sz="1800" dirty="0"/>
              <a:t>Session ID’s </a:t>
            </a:r>
            <a:r>
              <a:rPr lang="en-US" sz="1800" dirty="0" err="1"/>
              <a:t>sollten</a:t>
            </a:r>
            <a:r>
              <a:rPr lang="en-US" sz="1800" dirty="0"/>
              <a:t> </a:t>
            </a:r>
            <a:r>
              <a:rPr lang="en-US" sz="1800" dirty="0" err="1"/>
              <a:t>nicht</a:t>
            </a:r>
            <a:r>
              <a:rPr lang="en-US" sz="1800" dirty="0"/>
              <a:t> in der URL </a:t>
            </a:r>
            <a:r>
              <a:rPr lang="en-US" sz="1800" dirty="0" err="1"/>
              <a:t>erkennbar</a:t>
            </a:r>
            <a:r>
              <a:rPr lang="en-US" sz="1800" dirty="0"/>
              <a:t> sein und </a:t>
            </a:r>
            <a:r>
              <a:rPr lang="en-US" sz="1800" dirty="0" err="1"/>
              <a:t>nicht</a:t>
            </a:r>
            <a:r>
              <a:rPr lang="en-US" sz="1800" dirty="0"/>
              <a:t> </a:t>
            </a:r>
            <a:r>
              <a:rPr lang="en-US" sz="1800" dirty="0" err="1"/>
              <a:t>zwischen</a:t>
            </a:r>
            <a:r>
              <a:rPr lang="en-US" sz="1800" dirty="0"/>
              <a:t> Sessions </a:t>
            </a:r>
            <a:r>
              <a:rPr lang="en-US" sz="1800" dirty="0" err="1"/>
              <a:t>rotieren</a:t>
            </a:r>
            <a:endParaRPr lang="en-US" sz="1800" dirty="0"/>
          </a:p>
          <a:p>
            <a:pPr lvl="2"/>
            <a:r>
              <a:rPr lang="en-US" sz="1800" dirty="0" err="1"/>
              <a:t>Informationen</a:t>
            </a:r>
            <a:r>
              <a:rPr lang="en-US" sz="1800" dirty="0"/>
              <a:t> </a:t>
            </a:r>
            <a:r>
              <a:rPr lang="en-US" sz="1800" dirty="0" err="1"/>
              <a:t>wie</a:t>
            </a:r>
            <a:r>
              <a:rPr lang="en-US" sz="1800" dirty="0"/>
              <a:t> </a:t>
            </a:r>
            <a:r>
              <a:rPr lang="en-US" sz="1800" dirty="0" err="1"/>
              <a:t>Passwörter</a:t>
            </a:r>
            <a:r>
              <a:rPr lang="en-US" sz="1800" dirty="0"/>
              <a:t>, Tokens, Session ID’s und </a:t>
            </a:r>
            <a:r>
              <a:rPr lang="en-US" sz="1800" dirty="0" err="1"/>
              <a:t>andere</a:t>
            </a:r>
            <a:r>
              <a:rPr lang="en-US" sz="1800" dirty="0"/>
              <a:t> </a:t>
            </a:r>
            <a:r>
              <a:rPr lang="en-US" sz="1800" dirty="0" err="1"/>
              <a:t>Berechtigungen</a:t>
            </a:r>
            <a:r>
              <a:rPr lang="en-US" sz="1800" dirty="0"/>
              <a:t> </a:t>
            </a:r>
            <a:r>
              <a:rPr lang="en-US" sz="1800" dirty="0" err="1"/>
              <a:t>sollten</a:t>
            </a:r>
            <a:r>
              <a:rPr lang="en-US" sz="1800" dirty="0"/>
              <a:t> </a:t>
            </a:r>
            <a:r>
              <a:rPr lang="en-US" sz="1800" dirty="0" err="1"/>
              <a:t>immer</a:t>
            </a:r>
            <a:r>
              <a:rPr lang="en-US" sz="1800" dirty="0"/>
              <a:t> </a:t>
            </a:r>
            <a:r>
              <a:rPr lang="en-US" sz="1800" dirty="0" err="1"/>
              <a:t>über</a:t>
            </a:r>
            <a:r>
              <a:rPr lang="en-US" sz="1800" dirty="0"/>
              <a:t> </a:t>
            </a:r>
            <a:r>
              <a:rPr lang="en-US" sz="1800" dirty="0" err="1"/>
              <a:t>sichere</a:t>
            </a:r>
            <a:r>
              <a:rPr lang="en-US" sz="1800" dirty="0"/>
              <a:t> </a:t>
            </a:r>
            <a:r>
              <a:rPr lang="en-US" sz="1800" dirty="0" err="1"/>
              <a:t>Verbindungen</a:t>
            </a:r>
            <a:r>
              <a:rPr lang="en-US" sz="1800" dirty="0"/>
              <a:t> </a:t>
            </a:r>
            <a:r>
              <a:rPr lang="en-US" sz="1800" dirty="0" err="1"/>
              <a:t>ausgetauscht</a:t>
            </a:r>
            <a:r>
              <a:rPr lang="en-US" sz="1800" dirty="0"/>
              <a:t> </a:t>
            </a:r>
            <a:r>
              <a:rPr lang="en-US" sz="1800" dirty="0" err="1"/>
              <a:t>werden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10g) Einige Risiken von Webanwendungen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268</a:t>
            </a:fld>
            <a:endParaRPr lang="de-DE"/>
          </a:p>
        </p:txBody>
      </p:sp>
    </p:spTree>
    <p:extLst>
      <p:ext uri="{BB962C8B-B14F-4D97-AF65-F5344CB8AC3E}">
        <p14:creationId xmlns:p14="http://schemas.microsoft.com/office/powerpoint/2010/main" val="75699394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81124"/>
            <a:ext cx="11752359" cy="4780228"/>
          </a:xfrm>
        </p:spPr>
        <p:txBody>
          <a:bodyPr/>
          <a:lstStyle/>
          <a:p>
            <a:r>
              <a:rPr lang="en-US" sz="1800" dirty="0" err="1"/>
              <a:t>Risiken</a:t>
            </a:r>
            <a:r>
              <a:rPr lang="en-US" sz="1800" dirty="0"/>
              <a:t> von </a:t>
            </a:r>
            <a:r>
              <a:rPr lang="en-US" sz="1800" dirty="0" err="1"/>
              <a:t>Webanwendungen</a:t>
            </a:r>
            <a:endParaRPr lang="en-US" sz="1800" dirty="0"/>
          </a:p>
          <a:p>
            <a:pPr lvl="1"/>
            <a:r>
              <a:rPr lang="en-US" sz="1800" dirty="0"/>
              <a:t>Sensitive data exposure</a:t>
            </a:r>
          </a:p>
          <a:p>
            <a:pPr lvl="2"/>
            <a:r>
              <a:rPr lang="en-US" sz="1800" dirty="0" err="1"/>
              <a:t>nicht</a:t>
            </a:r>
            <a:r>
              <a:rPr lang="en-US" sz="1800" dirty="0"/>
              <a:t> </a:t>
            </a:r>
            <a:r>
              <a:rPr lang="en-US" sz="1800" dirty="0" err="1"/>
              <a:t>richtig</a:t>
            </a:r>
            <a:r>
              <a:rPr lang="en-US" sz="1800" dirty="0"/>
              <a:t> </a:t>
            </a:r>
            <a:r>
              <a:rPr lang="en-US" sz="1800" dirty="0" err="1"/>
              <a:t>abgesicherte</a:t>
            </a:r>
            <a:r>
              <a:rPr lang="en-US" sz="1800" dirty="0"/>
              <a:t> </a:t>
            </a:r>
            <a:r>
              <a:rPr lang="en-US" sz="1800" dirty="0" err="1"/>
              <a:t>vertrauliche</a:t>
            </a:r>
            <a:r>
              <a:rPr lang="en-US" sz="1800" dirty="0"/>
              <a:t> </a:t>
            </a:r>
            <a:r>
              <a:rPr lang="en-US" sz="1800" dirty="0" err="1"/>
              <a:t>Informationen</a:t>
            </a:r>
            <a:r>
              <a:rPr lang="en-US" sz="1800" dirty="0"/>
              <a:t> </a:t>
            </a:r>
            <a:r>
              <a:rPr lang="en-US" sz="1800" dirty="0" err="1"/>
              <a:t>wie</a:t>
            </a:r>
            <a:r>
              <a:rPr lang="en-US" sz="1800" dirty="0"/>
              <a:t> </a:t>
            </a:r>
            <a:r>
              <a:rPr lang="en-US" sz="1800" dirty="0" err="1"/>
              <a:t>Sozialversicherungs</a:t>
            </a:r>
            <a:r>
              <a:rPr lang="en-US" sz="1800" dirty="0"/>
              <a:t>- </a:t>
            </a:r>
            <a:r>
              <a:rPr lang="en-US" sz="1800" dirty="0" err="1"/>
              <a:t>oder</a:t>
            </a:r>
            <a:r>
              <a:rPr lang="en-US" sz="1800" dirty="0"/>
              <a:t> </a:t>
            </a:r>
            <a:r>
              <a:rPr lang="en-US" sz="1800" dirty="0" err="1"/>
              <a:t>Kreditkarten-Nummer</a:t>
            </a:r>
            <a:r>
              <a:rPr lang="en-US" sz="1800" dirty="0"/>
              <a:t>, </a:t>
            </a:r>
            <a:r>
              <a:rPr lang="en-US" sz="1800" dirty="0" err="1"/>
              <a:t>Berechtigungen</a:t>
            </a:r>
            <a:r>
              <a:rPr lang="en-US" sz="1800" dirty="0"/>
              <a:t> </a:t>
            </a:r>
            <a:r>
              <a:rPr lang="en-US" sz="1800" dirty="0" err="1"/>
              <a:t>u.ä</a:t>
            </a:r>
            <a:r>
              <a:rPr lang="en-US" sz="1800" dirty="0"/>
              <a:t>.</a:t>
            </a:r>
          </a:p>
          <a:p>
            <a:pPr lvl="2"/>
            <a:r>
              <a:rPr lang="en-US" sz="1800" dirty="0"/>
              <a:t>Sensitive </a:t>
            </a:r>
            <a:r>
              <a:rPr lang="en-US" sz="1800" dirty="0" err="1"/>
              <a:t>Daten</a:t>
            </a:r>
            <a:r>
              <a:rPr lang="en-US" sz="1800" dirty="0"/>
              <a:t> </a:t>
            </a:r>
            <a:r>
              <a:rPr lang="en-US" sz="1800" dirty="0" err="1"/>
              <a:t>nur</a:t>
            </a:r>
            <a:r>
              <a:rPr lang="en-US" sz="1800" dirty="0"/>
              <a:t> </a:t>
            </a:r>
            <a:r>
              <a:rPr lang="en-US" sz="1800" dirty="0" err="1"/>
              <a:t>speichern</a:t>
            </a:r>
            <a:r>
              <a:rPr lang="en-US" sz="1800" dirty="0"/>
              <a:t>, </a:t>
            </a:r>
            <a:r>
              <a:rPr lang="en-US" sz="1800" dirty="0" err="1"/>
              <a:t>wenn</a:t>
            </a:r>
            <a:r>
              <a:rPr lang="en-US" sz="1800" dirty="0"/>
              <a:t> </a:t>
            </a:r>
            <a:r>
              <a:rPr lang="en-US" sz="1800" dirty="0" err="1"/>
              <a:t>notwendig</a:t>
            </a:r>
            <a:r>
              <a:rPr lang="en-US" sz="1800" dirty="0"/>
              <a:t> und </a:t>
            </a:r>
            <a:r>
              <a:rPr lang="en-US" sz="1800" dirty="0" err="1"/>
              <a:t>sobald</a:t>
            </a:r>
            <a:r>
              <a:rPr lang="en-US" sz="1800" dirty="0"/>
              <a:t> </a:t>
            </a:r>
            <a:r>
              <a:rPr lang="en-US" sz="1800" dirty="0" err="1"/>
              <a:t>als</a:t>
            </a:r>
            <a:r>
              <a:rPr lang="en-US" sz="1800" dirty="0"/>
              <a:t> </a:t>
            </a:r>
            <a:r>
              <a:rPr lang="en-US" sz="1800" dirty="0" err="1"/>
              <a:t>möglich</a:t>
            </a:r>
            <a:r>
              <a:rPr lang="en-US" sz="1800" dirty="0"/>
              <a:t> </a:t>
            </a:r>
            <a:r>
              <a:rPr lang="en-US" sz="1800" dirty="0" err="1"/>
              <a:t>entfernen</a:t>
            </a:r>
            <a:endParaRPr lang="en-US" sz="1800" dirty="0"/>
          </a:p>
          <a:p>
            <a:pPr lvl="2"/>
            <a:r>
              <a:rPr lang="en-US" sz="1800" dirty="0"/>
              <a:t>Sensitive </a:t>
            </a:r>
            <a:r>
              <a:rPr lang="en-US" sz="1800" dirty="0" err="1"/>
              <a:t>Daten</a:t>
            </a:r>
            <a:r>
              <a:rPr lang="en-US" sz="1800" dirty="0"/>
              <a:t>, die </a:t>
            </a:r>
            <a:r>
              <a:rPr lang="en-US" sz="1800" dirty="0" err="1"/>
              <a:t>längerfristig</a:t>
            </a:r>
            <a:r>
              <a:rPr lang="en-US" sz="1800" dirty="0"/>
              <a:t> </a:t>
            </a:r>
            <a:r>
              <a:rPr lang="en-US" sz="1800" dirty="0" err="1"/>
              <a:t>gespeichert</a:t>
            </a:r>
            <a:r>
              <a:rPr lang="en-US" sz="1800" dirty="0"/>
              <a:t> </a:t>
            </a:r>
            <a:r>
              <a:rPr lang="en-US" sz="1800" dirty="0" err="1"/>
              <a:t>sind</a:t>
            </a:r>
            <a:r>
              <a:rPr lang="en-US" sz="1800" dirty="0"/>
              <a:t>, </a:t>
            </a:r>
            <a:r>
              <a:rPr lang="en-US" sz="1800" dirty="0" err="1"/>
              <a:t>sollten</a:t>
            </a:r>
            <a:r>
              <a:rPr lang="en-US" sz="1800" dirty="0"/>
              <a:t> </a:t>
            </a:r>
            <a:r>
              <a:rPr lang="en-US" sz="1800" dirty="0" err="1"/>
              <a:t>verschlüsselt</a:t>
            </a:r>
            <a:r>
              <a:rPr lang="en-US" sz="1800" dirty="0"/>
              <a:t> sein (</a:t>
            </a:r>
            <a:r>
              <a:rPr lang="en-US" sz="1800" dirty="0" err="1"/>
              <a:t>auch</a:t>
            </a:r>
            <a:r>
              <a:rPr lang="en-US" sz="1800" dirty="0"/>
              <a:t> </a:t>
            </a:r>
            <a:r>
              <a:rPr lang="en-US" sz="1800" dirty="0" err="1"/>
              <a:t>alle</a:t>
            </a:r>
            <a:r>
              <a:rPr lang="en-US" sz="1800" dirty="0"/>
              <a:t> Backups)</a:t>
            </a:r>
          </a:p>
          <a:p>
            <a:pPr lvl="2"/>
            <a:r>
              <a:rPr lang="en-US" sz="1800" dirty="0"/>
              <a:t>Sensitive </a:t>
            </a:r>
            <a:r>
              <a:rPr lang="en-US" sz="1800" dirty="0" err="1"/>
              <a:t>Daten</a:t>
            </a:r>
            <a:r>
              <a:rPr lang="en-US" sz="1800" dirty="0"/>
              <a:t>, die </a:t>
            </a:r>
            <a:r>
              <a:rPr lang="en-US" sz="1800" dirty="0" err="1"/>
              <a:t>übertragen</a:t>
            </a:r>
            <a:r>
              <a:rPr lang="en-US" sz="1800" dirty="0"/>
              <a:t> </a:t>
            </a:r>
            <a:r>
              <a:rPr lang="en-US" sz="1800" dirty="0" err="1"/>
              <a:t>werden</a:t>
            </a:r>
            <a:r>
              <a:rPr lang="en-US" sz="1800" dirty="0"/>
              <a:t>, </a:t>
            </a:r>
            <a:r>
              <a:rPr lang="en-US" sz="1800" dirty="0" err="1"/>
              <a:t>müssen</a:t>
            </a:r>
            <a:r>
              <a:rPr lang="en-US" sz="1800" dirty="0"/>
              <a:t> </a:t>
            </a:r>
            <a:r>
              <a:rPr lang="en-US" sz="1800" dirty="0" err="1"/>
              <a:t>während</a:t>
            </a:r>
            <a:r>
              <a:rPr lang="en-US" sz="1800" dirty="0"/>
              <a:t> der </a:t>
            </a:r>
            <a:r>
              <a:rPr lang="en-US" sz="1800" dirty="0" err="1"/>
              <a:t>Übertragung</a:t>
            </a:r>
            <a:r>
              <a:rPr lang="en-US" sz="1800" dirty="0"/>
              <a:t> </a:t>
            </a:r>
            <a:r>
              <a:rPr lang="en-US" sz="1800" dirty="0" err="1"/>
              <a:t>verschlüsselt</a:t>
            </a:r>
            <a:r>
              <a:rPr lang="en-US" sz="1800" dirty="0"/>
              <a:t> sein</a:t>
            </a:r>
          </a:p>
          <a:p>
            <a:pPr lvl="2"/>
            <a:r>
              <a:rPr lang="en-US" sz="1800" dirty="0"/>
              <a:t>Starke und </a:t>
            </a:r>
            <a:r>
              <a:rPr lang="en-US" sz="1800" dirty="0" err="1"/>
              <a:t>moderne</a:t>
            </a:r>
            <a:r>
              <a:rPr lang="en-US" sz="1800" dirty="0"/>
              <a:t> </a:t>
            </a:r>
            <a:r>
              <a:rPr lang="en-US" sz="1800" dirty="0" err="1"/>
              <a:t>Algorithmen</a:t>
            </a:r>
            <a:r>
              <a:rPr lang="en-US" sz="1800" dirty="0"/>
              <a:t> </a:t>
            </a:r>
            <a:r>
              <a:rPr lang="en-US" sz="1800" dirty="0" err="1"/>
              <a:t>sollten</a:t>
            </a:r>
            <a:r>
              <a:rPr lang="en-US" sz="1800" dirty="0"/>
              <a:t> </a:t>
            </a:r>
            <a:r>
              <a:rPr lang="en-US" sz="1800" dirty="0" err="1"/>
              <a:t>zusammen</a:t>
            </a:r>
            <a:r>
              <a:rPr lang="en-US" sz="1800" dirty="0"/>
              <a:t> </a:t>
            </a:r>
            <a:r>
              <a:rPr lang="en-US" sz="1800" dirty="0" err="1"/>
              <a:t>mit</a:t>
            </a:r>
            <a:r>
              <a:rPr lang="en-US" sz="1800" dirty="0"/>
              <a:t> </a:t>
            </a:r>
            <a:r>
              <a:rPr lang="en-US" sz="1800" dirty="0" err="1"/>
              <a:t>einem</a:t>
            </a:r>
            <a:r>
              <a:rPr lang="en-US" sz="1800" dirty="0"/>
              <a:t> </a:t>
            </a:r>
            <a:r>
              <a:rPr lang="en-US" sz="1800" dirty="0" err="1"/>
              <a:t>entsprechenden</a:t>
            </a:r>
            <a:r>
              <a:rPr lang="en-US" sz="1800" dirty="0"/>
              <a:t> </a:t>
            </a:r>
            <a:r>
              <a:rPr lang="en-US" sz="1800" dirty="0" err="1"/>
              <a:t>Schlüsselmanagement</a:t>
            </a:r>
            <a:r>
              <a:rPr lang="en-US" sz="1800" dirty="0"/>
              <a:t>  </a:t>
            </a:r>
            <a:r>
              <a:rPr lang="en-US" sz="1800" dirty="0" err="1"/>
              <a:t>benutzt</a:t>
            </a:r>
            <a:r>
              <a:rPr lang="en-US" sz="1800" dirty="0"/>
              <a:t> </a:t>
            </a:r>
            <a:r>
              <a:rPr lang="en-US" sz="1800" dirty="0" err="1"/>
              <a:t>werden</a:t>
            </a:r>
            <a:endParaRPr lang="en-US" sz="1800" dirty="0"/>
          </a:p>
          <a:p>
            <a:pPr lvl="2"/>
            <a:r>
              <a:rPr lang="en-US" sz="1800" dirty="0"/>
              <a:t>Browser </a:t>
            </a:r>
            <a:r>
              <a:rPr lang="en-US" sz="1800" dirty="0" err="1"/>
              <a:t>Direktiven</a:t>
            </a:r>
            <a:r>
              <a:rPr lang="en-US" sz="1800" dirty="0"/>
              <a:t> und Header </a:t>
            </a:r>
            <a:r>
              <a:rPr lang="en-US" sz="1800" dirty="0" err="1"/>
              <a:t>können</a:t>
            </a:r>
            <a:r>
              <a:rPr lang="en-US" sz="1800" dirty="0"/>
              <a:t> die </a:t>
            </a:r>
            <a:r>
              <a:rPr lang="en-US" sz="1800" dirty="0" err="1"/>
              <a:t>Sicherheit</a:t>
            </a:r>
            <a:r>
              <a:rPr lang="en-US" sz="1800" dirty="0"/>
              <a:t> </a:t>
            </a:r>
            <a:r>
              <a:rPr lang="en-US" sz="1800" dirty="0" err="1"/>
              <a:t>erhöhen</a:t>
            </a:r>
            <a:endParaRPr lang="en-US" sz="1800" dirty="0"/>
          </a:p>
          <a:p>
            <a:pPr lvl="3"/>
            <a:r>
              <a:rPr lang="en-US" sz="1800" dirty="0" err="1"/>
              <a:t>vermeiden</a:t>
            </a:r>
            <a:r>
              <a:rPr lang="en-US" sz="1800" dirty="0"/>
              <a:t> von </a:t>
            </a:r>
            <a:r>
              <a:rPr lang="en-US" sz="1800" dirty="0" err="1"/>
              <a:t>Cachen</a:t>
            </a:r>
            <a:r>
              <a:rPr lang="en-US" sz="1800" dirty="0"/>
              <a:t> von </a:t>
            </a:r>
            <a:r>
              <a:rPr lang="en-US" sz="1800" dirty="0" err="1"/>
              <a:t>sensitiven</a:t>
            </a:r>
            <a:r>
              <a:rPr lang="en-US" sz="1800" dirty="0"/>
              <a:t> </a:t>
            </a:r>
            <a:r>
              <a:rPr lang="en-US" sz="1800" dirty="0" err="1"/>
              <a:t>Daten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10g) Einige Risiken von Webanwendungen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269</a:t>
            </a:fld>
            <a:endParaRPr lang="de-DE"/>
          </a:p>
        </p:txBody>
      </p:sp>
    </p:spTree>
    <p:extLst>
      <p:ext uri="{BB962C8B-B14F-4D97-AF65-F5344CB8AC3E}">
        <p14:creationId xmlns:p14="http://schemas.microsoft.com/office/powerpoint/2010/main" val="3655531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FC50-5335-46E7-A075-BF3BABB69003}"/>
              </a:ext>
            </a:extLst>
          </p:cNvPr>
          <p:cNvSpPr>
            <a:spLocks noGrp="1"/>
          </p:cNvSpPr>
          <p:nvPr>
            <p:ph type="title"/>
          </p:nvPr>
        </p:nvSpPr>
        <p:spPr/>
        <p:txBody>
          <a:bodyPr/>
          <a:lstStyle/>
          <a:p>
            <a:r>
              <a:rPr lang="de-DE"/>
              <a:t>2a) Typen von Softwarearchitekten</a:t>
            </a:r>
            <a:br>
              <a:rPr lang="de-DE"/>
            </a:br>
            <a:r>
              <a:rPr lang="de-DE"/>
              <a:t>Enterprise Architect</a:t>
            </a:r>
          </a:p>
        </p:txBody>
      </p:sp>
      <p:sp>
        <p:nvSpPr>
          <p:cNvPr id="3" name="Slide Number Placeholder 2">
            <a:extLst>
              <a:ext uri="{FF2B5EF4-FFF2-40B4-BE49-F238E27FC236}">
                <a16:creationId xmlns:a16="http://schemas.microsoft.com/office/drawing/2014/main" id="{126B3E1E-9D8B-43A7-903F-4CD72B1A43E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F16EA160-3A26-4CB4-81EB-BC1C7E3119A7}"/>
              </a:ext>
            </a:extLst>
          </p:cNvPr>
          <p:cNvSpPr txBox="1">
            <a:spLocks/>
          </p:cNvSpPr>
          <p:nvPr/>
        </p:nvSpPr>
        <p:spPr>
          <a:xfrm>
            <a:off x="296760" y="1283642"/>
            <a:ext cx="11736386" cy="4963638"/>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2800" b="1" i="0" u="none" strike="noStrike" kern="1200" cap="none" spc="0" normalizeH="0" baseline="0" noProof="0">
              <a:ln>
                <a:noFill/>
              </a:ln>
              <a:solidFill>
                <a:srgbClr val="004A96"/>
              </a:solidFill>
              <a:effectLst/>
              <a:uLnTx/>
              <a:uFillTx/>
              <a:latin typeface="Arial"/>
              <a:ea typeface="+mj-ea"/>
              <a:cs typeface="MV Boli" panose="02000500030200090000" pitchFamily="2" charset="0"/>
            </a:endParaRPr>
          </a:p>
        </p:txBody>
      </p:sp>
      <p:pic>
        <p:nvPicPr>
          <p:cNvPr id="5" name="Picture 4">
            <a:extLst>
              <a:ext uri="{FF2B5EF4-FFF2-40B4-BE49-F238E27FC236}">
                <a16:creationId xmlns:a16="http://schemas.microsoft.com/office/drawing/2014/main" id="{88662A9D-73DB-4D96-A091-2B2724F8022D}"/>
              </a:ext>
            </a:extLst>
          </p:cNvPr>
          <p:cNvPicPr>
            <a:picLocks noChangeAspect="1"/>
          </p:cNvPicPr>
          <p:nvPr/>
        </p:nvPicPr>
        <p:blipFill>
          <a:blip r:embed="rId2"/>
          <a:stretch>
            <a:fillRect/>
          </a:stretch>
        </p:blipFill>
        <p:spPr>
          <a:xfrm>
            <a:off x="419121" y="1429660"/>
            <a:ext cx="6998485" cy="5085138"/>
          </a:xfrm>
          <a:prstGeom prst="rect">
            <a:avLst/>
          </a:prstGeom>
        </p:spPr>
      </p:pic>
      <p:pic>
        <p:nvPicPr>
          <p:cNvPr id="7" name="Picture 6">
            <a:extLst>
              <a:ext uri="{FF2B5EF4-FFF2-40B4-BE49-F238E27FC236}">
                <a16:creationId xmlns:a16="http://schemas.microsoft.com/office/drawing/2014/main" id="{7C752593-7B85-4C56-8B07-86EEF35FAD8F}"/>
              </a:ext>
            </a:extLst>
          </p:cNvPr>
          <p:cNvPicPr>
            <a:picLocks noChangeAspect="1"/>
          </p:cNvPicPr>
          <p:nvPr/>
        </p:nvPicPr>
        <p:blipFill>
          <a:blip r:embed="rId3"/>
          <a:stretch>
            <a:fillRect/>
          </a:stretch>
        </p:blipFill>
        <p:spPr>
          <a:xfrm>
            <a:off x="8229443" y="2472090"/>
            <a:ext cx="3236362" cy="2556726"/>
          </a:xfrm>
          <a:prstGeom prst="rect">
            <a:avLst/>
          </a:prstGeom>
        </p:spPr>
      </p:pic>
    </p:spTree>
    <p:extLst>
      <p:ext uri="{BB962C8B-B14F-4D97-AF65-F5344CB8AC3E}">
        <p14:creationId xmlns:p14="http://schemas.microsoft.com/office/powerpoint/2010/main" val="20832152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81124"/>
            <a:ext cx="11752359" cy="4780228"/>
          </a:xfrm>
        </p:spPr>
        <p:txBody>
          <a:bodyPr/>
          <a:lstStyle/>
          <a:p>
            <a:r>
              <a:rPr lang="en-US" sz="1800" dirty="0" err="1"/>
              <a:t>Risiken</a:t>
            </a:r>
            <a:r>
              <a:rPr lang="en-US" sz="1800" dirty="0"/>
              <a:t> von </a:t>
            </a:r>
            <a:r>
              <a:rPr lang="en-US" sz="1800" dirty="0" err="1"/>
              <a:t>Webanwendungen</a:t>
            </a:r>
            <a:endParaRPr lang="en-US" sz="1800" dirty="0"/>
          </a:p>
          <a:p>
            <a:pPr lvl="1"/>
            <a:r>
              <a:rPr lang="en-US" sz="1800" dirty="0"/>
              <a:t>XML external entity (XXE) attack</a:t>
            </a:r>
          </a:p>
          <a:p>
            <a:pPr lvl="2"/>
            <a:r>
              <a:rPr lang="en-US" sz="1800" dirty="0" err="1"/>
              <a:t>greift</a:t>
            </a:r>
            <a:r>
              <a:rPr lang="en-US" sz="1800" dirty="0"/>
              <a:t> Parser, die XML </a:t>
            </a:r>
            <a:r>
              <a:rPr lang="en-US" sz="1800" dirty="0" err="1"/>
              <a:t>parsen</a:t>
            </a:r>
            <a:r>
              <a:rPr lang="en-US" sz="1800" dirty="0"/>
              <a:t> an</a:t>
            </a:r>
          </a:p>
          <a:p>
            <a:pPr lvl="2"/>
            <a:r>
              <a:rPr lang="en-US" sz="1800" dirty="0" err="1"/>
              <a:t>wenn</a:t>
            </a:r>
            <a:r>
              <a:rPr lang="en-US" sz="1800" dirty="0"/>
              <a:t> XML Input </a:t>
            </a:r>
            <a:r>
              <a:rPr lang="en-US" sz="1800" dirty="0" err="1"/>
              <a:t>Referenzen</a:t>
            </a:r>
            <a:r>
              <a:rPr lang="en-US" sz="1800" dirty="0"/>
              <a:t> auf </a:t>
            </a:r>
            <a:r>
              <a:rPr lang="en-US" sz="1800" dirty="0" err="1"/>
              <a:t>externe</a:t>
            </a:r>
            <a:r>
              <a:rPr lang="en-US" sz="1800" dirty="0"/>
              <a:t> </a:t>
            </a:r>
            <a:r>
              <a:rPr lang="en-US" sz="1800" dirty="0" err="1"/>
              <a:t>Resourcen</a:t>
            </a:r>
            <a:r>
              <a:rPr lang="en-US" sz="1800" dirty="0"/>
              <a:t> </a:t>
            </a:r>
            <a:r>
              <a:rPr lang="en-US" sz="1800" dirty="0" err="1"/>
              <a:t>enthält</a:t>
            </a:r>
            <a:r>
              <a:rPr lang="en-US" sz="1800" dirty="0"/>
              <a:t> und der Parser </a:t>
            </a:r>
            <a:r>
              <a:rPr lang="en-US" sz="1800" dirty="0" err="1"/>
              <a:t>nicht</a:t>
            </a:r>
            <a:r>
              <a:rPr lang="en-US" sz="1800" dirty="0"/>
              <a:t> </a:t>
            </a:r>
            <a:r>
              <a:rPr lang="en-US" sz="1800" dirty="0" err="1"/>
              <a:t>entsprechend</a:t>
            </a:r>
            <a:r>
              <a:rPr lang="en-US" sz="1800" dirty="0"/>
              <a:t> </a:t>
            </a:r>
            <a:r>
              <a:rPr lang="en-US" sz="1800" dirty="0" err="1"/>
              <a:t>konfiguriert</a:t>
            </a:r>
            <a:r>
              <a:rPr lang="en-US" sz="1800" dirty="0"/>
              <a:t>, </a:t>
            </a:r>
            <a:r>
              <a:rPr lang="en-US" sz="1800" dirty="0" err="1"/>
              <a:t>kann</a:t>
            </a:r>
            <a:r>
              <a:rPr lang="en-US" sz="1800" dirty="0"/>
              <a:t> dies </a:t>
            </a:r>
            <a:r>
              <a:rPr lang="en-US" sz="1800" dirty="0" err="1"/>
              <a:t>zu</a:t>
            </a:r>
            <a:r>
              <a:rPr lang="en-US" sz="1800" dirty="0"/>
              <a:t> </a:t>
            </a:r>
            <a:r>
              <a:rPr lang="en-US" sz="1800" dirty="0" err="1"/>
              <a:t>Sicherheitslücken</a:t>
            </a:r>
            <a:r>
              <a:rPr lang="en-US" sz="1800" dirty="0"/>
              <a:t> </a:t>
            </a:r>
            <a:r>
              <a:rPr lang="en-US" sz="1800" dirty="0" err="1"/>
              <a:t>führen</a:t>
            </a:r>
            <a:endParaRPr lang="en-US" sz="1800" dirty="0"/>
          </a:p>
          <a:p>
            <a:pPr lvl="2"/>
            <a:r>
              <a:rPr lang="en-US" sz="1800" dirty="0"/>
              <a:t>Denial of Service (DoS) und Server-Side Request Forgery (SSRF) (</a:t>
            </a:r>
            <a:r>
              <a:rPr lang="en-US" sz="1800" dirty="0" err="1"/>
              <a:t>Verfälschung</a:t>
            </a:r>
            <a:r>
              <a:rPr lang="en-US" sz="1800" dirty="0"/>
              <a:t>) </a:t>
            </a:r>
            <a:r>
              <a:rPr lang="en-US" sz="1800" dirty="0" err="1"/>
              <a:t>können</a:t>
            </a:r>
            <a:r>
              <a:rPr lang="en-US" sz="1800" dirty="0"/>
              <a:t> </a:t>
            </a:r>
            <a:br>
              <a:rPr lang="en-US" sz="1800" dirty="0"/>
            </a:br>
            <a:r>
              <a:rPr lang="en-US" sz="1800" dirty="0" err="1"/>
              <a:t>mit</a:t>
            </a:r>
            <a:r>
              <a:rPr lang="en-US" sz="1800" dirty="0"/>
              <a:t> </a:t>
            </a:r>
            <a:r>
              <a:rPr lang="en-US" sz="1800" dirty="0" err="1"/>
              <a:t>einer</a:t>
            </a:r>
            <a:r>
              <a:rPr lang="en-US" sz="1800" dirty="0"/>
              <a:t> XXE </a:t>
            </a:r>
            <a:r>
              <a:rPr lang="en-US" sz="1800" dirty="0" err="1"/>
              <a:t>Attacke</a:t>
            </a:r>
            <a:r>
              <a:rPr lang="en-US" sz="1800" dirty="0"/>
              <a:t> </a:t>
            </a:r>
            <a:r>
              <a:rPr lang="en-US" sz="1800" dirty="0" err="1"/>
              <a:t>ausgelöst</a:t>
            </a:r>
            <a:r>
              <a:rPr lang="en-US" sz="1800" dirty="0"/>
              <a:t> </a:t>
            </a:r>
            <a:r>
              <a:rPr lang="en-US" sz="1800" dirty="0" err="1"/>
              <a:t>werden</a:t>
            </a:r>
            <a:endParaRPr lang="en-US" sz="1800" dirty="0"/>
          </a:p>
          <a:p>
            <a:pPr lvl="2"/>
            <a:r>
              <a:rPr lang="en-US" sz="1800" dirty="0" err="1"/>
              <a:t>eine</a:t>
            </a:r>
            <a:r>
              <a:rPr lang="en-US" sz="1800" dirty="0"/>
              <a:t> der </a:t>
            </a:r>
            <a:r>
              <a:rPr lang="en-US" sz="1800" dirty="0" err="1"/>
              <a:t>effektivsten</a:t>
            </a:r>
            <a:r>
              <a:rPr lang="en-US" sz="1800" dirty="0"/>
              <a:t> </a:t>
            </a:r>
            <a:r>
              <a:rPr lang="en-US" sz="1800" dirty="0" err="1"/>
              <a:t>Methoden</a:t>
            </a:r>
            <a:r>
              <a:rPr lang="en-US" sz="1800" dirty="0"/>
              <a:t> XXE </a:t>
            </a:r>
            <a:r>
              <a:rPr lang="en-US" sz="1800" dirty="0" err="1"/>
              <a:t>Attacken</a:t>
            </a:r>
            <a:r>
              <a:rPr lang="en-US" sz="1800" dirty="0"/>
              <a:t> </a:t>
            </a:r>
            <a:r>
              <a:rPr lang="en-US" sz="1800" dirty="0" err="1"/>
              <a:t>zu</a:t>
            </a:r>
            <a:r>
              <a:rPr lang="en-US" sz="1800" dirty="0"/>
              <a:t> </a:t>
            </a:r>
            <a:r>
              <a:rPr lang="en-US" sz="1800" dirty="0" err="1"/>
              <a:t>vermeiden</a:t>
            </a:r>
            <a:r>
              <a:rPr lang="en-US" sz="1800" dirty="0"/>
              <a:t>, </a:t>
            </a:r>
            <a:br>
              <a:rPr lang="en-US" sz="1800" dirty="0"/>
            </a:br>
            <a:r>
              <a:rPr lang="en-US" sz="1800" dirty="0" err="1"/>
              <a:t>ist</a:t>
            </a:r>
            <a:r>
              <a:rPr lang="en-US" sz="1800" dirty="0"/>
              <a:t> die Wahl </a:t>
            </a:r>
            <a:r>
              <a:rPr lang="en-US" sz="1800" dirty="0" err="1"/>
              <a:t>anderer</a:t>
            </a:r>
            <a:r>
              <a:rPr lang="en-US" sz="1800" dirty="0"/>
              <a:t> </a:t>
            </a:r>
            <a:r>
              <a:rPr lang="en-US" sz="1800" dirty="0" err="1"/>
              <a:t>Datenformate</a:t>
            </a:r>
            <a:r>
              <a:rPr lang="en-US" sz="1800" dirty="0"/>
              <a:t> </a:t>
            </a:r>
            <a:r>
              <a:rPr lang="en-US" sz="1800" dirty="0" err="1"/>
              <a:t>wie</a:t>
            </a:r>
            <a:r>
              <a:rPr lang="en-US" sz="1800" dirty="0"/>
              <a:t> JSON</a:t>
            </a:r>
          </a:p>
          <a:p>
            <a:pPr lvl="2"/>
            <a:r>
              <a:rPr lang="en-US" sz="1800" dirty="0" err="1"/>
              <a:t>komplette</a:t>
            </a:r>
            <a:r>
              <a:rPr lang="en-US" sz="1800" dirty="0"/>
              <a:t> </a:t>
            </a:r>
            <a:r>
              <a:rPr lang="en-US" sz="1800" dirty="0" err="1"/>
              <a:t>Deaktivierung</a:t>
            </a:r>
            <a:r>
              <a:rPr lang="en-US" sz="1800" dirty="0"/>
              <a:t> von document type definitions (DTD) </a:t>
            </a:r>
            <a:r>
              <a:rPr lang="en-US" sz="1800" dirty="0" err="1"/>
              <a:t>ist</a:t>
            </a:r>
            <a:r>
              <a:rPr lang="en-US" sz="1800" dirty="0"/>
              <a:t> </a:t>
            </a:r>
            <a:r>
              <a:rPr lang="en-US" sz="1800" dirty="0" err="1"/>
              <a:t>auch</a:t>
            </a:r>
            <a:r>
              <a:rPr lang="en-US" sz="1800" dirty="0"/>
              <a:t> </a:t>
            </a:r>
            <a:r>
              <a:rPr lang="en-US" sz="1800" dirty="0" err="1"/>
              <a:t>effektiv</a:t>
            </a:r>
            <a:endParaRPr lang="en-US" sz="1800" dirty="0"/>
          </a:p>
          <a:p>
            <a:pPr lvl="2"/>
            <a:r>
              <a:rPr lang="en-US" sz="1800" dirty="0" err="1"/>
              <a:t>ist</a:t>
            </a:r>
            <a:r>
              <a:rPr lang="en-US" sz="1800" dirty="0"/>
              <a:t> das </a:t>
            </a:r>
            <a:r>
              <a:rPr lang="en-US" sz="1800" dirty="0" err="1"/>
              <a:t>nicht</a:t>
            </a:r>
            <a:r>
              <a:rPr lang="en-US" sz="1800" dirty="0"/>
              <a:t> </a:t>
            </a:r>
            <a:r>
              <a:rPr lang="en-US" sz="1800" dirty="0" err="1"/>
              <a:t>möglich</a:t>
            </a:r>
            <a:r>
              <a:rPr lang="en-US" sz="1800" dirty="0"/>
              <a:t>, </a:t>
            </a:r>
            <a:r>
              <a:rPr lang="en-US" sz="1800" dirty="0" err="1"/>
              <a:t>müssen</a:t>
            </a:r>
            <a:r>
              <a:rPr lang="en-US" sz="1800" dirty="0"/>
              <a:t> die </a:t>
            </a:r>
            <a:r>
              <a:rPr lang="en-US" sz="1800" dirty="0" err="1"/>
              <a:t>Nutzung</a:t>
            </a:r>
            <a:r>
              <a:rPr lang="en-US" sz="1800" dirty="0"/>
              <a:t> </a:t>
            </a:r>
            <a:r>
              <a:rPr lang="en-US" sz="1800" dirty="0" err="1"/>
              <a:t>externer</a:t>
            </a:r>
            <a:r>
              <a:rPr lang="en-US" sz="1800" dirty="0"/>
              <a:t> Entities </a:t>
            </a:r>
            <a:r>
              <a:rPr lang="en-US" sz="1800" dirty="0" err="1"/>
              <a:t>oder</a:t>
            </a:r>
            <a:r>
              <a:rPr lang="en-US" sz="1800" dirty="0"/>
              <a:t> Entity expansion </a:t>
            </a:r>
            <a:r>
              <a:rPr lang="en-US" sz="1800" dirty="0" err="1"/>
              <a:t>verhindert</a:t>
            </a:r>
            <a:r>
              <a:rPr lang="en-US" sz="1800" dirty="0"/>
              <a:t> </a:t>
            </a:r>
            <a:r>
              <a:rPr lang="en-US" sz="1800" dirty="0" err="1"/>
              <a:t>werden</a:t>
            </a:r>
            <a:endParaRPr lang="en-US" sz="1800" dirty="0"/>
          </a:p>
          <a:p>
            <a:pPr lvl="2"/>
            <a:r>
              <a:rPr lang="en-US" sz="1800" dirty="0"/>
              <a:t>die </a:t>
            </a:r>
            <a:r>
              <a:rPr lang="en-US" sz="1800" dirty="0" err="1"/>
              <a:t>letzten</a:t>
            </a:r>
            <a:r>
              <a:rPr lang="en-US" sz="1800" dirty="0"/>
              <a:t> </a:t>
            </a:r>
            <a:r>
              <a:rPr lang="en-US" sz="1800" dirty="0" err="1"/>
              <a:t>gültigen</a:t>
            </a:r>
            <a:r>
              <a:rPr lang="en-US" sz="1800" dirty="0"/>
              <a:t> Security patches und fixes </a:t>
            </a:r>
            <a:r>
              <a:rPr lang="en-US" sz="1800" dirty="0" err="1"/>
              <a:t>sollten</a:t>
            </a:r>
            <a:r>
              <a:rPr lang="en-US" sz="1800" dirty="0"/>
              <a:t> </a:t>
            </a:r>
            <a:r>
              <a:rPr lang="en-US" sz="1800" dirty="0" err="1"/>
              <a:t>eingespielt</a:t>
            </a:r>
            <a:r>
              <a:rPr lang="en-US" sz="1800" dirty="0"/>
              <a:t> sein</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10g) Einige Risiken von Webanwendungen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270</a:t>
            </a:fld>
            <a:endParaRPr lang="de-DE"/>
          </a:p>
        </p:txBody>
      </p:sp>
    </p:spTree>
    <p:extLst>
      <p:ext uri="{BB962C8B-B14F-4D97-AF65-F5344CB8AC3E}">
        <p14:creationId xmlns:p14="http://schemas.microsoft.com/office/powerpoint/2010/main" val="138336805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81124"/>
            <a:ext cx="11752359" cy="4780228"/>
          </a:xfrm>
        </p:spPr>
        <p:txBody>
          <a:bodyPr/>
          <a:lstStyle/>
          <a:p>
            <a:r>
              <a:rPr lang="en-US" sz="1800" dirty="0" err="1"/>
              <a:t>Risiken</a:t>
            </a:r>
            <a:r>
              <a:rPr lang="en-US" sz="1800" dirty="0"/>
              <a:t> von </a:t>
            </a:r>
            <a:r>
              <a:rPr lang="en-US" sz="1800" dirty="0" err="1"/>
              <a:t>Webanwendungen</a:t>
            </a:r>
            <a:endParaRPr lang="en-US" sz="1800" dirty="0"/>
          </a:p>
          <a:p>
            <a:pPr lvl="1"/>
            <a:r>
              <a:rPr lang="en-US" sz="1800" dirty="0"/>
              <a:t>XML external entity (XXE) attack, </a:t>
            </a:r>
            <a:r>
              <a:rPr lang="en-US" sz="1800" dirty="0" err="1"/>
              <a:t>Beispiel</a:t>
            </a:r>
            <a:r>
              <a:rPr lang="en-US" sz="1800" dirty="0"/>
              <a:t> (billion laughs attack </a:t>
            </a:r>
            <a:r>
              <a:rPr lang="en-US" sz="1800" dirty="0" err="1"/>
              <a:t>oder</a:t>
            </a:r>
            <a:r>
              <a:rPr lang="en-US" sz="1800" dirty="0"/>
              <a:t> XML bomb)</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r>
              <a:rPr lang="en-US" sz="1800" dirty="0" err="1"/>
              <a:t>wird</a:t>
            </a:r>
            <a:r>
              <a:rPr lang="en-US" sz="1800" dirty="0"/>
              <a:t> </a:t>
            </a:r>
            <a:r>
              <a:rPr lang="en-US" sz="1800" dirty="0" err="1"/>
              <a:t>zu</a:t>
            </a:r>
            <a:r>
              <a:rPr lang="en-US" sz="1800" dirty="0"/>
              <a:t> </a:t>
            </a:r>
            <a:r>
              <a:rPr lang="en-US" sz="1800" dirty="0" err="1"/>
              <a:t>einer</a:t>
            </a:r>
            <a:r>
              <a:rPr lang="en-US" sz="1800" dirty="0"/>
              <a:t> </a:t>
            </a:r>
            <a:r>
              <a:rPr lang="en-US" sz="1800" dirty="0" err="1"/>
              <a:t>Milliarde</a:t>
            </a:r>
            <a:r>
              <a:rPr lang="en-US" sz="1800" dirty="0"/>
              <a:t> </a:t>
            </a:r>
            <a:r>
              <a:rPr lang="en-US" sz="1800" dirty="0" err="1"/>
              <a:t>Entitäten</a:t>
            </a:r>
            <a:r>
              <a:rPr lang="en-US" sz="1800" dirty="0"/>
              <a:t> </a:t>
            </a:r>
            <a:r>
              <a:rPr lang="en-US" sz="1800" dirty="0" err="1"/>
              <a:t>aufgebläht</a:t>
            </a:r>
            <a:r>
              <a:rPr lang="en-US" sz="1800" dirty="0"/>
              <a:t> und </a:t>
            </a:r>
            <a:r>
              <a:rPr lang="en-US" sz="1800" dirty="0" err="1"/>
              <a:t>sprengt</a:t>
            </a:r>
            <a:r>
              <a:rPr lang="en-US" sz="1800" dirty="0"/>
              <a:t> </a:t>
            </a:r>
            <a:r>
              <a:rPr lang="en-US" sz="1800" dirty="0" err="1"/>
              <a:t>alle</a:t>
            </a:r>
            <a:r>
              <a:rPr lang="en-US" sz="1800" dirty="0"/>
              <a:t> Puffer und </a:t>
            </a:r>
            <a:r>
              <a:rPr lang="en-US" sz="1800" dirty="0" err="1"/>
              <a:t>erzeugt</a:t>
            </a:r>
            <a:r>
              <a:rPr lang="en-US" sz="1800" dirty="0"/>
              <a:t> </a:t>
            </a:r>
            <a:r>
              <a:rPr lang="en-US" sz="1800" dirty="0" err="1"/>
              <a:t>damit</a:t>
            </a:r>
            <a:r>
              <a:rPr lang="en-US" sz="1800" dirty="0"/>
              <a:t> </a:t>
            </a:r>
            <a:r>
              <a:rPr lang="en-US" sz="1800" dirty="0" err="1"/>
              <a:t>einen</a:t>
            </a:r>
            <a:r>
              <a:rPr lang="en-US" sz="1800" dirty="0"/>
              <a:t> DoS</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10g) Einige Risiken von Webanwendungen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271</a:t>
            </a:fld>
            <a:endParaRPr lang="de-DE"/>
          </a:p>
        </p:txBody>
      </p:sp>
      <p:sp>
        <p:nvSpPr>
          <p:cNvPr id="5" name="TextBox 4">
            <a:extLst>
              <a:ext uri="{FF2B5EF4-FFF2-40B4-BE49-F238E27FC236}">
                <a16:creationId xmlns:a16="http://schemas.microsoft.com/office/drawing/2014/main" id="{FA90AB92-8167-470B-9B25-FD9E5267419B}"/>
              </a:ext>
            </a:extLst>
          </p:cNvPr>
          <p:cNvSpPr txBox="1"/>
          <p:nvPr/>
        </p:nvSpPr>
        <p:spPr>
          <a:xfrm>
            <a:off x="611230" y="2170046"/>
            <a:ext cx="5483976" cy="2677656"/>
          </a:xfrm>
          <a:prstGeom prst="rect">
            <a:avLst/>
          </a:prstGeom>
          <a:noFill/>
        </p:spPr>
        <p:txBody>
          <a:bodyPr wrap="square" rtlCol="0">
            <a:spAutoFit/>
          </a:bodyPr>
          <a:lstStyle/>
          <a:p>
            <a:r>
              <a:rPr lang="de-DE" sz="1050" dirty="0"/>
              <a:t>&lt;?xml version=„1.0“?&gt;</a:t>
            </a:r>
          </a:p>
          <a:p>
            <a:r>
              <a:rPr lang="de-DE" sz="1050" dirty="0"/>
              <a:t>&lt;!DOCTYPE lolz [</a:t>
            </a:r>
          </a:p>
          <a:p>
            <a:r>
              <a:rPr lang="de-DE" sz="1050" dirty="0"/>
              <a:t> &lt;!ENTITY lol „lol“&gt;</a:t>
            </a:r>
          </a:p>
          <a:p>
            <a:r>
              <a:rPr lang="de-DE" sz="1050" dirty="0"/>
              <a:t> &lt;´!ELEMENT lolz (#PCDATA)&gt;</a:t>
            </a:r>
          </a:p>
          <a:p>
            <a:r>
              <a:rPr lang="de-DE" sz="1050" dirty="0"/>
              <a:t> &lt;!ENTITY lol1 „&amp;lol;&amp;lol; &amp;lol;&amp;lol; &amp;lol;&amp;lol; &amp;lol;&amp;lol; &amp;lol;&amp;lol;“&gt;</a:t>
            </a:r>
          </a:p>
          <a:p>
            <a:r>
              <a:rPr lang="de-DE" sz="1050" dirty="0"/>
              <a:t> &lt;!ENTITY lol2 „&amp;lol1;&amp;lol1;&amp;lol1;&amp;lol1;&amp;lol1;&amp;lol1;&amp;lol1;&amp;lol1;&amp;lol;&amp;lol1;“&gt;</a:t>
            </a:r>
          </a:p>
          <a:p>
            <a:r>
              <a:rPr lang="de-DE" sz="1050" dirty="0"/>
              <a:t> &lt;!ENTITY lol3 „&amp;lol2;&amp;lol2;&amp;lol2;&amp;lol2;&amp;lol2;&amp;lol2;&amp;lol2;&amp;lol2;&amp;lol;&amp;lol2;“&gt;</a:t>
            </a:r>
          </a:p>
          <a:p>
            <a:r>
              <a:rPr lang="de-DE" sz="1050" dirty="0"/>
              <a:t> &lt;!ENTITY lol4 „&amp;lol3;&amp;lol3;&amp;lol3;&amp;lol3;&amp;lol3;&amp;lol3;&amp;lol3;&amp;lol3;&amp;lol;&amp;lol3;“&gt;</a:t>
            </a:r>
          </a:p>
          <a:p>
            <a:r>
              <a:rPr lang="de-DE" sz="1050" dirty="0"/>
              <a:t> &lt;!ENTITY lol5 „&amp;lol4;&amp;lol4;&amp;lol4;&amp;lol4;&amp;lol4;&amp;lol4;&amp;lol4;&amp;lol4;&amp;lol;&amp;lol4;“&gt;</a:t>
            </a:r>
          </a:p>
          <a:p>
            <a:r>
              <a:rPr lang="de-DE" sz="1050" dirty="0"/>
              <a:t> &lt;!ENTITY lol6 „&amp;lol5;&amp;lol5;&amp;lol5;&amp;lol5;&amp;lol5;&amp;lol5;&amp;lol5;&amp;lol5;&amp;lol;&amp;lol5;“&gt;</a:t>
            </a:r>
          </a:p>
          <a:p>
            <a:r>
              <a:rPr lang="de-DE" sz="1050" dirty="0"/>
              <a:t> &lt;!ENTITY lol7 „&amp;lol6;&amp;lol6;&amp;lol6;&amp;lol6;&amp;lol6;&amp;lol6;&amp;lol6;&amp;lol6;&amp;lol;&amp;lol6;“&gt;</a:t>
            </a:r>
          </a:p>
          <a:p>
            <a:r>
              <a:rPr lang="de-DE" sz="1050" dirty="0"/>
              <a:t> &lt;!ENTITY lol8 „&amp;lol7;&amp;lol7;&amp;lol7;&amp;lol7;&amp;lol7;&amp;lol7;&amp;lol7;&amp;lol7;&amp;lol;&amp;lol7;“&gt;</a:t>
            </a:r>
          </a:p>
          <a:p>
            <a:r>
              <a:rPr lang="de-DE" sz="1050" dirty="0"/>
              <a:t> &lt;!ENTITY lol9 „&amp;lol8;&amp;lol8;&amp;lol8;&amp;lol8;&amp;lol8;&amp;lol8;&amp;lol8;&amp;lol8;&amp;lol;&amp;lol8;“&gt;</a:t>
            </a:r>
          </a:p>
          <a:p>
            <a:r>
              <a:rPr lang="de-DE" sz="1050" dirty="0"/>
              <a:t>]&gt;</a:t>
            </a:r>
          </a:p>
          <a:p>
            <a:r>
              <a:rPr lang="de-DE" sz="1050" dirty="0"/>
              <a:t>&lt;lolz&amp;lol9;&lt;/lolz&gt;</a:t>
            </a:r>
          </a:p>
          <a:p>
            <a:endParaRPr lang="de-DE" sz="1050" dirty="0"/>
          </a:p>
        </p:txBody>
      </p:sp>
    </p:spTree>
    <p:extLst>
      <p:ext uri="{BB962C8B-B14F-4D97-AF65-F5344CB8AC3E}">
        <p14:creationId xmlns:p14="http://schemas.microsoft.com/office/powerpoint/2010/main" val="145761272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81124"/>
            <a:ext cx="11752359" cy="4780228"/>
          </a:xfrm>
        </p:spPr>
        <p:txBody>
          <a:bodyPr/>
          <a:lstStyle/>
          <a:p>
            <a:r>
              <a:rPr lang="en-US" sz="1800" dirty="0" err="1"/>
              <a:t>Risiken</a:t>
            </a:r>
            <a:r>
              <a:rPr lang="en-US" sz="1800" dirty="0"/>
              <a:t> von </a:t>
            </a:r>
            <a:r>
              <a:rPr lang="en-US" sz="1800" dirty="0" err="1"/>
              <a:t>Webanwendungen</a:t>
            </a:r>
            <a:endParaRPr lang="en-US" sz="1800" dirty="0"/>
          </a:p>
          <a:p>
            <a:pPr lvl="1"/>
            <a:r>
              <a:rPr lang="en-US" sz="1800" dirty="0"/>
              <a:t>Broken access control</a:t>
            </a:r>
          </a:p>
          <a:p>
            <a:pPr lvl="2"/>
            <a:r>
              <a:rPr lang="en-US" sz="1800" dirty="0" err="1"/>
              <a:t>eine</a:t>
            </a:r>
            <a:r>
              <a:rPr lang="en-US" sz="1800" dirty="0"/>
              <a:t> </a:t>
            </a:r>
            <a:r>
              <a:rPr lang="en-US" sz="1800" dirty="0" err="1"/>
              <a:t>weit</a:t>
            </a:r>
            <a:r>
              <a:rPr lang="en-US" sz="1800" dirty="0"/>
              <a:t> </a:t>
            </a:r>
            <a:r>
              <a:rPr lang="en-US" sz="1800" dirty="0" err="1"/>
              <a:t>verbreitete</a:t>
            </a:r>
            <a:r>
              <a:rPr lang="en-US" sz="1800" dirty="0"/>
              <a:t> </a:t>
            </a:r>
            <a:r>
              <a:rPr lang="en-US" sz="1800" dirty="0" err="1"/>
              <a:t>Sicherheitsbedrohung</a:t>
            </a:r>
            <a:endParaRPr lang="en-US" sz="1800" dirty="0"/>
          </a:p>
          <a:p>
            <a:pPr lvl="2"/>
            <a:r>
              <a:rPr lang="en-US" sz="1800" dirty="0" err="1"/>
              <a:t>kann</a:t>
            </a:r>
            <a:r>
              <a:rPr lang="en-US" sz="1800" dirty="0"/>
              <a:t> </a:t>
            </a:r>
            <a:r>
              <a:rPr lang="en-US" sz="1800" dirty="0" err="1"/>
              <a:t>manuell</a:t>
            </a:r>
            <a:r>
              <a:rPr lang="en-US" sz="1800" dirty="0"/>
              <a:t> </a:t>
            </a:r>
            <a:r>
              <a:rPr lang="en-US" sz="1800" dirty="0" err="1"/>
              <a:t>oder</a:t>
            </a:r>
            <a:r>
              <a:rPr lang="en-US" sz="1800" dirty="0"/>
              <a:t> </a:t>
            </a:r>
            <a:r>
              <a:rPr lang="en-US" sz="1800" dirty="0" err="1"/>
              <a:t>mit</a:t>
            </a:r>
            <a:r>
              <a:rPr lang="en-US" sz="1800" dirty="0"/>
              <a:t> Tools </a:t>
            </a:r>
            <a:r>
              <a:rPr lang="en-US" sz="1800" dirty="0" err="1"/>
              <a:t>entdeckt</a:t>
            </a:r>
            <a:r>
              <a:rPr lang="en-US" sz="1800" dirty="0"/>
              <a:t> </a:t>
            </a:r>
            <a:r>
              <a:rPr lang="en-US" sz="1800" dirty="0" err="1"/>
              <a:t>werden</a:t>
            </a:r>
            <a:r>
              <a:rPr lang="en-US" sz="1800" dirty="0"/>
              <a:t> und </a:t>
            </a:r>
            <a:r>
              <a:rPr lang="en-US" sz="1800" dirty="0" err="1"/>
              <a:t>kann</a:t>
            </a:r>
            <a:r>
              <a:rPr lang="en-US" sz="1800" dirty="0"/>
              <a:t> </a:t>
            </a:r>
            <a:r>
              <a:rPr lang="en-US" sz="1800" dirty="0" err="1"/>
              <a:t>zur</a:t>
            </a:r>
            <a:r>
              <a:rPr lang="en-US" sz="1800" dirty="0"/>
              <a:t> </a:t>
            </a:r>
            <a:r>
              <a:rPr lang="en-US" sz="1800" dirty="0" err="1"/>
              <a:t>Benutzung</a:t>
            </a:r>
            <a:r>
              <a:rPr lang="en-US" sz="1800" dirty="0"/>
              <a:t> von </a:t>
            </a:r>
            <a:r>
              <a:rPr lang="en-US" sz="1800" dirty="0" err="1"/>
              <a:t>nicht</a:t>
            </a:r>
            <a:r>
              <a:rPr lang="en-US" sz="1800" dirty="0"/>
              <a:t> </a:t>
            </a:r>
            <a:r>
              <a:rPr lang="en-US" sz="1800" dirty="0" err="1"/>
              <a:t>autorisierten</a:t>
            </a:r>
            <a:r>
              <a:rPr lang="en-US" sz="1800" dirty="0"/>
              <a:t> </a:t>
            </a:r>
            <a:r>
              <a:rPr lang="en-US" sz="1800" dirty="0" err="1"/>
              <a:t>Benutzungsrechten</a:t>
            </a:r>
            <a:r>
              <a:rPr lang="en-US" sz="1800" dirty="0"/>
              <a:t> </a:t>
            </a:r>
            <a:r>
              <a:rPr lang="en-US" sz="1800" dirty="0" err="1"/>
              <a:t>führen</a:t>
            </a:r>
            <a:endParaRPr lang="en-US" sz="1800" dirty="0"/>
          </a:p>
          <a:p>
            <a:pPr lvl="2"/>
            <a:r>
              <a:rPr lang="en-US" sz="1800" dirty="0" err="1"/>
              <a:t>auch</a:t>
            </a:r>
            <a:r>
              <a:rPr lang="en-US" sz="1800" dirty="0"/>
              <a:t> </a:t>
            </a:r>
            <a:r>
              <a:rPr lang="en-US" sz="1800" dirty="0" err="1"/>
              <a:t>wenn</a:t>
            </a:r>
            <a:r>
              <a:rPr lang="en-US" sz="1800" dirty="0"/>
              <a:t> die </a:t>
            </a:r>
            <a:r>
              <a:rPr lang="en-US" sz="1800" dirty="0" err="1"/>
              <a:t>Benutzeroberfläche</a:t>
            </a:r>
            <a:r>
              <a:rPr lang="en-US" sz="1800" dirty="0"/>
              <a:t> in </a:t>
            </a:r>
            <a:r>
              <a:rPr lang="en-US" sz="1800" dirty="0" err="1"/>
              <a:t>allen</a:t>
            </a:r>
            <a:r>
              <a:rPr lang="en-US" sz="1800" dirty="0"/>
              <a:t> </a:t>
            </a:r>
            <a:r>
              <a:rPr lang="en-US" sz="1800" dirty="0" err="1"/>
              <a:t>Punkten</a:t>
            </a:r>
            <a:r>
              <a:rPr lang="en-US" sz="1800" dirty="0"/>
              <a:t> </a:t>
            </a:r>
            <a:r>
              <a:rPr lang="en-US" sz="1800" dirty="0" err="1"/>
              <a:t>sicher</a:t>
            </a:r>
            <a:r>
              <a:rPr lang="en-US" sz="1800" dirty="0"/>
              <a:t> </a:t>
            </a:r>
            <a:r>
              <a:rPr lang="en-US" sz="1800" dirty="0" err="1"/>
              <a:t>ist</a:t>
            </a:r>
            <a:r>
              <a:rPr lang="en-US" sz="1800" dirty="0"/>
              <a:t>, </a:t>
            </a:r>
            <a:r>
              <a:rPr lang="en-US" sz="1800" dirty="0" err="1"/>
              <a:t>können</a:t>
            </a:r>
            <a:r>
              <a:rPr lang="en-US" sz="1800" dirty="0"/>
              <a:t> </a:t>
            </a:r>
            <a:r>
              <a:rPr lang="en-US" sz="1800" dirty="0" err="1"/>
              <a:t>Angreifer</a:t>
            </a:r>
            <a:r>
              <a:rPr lang="en-US" sz="1800" dirty="0"/>
              <a:t> </a:t>
            </a:r>
            <a:r>
              <a:rPr lang="en-US" sz="1800" dirty="0" err="1"/>
              <a:t>versuchen</a:t>
            </a:r>
            <a:r>
              <a:rPr lang="en-US" sz="1800" dirty="0"/>
              <a:t> die Server </a:t>
            </a:r>
            <a:r>
              <a:rPr lang="en-US" sz="1800" dirty="0" err="1"/>
              <a:t>zu</a:t>
            </a:r>
            <a:r>
              <a:rPr lang="en-US" sz="1800" dirty="0"/>
              <a:t> </a:t>
            </a:r>
            <a:r>
              <a:rPr lang="en-US" sz="1800" dirty="0" err="1"/>
              <a:t>attackieren</a:t>
            </a:r>
            <a:r>
              <a:rPr lang="en-US" sz="1800" dirty="0"/>
              <a:t>, </a:t>
            </a:r>
            <a:r>
              <a:rPr lang="en-US" sz="1800" dirty="0" err="1"/>
              <a:t>indem</a:t>
            </a:r>
            <a:r>
              <a:rPr lang="en-US" sz="1800" dirty="0"/>
              <a:t> </a:t>
            </a:r>
            <a:r>
              <a:rPr lang="en-US" sz="1800" dirty="0" err="1"/>
              <a:t>sie</a:t>
            </a:r>
            <a:r>
              <a:rPr lang="en-US" sz="1800" dirty="0"/>
              <a:t> die URL, den </a:t>
            </a:r>
            <a:r>
              <a:rPr lang="en-US" sz="1800" dirty="0" err="1"/>
              <a:t>Anwendungsstatus</a:t>
            </a:r>
            <a:r>
              <a:rPr lang="en-US" sz="1800" dirty="0"/>
              <a:t> </a:t>
            </a:r>
            <a:r>
              <a:rPr lang="en-US" sz="1800" dirty="0" err="1"/>
              <a:t>oder</a:t>
            </a:r>
            <a:r>
              <a:rPr lang="en-US" sz="1800" dirty="0"/>
              <a:t> Tokens </a:t>
            </a:r>
            <a:r>
              <a:rPr lang="en-US" sz="1800" dirty="0" err="1"/>
              <a:t>ändern</a:t>
            </a:r>
            <a:r>
              <a:rPr lang="en-US" sz="1800" dirty="0"/>
              <a:t> </a:t>
            </a:r>
            <a:r>
              <a:rPr lang="en-US" sz="1800" dirty="0" err="1"/>
              <a:t>oder</a:t>
            </a:r>
            <a:r>
              <a:rPr lang="en-US" sz="1800" dirty="0"/>
              <a:t> Requests </a:t>
            </a:r>
            <a:r>
              <a:rPr lang="en-US" sz="1800" dirty="0" err="1"/>
              <a:t>gezielt</a:t>
            </a:r>
            <a:r>
              <a:rPr lang="en-US" sz="1800" dirty="0"/>
              <a:t> </a:t>
            </a:r>
            <a:r>
              <a:rPr lang="en-US" sz="1800" dirty="0" err="1"/>
              <a:t>verändern</a:t>
            </a:r>
            <a:r>
              <a:rPr lang="en-US" sz="1800" dirty="0"/>
              <a:t>, um </a:t>
            </a:r>
            <a:r>
              <a:rPr lang="en-US" sz="1800" dirty="0" err="1"/>
              <a:t>Zugriff</a:t>
            </a:r>
            <a:r>
              <a:rPr lang="en-US" sz="1800" dirty="0"/>
              <a:t> auf </a:t>
            </a:r>
            <a:r>
              <a:rPr lang="en-US" sz="1800" dirty="0" err="1"/>
              <a:t>nicht</a:t>
            </a:r>
            <a:r>
              <a:rPr lang="en-US" sz="1800" dirty="0"/>
              <a:t> </a:t>
            </a:r>
            <a:r>
              <a:rPr lang="en-US" sz="1800" dirty="0" err="1"/>
              <a:t>autorisierte</a:t>
            </a:r>
            <a:r>
              <a:rPr lang="en-US" sz="1800" dirty="0"/>
              <a:t> </a:t>
            </a:r>
            <a:r>
              <a:rPr lang="en-US" sz="1800" dirty="0" err="1"/>
              <a:t>Funktionen</a:t>
            </a:r>
            <a:r>
              <a:rPr lang="en-US" sz="1800" dirty="0"/>
              <a:t> </a:t>
            </a:r>
            <a:r>
              <a:rPr lang="en-US" sz="1800" dirty="0" err="1"/>
              <a:t>zu</a:t>
            </a:r>
            <a:r>
              <a:rPr lang="en-US" sz="1800" dirty="0"/>
              <a:t> </a:t>
            </a:r>
            <a:r>
              <a:rPr lang="en-US" sz="1800" dirty="0" err="1"/>
              <a:t>bekommen</a:t>
            </a:r>
            <a:endParaRPr lang="en-US" sz="1800" dirty="0"/>
          </a:p>
          <a:p>
            <a:pPr lvl="2"/>
            <a:r>
              <a:rPr lang="en-US" sz="1800" dirty="0"/>
              <a:t>Auf Client- und </a:t>
            </a:r>
            <a:r>
              <a:rPr lang="en-US" sz="1800" dirty="0" err="1"/>
              <a:t>Serverseite</a:t>
            </a:r>
            <a:r>
              <a:rPr lang="en-US" sz="1800" dirty="0"/>
              <a:t> </a:t>
            </a:r>
            <a:r>
              <a:rPr lang="en-US" sz="1800" dirty="0" err="1"/>
              <a:t>zu</a:t>
            </a:r>
            <a:r>
              <a:rPr lang="en-US" sz="1800" dirty="0"/>
              <a:t> </a:t>
            </a:r>
            <a:r>
              <a:rPr lang="en-US" sz="1800" dirty="0" err="1"/>
              <a:t>prüfen</a:t>
            </a:r>
            <a:endParaRPr lang="en-US" sz="1800" dirty="0"/>
          </a:p>
          <a:p>
            <a:pPr lvl="2"/>
            <a:r>
              <a:rPr lang="en-US" sz="1800" dirty="0" err="1"/>
              <a:t>Zugriffstokens</a:t>
            </a:r>
            <a:r>
              <a:rPr lang="en-US" sz="1800" dirty="0"/>
              <a:t> so schnell </a:t>
            </a:r>
            <a:r>
              <a:rPr lang="en-US" sz="1800" dirty="0" err="1"/>
              <a:t>wie</a:t>
            </a:r>
            <a:r>
              <a:rPr lang="en-US" sz="1800" dirty="0"/>
              <a:t> </a:t>
            </a:r>
            <a:r>
              <a:rPr lang="en-US" sz="1800" dirty="0" err="1"/>
              <a:t>möglich</a:t>
            </a:r>
            <a:r>
              <a:rPr lang="en-US" sz="1800" dirty="0"/>
              <a:t> </a:t>
            </a:r>
            <a:r>
              <a:rPr lang="en-US" sz="1800" dirty="0" err="1"/>
              <a:t>ungültig</a:t>
            </a:r>
            <a:r>
              <a:rPr lang="en-US" sz="1800" dirty="0"/>
              <a:t> </a:t>
            </a:r>
            <a:r>
              <a:rPr lang="en-US" sz="1800" dirty="0" err="1"/>
              <a:t>machen</a:t>
            </a:r>
            <a:endParaRPr lang="en-US" sz="1800" dirty="0"/>
          </a:p>
          <a:p>
            <a:pPr lvl="2"/>
            <a:r>
              <a:rPr lang="en-US" sz="1800" dirty="0"/>
              <a:t>Deny by Default Ansatz </a:t>
            </a:r>
            <a:r>
              <a:rPr lang="en-US" sz="1800" dirty="0" err="1"/>
              <a:t>anwenden</a:t>
            </a:r>
            <a:endParaRPr lang="en-US" sz="1800" dirty="0"/>
          </a:p>
          <a:p>
            <a:pPr lvl="2"/>
            <a:r>
              <a:rPr lang="en-US" sz="1800" dirty="0"/>
              <a:t>Access Control </a:t>
            </a:r>
            <a:r>
              <a:rPr lang="en-US" sz="1800" dirty="0" err="1"/>
              <a:t>Fehler</a:t>
            </a:r>
            <a:r>
              <a:rPr lang="en-US" sz="1800" dirty="0"/>
              <a:t> </a:t>
            </a:r>
            <a:r>
              <a:rPr lang="en-US" sz="1800" dirty="0" err="1"/>
              <a:t>protokollieren</a:t>
            </a:r>
            <a:r>
              <a:rPr lang="en-US" sz="1800" dirty="0"/>
              <a:t> und </a:t>
            </a:r>
            <a:r>
              <a:rPr lang="en-US" sz="1800" dirty="0" err="1"/>
              <a:t>bei</a:t>
            </a:r>
            <a:r>
              <a:rPr lang="en-US" sz="1800" dirty="0"/>
              <a:t> </a:t>
            </a:r>
            <a:r>
              <a:rPr lang="en-US" sz="1800" dirty="0" err="1"/>
              <a:t>erhöhter</a:t>
            </a:r>
            <a:r>
              <a:rPr lang="en-US" sz="1800" dirty="0"/>
              <a:t> </a:t>
            </a:r>
            <a:r>
              <a:rPr lang="en-US" sz="1800" dirty="0" err="1"/>
              <a:t>Anzahl</a:t>
            </a:r>
            <a:r>
              <a:rPr lang="en-US" sz="1800" dirty="0"/>
              <a:t> </a:t>
            </a:r>
            <a:r>
              <a:rPr lang="en-US" sz="1800" dirty="0" err="1"/>
              <a:t>unverzüglich</a:t>
            </a:r>
            <a:r>
              <a:rPr lang="en-US" sz="1800" dirty="0"/>
              <a:t> und </a:t>
            </a:r>
            <a:r>
              <a:rPr lang="en-US" sz="1800" dirty="0" err="1"/>
              <a:t>automatisch</a:t>
            </a:r>
            <a:r>
              <a:rPr lang="en-US" sz="1800" dirty="0"/>
              <a:t> </a:t>
            </a:r>
            <a:r>
              <a:rPr lang="en-US" sz="1800" dirty="0" err="1"/>
              <a:t>melden</a:t>
            </a:r>
            <a:endParaRPr lang="en-US" sz="1800" dirty="0"/>
          </a:p>
          <a:p>
            <a:pPr lvl="2"/>
            <a:r>
              <a:rPr lang="en-US" sz="1800" dirty="0" err="1"/>
              <a:t>Softwaretests</a:t>
            </a:r>
            <a:r>
              <a:rPr lang="en-US" sz="1800" dirty="0"/>
              <a:t> </a:t>
            </a:r>
            <a:r>
              <a:rPr lang="en-US" sz="1800" dirty="0" err="1"/>
              <a:t>sollten</a:t>
            </a:r>
            <a:r>
              <a:rPr lang="en-US" sz="1800" dirty="0"/>
              <a:t> </a:t>
            </a:r>
            <a:r>
              <a:rPr lang="en-US" sz="1800" dirty="0" err="1"/>
              <a:t>solche</a:t>
            </a:r>
            <a:r>
              <a:rPr lang="en-US" sz="1800" dirty="0"/>
              <a:t> </a:t>
            </a:r>
            <a:r>
              <a:rPr lang="en-US" sz="1800" dirty="0" err="1"/>
              <a:t>Attacken</a:t>
            </a:r>
            <a:r>
              <a:rPr lang="en-US" sz="1800" dirty="0"/>
              <a:t> </a:t>
            </a:r>
            <a:r>
              <a:rPr lang="en-US" sz="1800" dirty="0" err="1"/>
              <a:t>beinhalten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10g) Einige Risiken von Webanwendungen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272</a:t>
            </a:fld>
            <a:endParaRPr lang="de-DE"/>
          </a:p>
        </p:txBody>
      </p:sp>
    </p:spTree>
    <p:extLst>
      <p:ext uri="{BB962C8B-B14F-4D97-AF65-F5344CB8AC3E}">
        <p14:creationId xmlns:p14="http://schemas.microsoft.com/office/powerpoint/2010/main" val="419170603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81124"/>
            <a:ext cx="11752359" cy="4780228"/>
          </a:xfrm>
        </p:spPr>
        <p:txBody>
          <a:bodyPr/>
          <a:lstStyle/>
          <a:p>
            <a:r>
              <a:rPr lang="en-US" sz="1800" dirty="0" err="1"/>
              <a:t>Risiken</a:t>
            </a:r>
            <a:r>
              <a:rPr lang="en-US" sz="1800" dirty="0"/>
              <a:t> von </a:t>
            </a:r>
            <a:r>
              <a:rPr lang="en-US" sz="1800" dirty="0" err="1"/>
              <a:t>Webanwendungen</a:t>
            </a:r>
            <a:endParaRPr lang="en-US" sz="1800" dirty="0"/>
          </a:p>
          <a:p>
            <a:pPr lvl="1"/>
            <a:r>
              <a:rPr lang="en-US" sz="1800" dirty="0"/>
              <a:t>Security misconfiguration</a:t>
            </a:r>
          </a:p>
          <a:p>
            <a:pPr lvl="2"/>
            <a:r>
              <a:rPr lang="en-US" sz="1800" dirty="0"/>
              <a:t>oft der Fall</a:t>
            </a:r>
          </a:p>
          <a:p>
            <a:pPr lvl="2"/>
            <a:r>
              <a:rPr lang="en-US" sz="1800" dirty="0"/>
              <a:t>je </a:t>
            </a:r>
            <a:r>
              <a:rPr lang="en-US" sz="1800" dirty="0" err="1"/>
              <a:t>größer</a:t>
            </a:r>
            <a:r>
              <a:rPr lang="en-US" sz="1800" dirty="0"/>
              <a:t> und </a:t>
            </a:r>
            <a:r>
              <a:rPr lang="en-US" sz="1800" dirty="0" err="1"/>
              <a:t>komplexer</a:t>
            </a:r>
            <a:r>
              <a:rPr lang="en-US" sz="1800" dirty="0"/>
              <a:t> die </a:t>
            </a:r>
            <a:r>
              <a:rPr lang="en-US" sz="1800" dirty="0" err="1"/>
              <a:t>Anwendung</a:t>
            </a:r>
            <a:r>
              <a:rPr lang="en-US" sz="1800" dirty="0"/>
              <a:t>, um so </a:t>
            </a:r>
            <a:r>
              <a:rPr lang="en-US" sz="1800" dirty="0" err="1"/>
              <a:t>höher</a:t>
            </a:r>
            <a:r>
              <a:rPr lang="en-US" sz="1800" dirty="0"/>
              <a:t> die </a:t>
            </a:r>
            <a:r>
              <a:rPr lang="en-US" sz="1800" dirty="0" err="1"/>
              <a:t>Wahrscheinlichkeit</a:t>
            </a:r>
            <a:endParaRPr lang="en-US" sz="1800" dirty="0"/>
          </a:p>
          <a:p>
            <a:pPr lvl="2"/>
            <a:r>
              <a:rPr lang="en-US" sz="1800" dirty="0"/>
              <a:t>die </a:t>
            </a:r>
            <a:r>
              <a:rPr lang="en-US" sz="1800" dirty="0" err="1"/>
              <a:t>Anwendung</a:t>
            </a:r>
            <a:r>
              <a:rPr lang="en-US" sz="1800" dirty="0"/>
              <a:t> muss </a:t>
            </a:r>
            <a:r>
              <a:rPr lang="en-US" sz="1800" dirty="0" err="1"/>
              <a:t>vor</a:t>
            </a:r>
            <a:r>
              <a:rPr lang="en-US" sz="1800" dirty="0"/>
              <a:t> der Installation auf Security </a:t>
            </a:r>
            <a:r>
              <a:rPr lang="en-US" sz="1800" dirty="0" err="1"/>
              <a:t>geprüft</a:t>
            </a:r>
            <a:r>
              <a:rPr lang="en-US" sz="1800" dirty="0"/>
              <a:t> sein</a:t>
            </a:r>
          </a:p>
          <a:p>
            <a:pPr lvl="2"/>
            <a:r>
              <a:rPr lang="en-US" sz="1800" dirty="0"/>
              <a:t>Default </a:t>
            </a:r>
            <a:r>
              <a:rPr lang="en-US" sz="1800" dirty="0" err="1"/>
              <a:t>Werte</a:t>
            </a:r>
            <a:r>
              <a:rPr lang="en-US" sz="1800" dirty="0"/>
              <a:t> </a:t>
            </a:r>
            <a:r>
              <a:rPr lang="en-US" sz="1800" dirty="0" err="1"/>
              <a:t>vermeiden</a:t>
            </a:r>
            <a:endParaRPr lang="en-US" sz="1800" dirty="0"/>
          </a:p>
          <a:p>
            <a:pPr lvl="2"/>
            <a:r>
              <a:rPr lang="en-US" sz="1800" dirty="0" err="1"/>
              <a:t>Teile</a:t>
            </a:r>
            <a:r>
              <a:rPr lang="en-US" sz="1800" dirty="0"/>
              <a:t> von </a:t>
            </a:r>
            <a:r>
              <a:rPr lang="en-US" sz="1800" dirty="0" err="1"/>
              <a:t>Anwendungen</a:t>
            </a:r>
            <a:r>
              <a:rPr lang="en-US" sz="1800" dirty="0"/>
              <a:t>, die </a:t>
            </a:r>
            <a:r>
              <a:rPr lang="en-US" sz="1800" dirty="0" err="1"/>
              <a:t>nicht</a:t>
            </a:r>
            <a:r>
              <a:rPr lang="en-US" sz="1800" dirty="0"/>
              <a:t> </a:t>
            </a:r>
            <a:r>
              <a:rPr lang="en-US" sz="1800" dirty="0" err="1"/>
              <a:t>benötigt</a:t>
            </a:r>
            <a:r>
              <a:rPr lang="en-US" sz="1800" dirty="0"/>
              <a:t> </a:t>
            </a:r>
            <a:r>
              <a:rPr lang="en-US" sz="1800" dirty="0" err="1"/>
              <a:t>oder</a:t>
            </a:r>
            <a:r>
              <a:rPr lang="en-US" sz="1800" dirty="0"/>
              <a:t> </a:t>
            </a:r>
            <a:r>
              <a:rPr lang="en-US" sz="1800" dirty="0" err="1"/>
              <a:t>nicht</a:t>
            </a:r>
            <a:r>
              <a:rPr lang="en-US" sz="1800" dirty="0"/>
              <a:t> </a:t>
            </a:r>
            <a:r>
              <a:rPr lang="en-US" sz="1800" dirty="0" err="1"/>
              <a:t>benutzt</a:t>
            </a:r>
            <a:r>
              <a:rPr lang="en-US" sz="1800" dirty="0"/>
              <a:t> </a:t>
            </a:r>
            <a:r>
              <a:rPr lang="en-US" sz="1800" dirty="0" err="1"/>
              <a:t>werden</a:t>
            </a:r>
            <a:r>
              <a:rPr lang="en-US" sz="1800" dirty="0"/>
              <a:t>, </a:t>
            </a:r>
            <a:r>
              <a:rPr lang="en-US" sz="1800" dirty="0" err="1"/>
              <a:t>sollten</a:t>
            </a:r>
            <a:r>
              <a:rPr lang="en-US" sz="1800" dirty="0"/>
              <a:t> </a:t>
            </a:r>
            <a:r>
              <a:rPr lang="en-US" sz="1800" dirty="0" err="1"/>
              <a:t>nicht</a:t>
            </a:r>
            <a:r>
              <a:rPr lang="en-US" sz="1800" dirty="0"/>
              <a:t> </a:t>
            </a:r>
            <a:r>
              <a:rPr lang="en-US" sz="1800" dirty="0" err="1"/>
              <a:t>installiert</a:t>
            </a:r>
            <a:r>
              <a:rPr lang="en-US" sz="1800" dirty="0"/>
              <a:t> sein</a:t>
            </a:r>
          </a:p>
          <a:p>
            <a:pPr lvl="3"/>
            <a:r>
              <a:rPr lang="en-US" sz="1800" dirty="0" err="1"/>
              <a:t>Beispiele</a:t>
            </a:r>
            <a:r>
              <a:rPr lang="en-US" sz="1800" dirty="0"/>
              <a:t> : Accounts, </a:t>
            </a:r>
            <a:r>
              <a:rPr lang="en-US" sz="1800" dirty="0" err="1"/>
              <a:t>Berechtigungen</a:t>
            </a:r>
            <a:r>
              <a:rPr lang="en-US" sz="1800" dirty="0"/>
              <a:t>, Ports, Services</a:t>
            </a:r>
          </a:p>
          <a:p>
            <a:pPr lvl="2"/>
            <a:r>
              <a:rPr lang="en-US" sz="1800" dirty="0" err="1"/>
              <a:t>Alle</a:t>
            </a:r>
            <a:r>
              <a:rPr lang="en-US" sz="1800" dirty="0"/>
              <a:t> </a:t>
            </a:r>
            <a:r>
              <a:rPr lang="en-US" sz="1800" dirty="0" err="1"/>
              <a:t>Passwörter</a:t>
            </a:r>
            <a:r>
              <a:rPr lang="en-US" sz="1800" dirty="0"/>
              <a:t> von Default Accounts </a:t>
            </a:r>
            <a:r>
              <a:rPr lang="en-US" sz="1800" dirty="0" err="1"/>
              <a:t>soltten</a:t>
            </a:r>
            <a:r>
              <a:rPr lang="en-US" sz="1800" dirty="0"/>
              <a:t> </a:t>
            </a:r>
            <a:r>
              <a:rPr lang="en-US" sz="1800" dirty="0" err="1"/>
              <a:t>geändert</a:t>
            </a:r>
            <a:r>
              <a:rPr lang="en-US" sz="1800" dirty="0"/>
              <a:t> </a:t>
            </a:r>
            <a:r>
              <a:rPr lang="en-US" sz="1800" dirty="0" err="1"/>
              <a:t>oder</a:t>
            </a:r>
            <a:r>
              <a:rPr lang="en-US" sz="1800" dirty="0"/>
              <a:t> die Accounts </a:t>
            </a:r>
            <a:r>
              <a:rPr lang="en-US" sz="1800" dirty="0" err="1"/>
              <a:t>gelöscht</a:t>
            </a:r>
            <a:r>
              <a:rPr lang="en-US" sz="1800" dirty="0"/>
              <a:t> sein</a:t>
            </a:r>
          </a:p>
          <a:p>
            <a:pPr lvl="2"/>
            <a:r>
              <a:rPr lang="en-US" sz="1800" dirty="0" err="1"/>
              <a:t>Viele</a:t>
            </a:r>
            <a:r>
              <a:rPr lang="en-US" sz="1800" dirty="0"/>
              <a:t> </a:t>
            </a:r>
            <a:r>
              <a:rPr lang="en-US" sz="1800" dirty="0" err="1"/>
              <a:t>Anwendungen</a:t>
            </a:r>
            <a:r>
              <a:rPr lang="en-US" sz="1800" dirty="0"/>
              <a:t> </a:t>
            </a:r>
            <a:r>
              <a:rPr lang="en-US" sz="1800" dirty="0" err="1"/>
              <a:t>nutzen</a:t>
            </a:r>
            <a:r>
              <a:rPr lang="en-US" sz="1800" dirty="0"/>
              <a:t> </a:t>
            </a:r>
            <a:r>
              <a:rPr lang="en-US" sz="1800" dirty="0" err="1"/>
              <a:t>eine</a:t>
            </a:r>
            <a:r>
              <a:rPr lang="en-US" sz="1800" dirty="0"/>
              <a:t> </a:t>
            </a:r>
            <a:r>
              <a:rPr lang="en-US" sz="1800" dirty="0" err="1"/>
              <a:t>Vielzahl</a:t>
            </a:r>
            <a:r>
              <a:rPr lang="en-US" sz="1800" dirty="0"/>
              <a:t> von Frameworks und Tools</a:t>
            </a:r>
          </a:p>
          <a:p>
            <a:pPr lvl="3"/>
            <a:r>
              <a:rPr lang="en-US" sz="1800" dirty="0" err="1"/>
              <a:t>alle</a:t>
            </a:r>
            <a:r>
              <a:rPr lang="en-US" sz="1800" dirty="0"/>
              <a:t> </a:t>
            </a:r>
            <a:r>
              <a:rPr lang="en-US" sz="1800" dirty="0" err="1"/>
              <a:t>diese</a:t>
            </a:r>
            <a:r>
              <a:rPr lang="en-US" sz="1800" dirty="0"/>
              <a:t> </a:t>
            </a:r>
            <a:r>
              <a:rPr lang="en-US" sz="1800" dirty="0" err="1"/>
              <a:t>Hilfsmittel</a:t>
            </a:r>
            <a:r>
              <a:rPr lang="en-US" sz="1800" dirty="0"/>
              <a:t> </a:t>
            </a:r>
            <a:r>
              <a:rPr lang="en-US" sz="1800" dirty="0" err="1"/>
              <a:t>müssen</a:t>
            </a:r>
            <a:r>
              <a:rPr lang="en-US" sz="1800" dirty="0"/>
              <a:t> </a:t>
            </a:r>
            <a:r>
              <a:rPr lang="en-US" sz="1800" dirty="0" err="1"/>
              <a:t>beherrscht</a:t>
            </a:r>
            <a:r>
              <a:rPr lang="en-US" sz="1800" dirty="0"/>
              <a:t> </a:t>
            </a:r>
            <a:r>
              <a:rPr lang="en-US" sz="1800" dirty="0" err="1"/>
              <a:t>werden</a:t>
            </a:r>
            <a:r>
              <a:rPr lang="en-US" sz="1800" dirty="0"/>
              <a:t> und </a:t>
            </a:r>
            <a:r>
              <a:rPr lang="en-US" sz="1800" dirty="0" err="1"/>
              <a:t>richtig</a:t>
            </a:r>
            <a:r>
              <a:rPr lang="en-US" sz="1800" dirty="0"/>
              <a:t> </a:t>
            </a:r>
            <a:r>
              <a:rPr lang="en-US" sz="1800" dirty="0" err="1"/>
              <a:t>konfiguriert</a:t>
            </a:r>
            <a:r>
              <a:rPr lang="en-US" sz="1800" dirty="0"/>
              <a:t> sein</a:t>
            </a:r>
          </a:p>
          <a:p>
            <a:pPr lvl="2"/>
            <a:r>
              <a:rPr lang="en-US" sz="1800" dirty="0"/>
              <a:t>Die </a:t>
            </a:r>
            <a:r>
              <a:rPr lang="en-US" sz="1800" dirty="0" err="1"/>
              <a:t>Fehlerbehandlung</a:t>
            </a:r>
            <a:r>
              <a:rPr lang="en-US" sz="1800" dirty="0"/>
              <a:t> </a:t>
            </a:r>
            <a:r>
              <a:rPr lang="en-US" sz="1800" dirty="0" err="1"/>
              <a:t>sollte</a:t>
            </a:r>
            <a:r>
              <a:rPr lang="en-US" sz="1800" dirty="0"/>
              <a:t> </a:t>
            </a:r>
            <a:r>
              <a:rPr lang="en-US" sz="1800" dirty="0" err="1"/>
              <a:t>nicht</a:t>
            </a:r>
            <a:r>
              <a:rPr lang="en-US" sz="1800" dirty="0"/>
              <a:t> </a:t>
            </a:r>
            <a:r>
              <a:rPr lang="en-US" sz="1800" dirty="0" err="1"/>
              <a:t>zu</a:t>
            </a:r>
            <a:r>
              <a:rPr lang="en-US" sz="1800" dirty="0"/>
              <a:t> </a:t>
            </a:r>
            <a:r>
              <a:rPr lang="en-US" sz="1800" dirty="0" err="1"/>
              <a:t>detailiert</a:t>
            </a:r>
            <a:r>
              <a:rPr lang="en-US" sz="1800" dirty="0"/>
              <a:t> sein und </a:t>
            </a:r>
            <a:r>
              <a:rPr lang="en-US" sz="1800" dirty="0" err="1"/>
              <a:t>vor</a:t>
            </a:r>
            <a:r>
              <a:rPr lang="en-US" sz="1800" dirty="0"/>
              <a:t> </a:t>
            </a:r>
            <a:r>
              <a:rPr lang="en-US" sz="1800" dirty="0" err="1"/>
              <a:t>allem</a:t>
            </a:r>
            <a:r>
              <a:rPr lang="en-US" sz="1800" dirty="0"/>
              <a:t> </a:t>
            </a:r>
            <a:r>
              <a:rPr lang="en-US" sz="1800" dirty="0" err="1"/>
              <a:t>keine</a:t>
            </a:r>
            <a:r>
              <a:rPr lang="en-US" sz="1800" dirty="0"/>
              <a:t> </a:t>
            </a:r>
            <a:r>
              <a:rPr lang="en-US" sz="1800" dirty="0" err="1"/>
              <a:t>Intformationen</a:t>
            </a:r>
            <a:r>
              <a:rPr lang="en-US" sz="1800" dirty="0"/>
              <a:t> </a:t>
            </a:r>
            <a:r>
              <a:rPr lang="en-US" sz="1800" dirty="0" err="1"/>
              <a:t>ausgeben</a:t>
            </a:r>
            <a:r>
              <a:rPr lang="en-US" sz="1800" dirty="0"/>
              <a:t>, </a:t>
            </a:r>
            <a:br>
              <a:rPr lang="en-US" sz="1800" dirty="0"/>
            </a:br>
            <a:r>
              <a:rPr lang="en-US" sz="1800" dirty="0"/>
              <a:t>die </a:t>
            </a:r>
            <a:r>
              <a:rPr lang="en-US" sz="1800" dirty="0" err="1"/>
              <a:t>zu</a:t>
            </a:r>
            <a:r>
              <a:rPr lang="en-US" sz="1800" dirty="0"/>
              <a:t> </a:t>
            </a:r>
            <a:r>
              <a:rPr lang="en-US" sz="1800" dirty="0" err="1"/>
              <a:t>einem</a:t>
            </a:r>
            <a:r>
              <a:rPr lang="en-US" sz="1800" dirty="0"/>
              <a:t> </a:t>
            </a:r>
            <a:r>
              <a:rPr lang="en-US" sz="1800" dirty="0" err="1"/>
              <a:t>Angriff</a:t>
            </a:r>
            <a:r>
              <a:rPr lang="en-US" sz="1800" dirty="0"/>
              <a:t> </a:t>
            </a:r>
            <a:r>
              <a:rPr lang="en-US" sz="1800" dirty="0" err="1"/>
              <a:t>genutzt</a:t>
            </a:r>
            <a:r>
              <a:rPr lang="en-US" sz="1800" dirty="0"/>
              <a:t> </a:t>
            </a:r>
            <a:r>
              <a:rPr lang="en-US" sz="1800" dirty="0" err="1"/>
              <a:t>werden</a:t>
            </a:r>
            <a:r>
              <a:rPr lang="en-US" sz="1800" dirty="0"/>
              <a:t> </a:t>
            </a:r>
            <a:r>
              <a:rPr lang="en-US" sz="1800" dirty="0" err="1"/>
              <a:t>können</a:t>
            </a:r>
            <a:r>
              <a:rPr lang="en-US" sz="1800" dirty="0"/>
              <a:t> (</a:t>
            </a:r>
            <a:r>
              <a:rPr lang="en-US" sz="1800" dirty="0" err="1"/>
              <a:t>z.B</a:t>
            </a:r>
            <a:r>
              <a:rPr lang="en-US" sz="1800" dirty="0"/>
              <a:t>. </a:t>
            </a:r>
            <a:r>
              <a:rPr lang="en-US" sz="1800" dirty="0" err="1"/>
              <a:t>detailierter</a:t>
            </a:r>
            <a:r>
              <a:rPr lang="en-US" sz="1800" dirty="0"/>
              <a:t> </a:t>
            </a:r>
            <a:r>
              <a:rPr lang="en-US" sz="1800" dirty="0" err="1"/>
              <a:t>Stacktrace</a:t>
            </a:r>
            <a:r>
              <a:rPr lang="en-US" sz="1800" dirty="0"/>
              <a:t>)</a:t>
            </a:r>
          </a:p>
          <a:p>
            <a:pPr lvl="2"/>
            <a:r>
              <a:rPr lang="en-US" sz="1800" dirty="0" err="1"/>
              <a:t>Aktuelle</a:t>
            </a:r>
            <a:r>
              <a:rPr lang="en-US" sz="1800" dirty="0"/>
              <a:t> Patches und Fixes </a:t>
            </a:r>
            <a:r>
              <a:rPr lang="en-US" sz="1800" dirty="0" err="1"/>
              <a:t>sind</a:t>
            </a:r>
            <a:r>
              <a:rPr lang="en-US" sz="1800" dirty="0"/>
              <a:t> </a:t>
            </a:r>
            <a:r>
              <a:rPr lang="en-US" sz="1800" dirty="0" err="1"/>
              <a:t>eingespielt</a:t>
            </a:r>
            <a:endParaRPr lang="en-US" sz="1800" dirty="0"/>
          </a:p>
          <a:p>
            <a:pPr lvl="3"/>
            <a:r>
              <a:rPr lang="en-US" sz="1800" dirty="0"/>
              <a:t>oft </a:t>
            </a:r>
            <a:r>
              <a:rPr lang="en-US" sz="1800" dirty="0" err="1"/>
              <a:t>sind</a:t>
            </a:r>
            <a:r>
              <a:rPr lang="en-US" sz="1800" dirty="0"/>
              <a:t> </a:t>
            </a:r>
            <a:r>
              <a:rPr lang="en-US" sz="1800" dirty="0" err="1"/>
              <a:t>Probleme</a:t>
            </a:r>
            <a:r>
              <a:rPr lang="en-US" sz="1800" dirty="0"/>
              <a:t> in Patches </a:t>
            </a:r>
            <a:r>
              <a:rPr lang="en-US" sz="1800" dirty="0" err="1"/>
              <a:t>gelöst</a:t>
            </a:r>
            <a:r>
              <a:rPr lang="en-US" sz="1800" dirty="0"/>
              <a:t>, </a:t>
            </a:r>
            <a:r>
              <a:rPr lang="en-US" sz="1800" dirty="0" err="1"/>
              <a:t>aber</a:t>
            </a:r>
            <a:r>
              <a:rPr lang="en-US" sz="1800" dirty="0"/>
              <a:t> </a:t>
            </a:r>
            <a:r>
              <a:rPr lang="en-US" sz="1800" dirty="0" err="1"/>
              <a:t>nicht</a:t>
            </a:r>
            <a:r>
              <a:rPr lang="en-US" sz="1800" dirty="0"/>
              <a:t> </a:t>
            </a:r>
            <a:r>
              <a:rPr lang="en-US" sz="1800" dirty="0" err="1"/>
              <a:t>installiert</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10g) Einige Risiken von Webanwendungen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273</a:t>
            </a:fld>
            <a:endParaRPr lang="de-DE"/>
          </a:p>
        </p:txBody>
      </p:sp>
    </p:spTree>
    <p:extLst>
      <p:ext uri="{BB962C8B-B14F-4D97-AF65-F5344CB8AC3E}">
        <p14:creationId xmlns:p14="http://schemas.microsoft.com/office/powerpoint/2010/main" val="25610428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81124"/>
            <a:ext cx="11752359" cy="4780228"/>
          </a:xfrm>
        </p:spPr>
        <p:txBody>
          <a:bodyPr/>
          <a:lstStyle/>
          <a:p>
            <a:r>
              <a:rPr lang="en-US" sz="1800" dirty="0" err="1"/>
              <a:t>Risiken</a:t>
            </a:r>
            <a:r>
              <a:rPr lang="en-US" sz="1800" dirty="0"/>
              <a:t> von </a:t>
            </a:r>
            <a:r>
              <a:rPr lang="en-US" sz="1800" dirty="0" err="1"/>
              <a:t>Webanwendungen</a:t>
            </a:r>
            <a:endParaRPr lang="en-US" sz="1800" dirty="0"/>
          </a:p>
          <a:p>
            <a:pPr lvl="1"/>
            <a:r>
              <a:rPr lang="en-US" sz="1800" dirty="0"/>
              <a:t>Cross-site scripting (XSS)</a:t>
            </a:r>
          </a:p>
          <a:p>
            <a:pPr lvl="2"/>
            <a:r>
              <a:rPr lang="en-US" sz="1800" dirty="0" err="1"/>
              <a:t>erlaubt</a:t>
            </a:r>
            <a:r>
              <a:rPr lang="en-US" sz="1800" dirty="0"/>
              <a:t> </a:t>
            </a:r>
            <a:r>
              <a:rPr lang="en-US" sz="1800" dirty="0" err="1"/>
              <a:t>Angreifern</a:t>
            </a:r>
            <a:r>
              <a:rPr lang="en-US" sz="1800" dirty="0"/>
              <a:t> das </a:t>
            </a:r>
            <a:r>
              <a:rPr lang="en-US" sz="1800" dirty="0" err="1"/>
              <a:t>ausführen</a:t>
            </a:r>
            <a:r>
              <a:rPr lang="en-US" sz="1800" dirty="0"/>
              <a:t> von Scripts </a:t>
            </a:r>
            <a:r>
              <a:rPr lang="en-US" sz="1800" dirty="0" err="1"/>
              <a:t>im</a:t>
            </a:r>
            <a:r>
              <a:rPr lang="en-US" sz="1800" dirty="0"/>
              <a:t> Browser</a:t>
            </a:r>
          </a:p>
          <a:p>
            <a:pPr lvl="2"/>
            <a:r>
              <a:rPr lang="en-US" sz="1800" dirty="0"/>
              <a:t>Scripts </a:t>
            </a:r>
            <a:r>
              <a:rPr lang="en-US" sz="1800" dirty="0" err="1"/>
              <a:t>können</a:t>
            </a:r>
            <a:r>
              <a:rPr lang="en-US" sz="1800" dirty="0"/>
              <a:t> User Sessions </a:t>
            </a:r>
            <a:r>
              <a:rPr lang="en-US" sz="1800" dirty="0" err="1"/>
              <a:t>übernehmen</a:t>
            </a:r>
            <a:r>
              <a:rPr lang="en-US" sz="1800" dirty="0"/>
              <a:t>, Content </a:t>
            </a:r>
            <a:r>
              <a:rPr lang="en-US" sz="1800" dirty="0" err="1"/>
              <a:t>ersetzen</a:t>
            </a:r>
            <a:r>
              <a:rPr lang="en-US" sz="1800" dirty="0"/>
              <a:t> </a:t>
            </a:r>
            <a:r>
              <a:rPr lang="en-US" sz="1800" dirty="0" err="1"/>
              <a:t>oder</a:t>
            </a:r>
            <a:r>
              <a:rPr lang="en-US" sz="1800" dirty="0"/>
              <a:t> </a:t>
            </a:r>
            <a:r>
              <a:rPr lang="en-US" sz="1800" dirty="0" err="1"/>
              <a:t>Benutzer</a:t>
            </a:r>
            <a:r>
              <a:rPr lang="en-US" sz="1800" dirty="0"/>
              <a:t> </a:t>
            </a:r>
            <a:r>
              <a:rPr lang="en-US" sz="1800" dirty="0" err="1"/>
              <a:t>umlenken</a:t>
            </a:r>
            <a:r>
              <a:rPr lang="en-US" sz="1800" dirty="0"/>
              <a:t> (redirect)</a:t>
            </a:r>
          </a:p>
          <a:p>
            <a:pPr lvl="2"/>
            <a:r>
              <a:rPr lang="en-US" sz="1800" dirty="0" err="1"/>
              <a:t>sehr</a:t>
            </a:r>
            <a:r>
              <a:rPr lang="en-US" sz="1800" dirty="0"/>
              <a:t> </a:t>
            </a:r>
            <a:r>
              <a:rPr lang="en-US" sz="1800" dirty="0" err="1"/>
              <a:t>geläufige</a:t>
            </a:r>
            <a:r>
              <a:rPr lang="en-US" sz="1800" dirty="0"/>
              <a:t> </a:t>
            </a:r>
            <a:r>
              <a:rPr lang="en-US" sz="1800" dirty="0" err="1"/>
              <a:t>Methode</a:t>
            </a:r>
            <a:endParaRPr lang="en-US" sz="1800" dirty="0"/>
          </a:p>
          <a:p>
            <a:pPr lvl="2"/>
            <a:r>
              <a:rPr lang="en-US" sz="1800" dirty="0"/>
              <a:t>3 </a:t>
            </a:r>
            <a:r>
              <a:rPr lang="en-US" sz="1800" dirty="0" err="1"/>
              <a:t>Haupttypen</a:t>
            </a:r>
            <a:endParaRPr lang="en-US" sz="1800" dirty="0"/>
          </a:p>
          <a:p>
            <a:pPr lvl="3"/>
            <a:r>
              <a:rPr lang="en-US" sz="1400" dirty="0"/>
              <a:t>Reflected XSS</a:t>
            </a:r>
          </a:p>
          <a:p>
            <a:pPr lvl="4"/>
            <a:r>
              <a:rPr lang="en-US" sz="1400" dirty="0" err="1"/>
              <a:t>eine</a:t>
            </a:r>
            <a:r>
              <a:rPr lang="en-US" sz="1400" dirty="0"/>
              <a:t> </a:t>
            </a:r>
            <a:r>
              <a:rPr lang="en-US" sz="1400" dirty="0" err="1"/>
              <a:t>Anwendung</a:t>
            </a:r>
            <a:r>
              <a:rPr lang="en-US" sz="1400" dirty="0"/>
              <a:t> </a:t>
            </a:r>
            <a:r>
              <a:rPr lang="en-US" sz="1400" dirty="0" err="1"/>
              <a:t>übernimmt</a:t>
            </a:r>
            <a:r>
              <a:rPr lang="en-US" sz="1400" dirty="0"/>
              <a:t> </a:t>
            </a:r>
            <a:r>
              <a:rPr lang="en-US" sz="1400" dirty="0" err="1"/>
              <a:t>nicht</a:t>
            </a:r>
            <a:r>
              <a:rPr lang="en-US" sz="1400" dirty="0"/>
              <a:t> </a:t>
            </a:r>
            <a:r>
              <a:rPr lang="en-US" sz="1400" dirty="0" err="1"/>
              <a:t>verauenswürdige</a:t>
            </a:r>
            <a:r>
              <a:rPr lang="en-US" sz="1400" dirty="0"/>
              <a:t> </a:t>
            </a:r>
            <a:r>
              <a:rPr lang="en-US" sz="1400" dirty="0" err="1"/>
              <a:t>Daten</a:t>
            </a:r>
            <a:r>
              <a:rPr lang="en-US" sz="1400" dirty="0"/>
              <a:t> und </a:t>
            </a:r>
            <a:r>
              <a:rPr lang="en-US" sz="1400" dirty="0" err="1"/>
              <a:t>schickt</a:t>
            </a:r>
            <a:r>
              <a:rPr lang="en-US" sz="1400" dirty="0"/>
              <a:t> </a:t>
            </a:r>
            <a:r>
              <a:rPr lang="en-US" sz="1400" dirty="0" err="1"/>
              <a:t>sie</a:t>
            </a:r>
            <a:r>
              <a:rPr lang="en-US" sz="1400" dirty="0"/>
              <a:t> </a:t>
            </a:r>
            <a:br>
              <a:rPr lang="en-US" sz="1400" dirty="0"/>
            </a:br>
            <a:r>
              <a:rPr lang="en-US" sz="1400" dirty="0" err="1"/>
              <a:t>ohne</a:t>
            </a:r>
            <a:r>
              <a:rPr lang="en-US" sz="1400" dirty="0"/>
              <a:t> </a:t>
            </a:r>
            <a:r>
              <a:rPr lang="en-US" sz="1400" dirty="0" err="1"/>
              <a:t>Überprüfung</a:t>
            </a:r>
            <a:r>
              <a:rPr lang="en-US" sz="1400" dirty="0"/>
              <a:t> an den Browser</a:t>
            </a:r>
          </a:p>
          <a:p>
            <a:pPr lvl="3"/>
            <a:r>
              <a:rPr lang="en-US" sz="1400" dirty="0"/>
              <a:t>Stored XSS</a:t>
            </a:r>
          </a:p>
          <a:p>
            <a:pPr lvl="4"/>
            <a:r>
              <a:rPr lang="en-US" sz="1400" dirty="0" err="1"/>
              <a:t>nicht</a:t>
            </a:r>
            <a:r>
              <a:rPr lang="en-US" sz="1400" dirty="0"/>
              <a:t> </a:t>
            </a:r>
            <a:r>
              <a:rPr lang="en-US" sz="1400" dirty="0" err="1"/>
              <a:t>überprüfte</a:t>
            </a:r>
            <a:r>
              <a:rPr lang="en-US" sz="1400" dirty="0"/>
              <a:t> </a:t>
            </a:r>
            <a:r>
              <a:rPr lang="en-US" sz="1400" dirty="0" err="1"/>
              <a:t>Daten</a:t>
            </a:r>
            <a:r>
              <a:rPr lang="en-US" sz="1400" dirty="0"/>
              <a:t> </a:t>
            </a:r>
            <a:r>
              <a:rPr lang="en-US" sz="1400" dirty="0" err="1"/>
              <a:t>werden</a:t>
            </a:r>
            <a:r>
              <a:rPr lang="en-US" sz="1400" dirty="0"/>
              <a:t> </a:t>
            </a:r>
            <a:r>
              <a:rPr lang="en-US" sz="1400" dirty="0" err="1"/>
              <a:t>zur</a:t>
            </a:r>
            <a:r>
              <a:rPr lang="en-US" sz="1400" dirty="0"/>
              <a:t> </a:t>
            </a:r>
            <a:r>
              <a:rPr lang="en-US" sz="1400" dirty="0" err="1"/>
              <a:t>späteren</a:t>
            </a:r>
            <a:r>
              <a:rPr lang="en-US" sz="1400" dirty="0"/>
              <a:t> </a:t>
            </a:r>
            <a:r>
              <a:rPr lang="en-US" sz="1400" dirty="0" err="1"/>
              <a:t>Anzeige</a:t>
            </a:r>
            <a:r>
              <a:rPr lang="en-US" sz="1400" dirty="0"/>
              <a:t> </a:t>
            </a:r>
            <a:r>
              <a:rPr lang="en-US" sz="1400" dirty="0" err="1"/>
              <a:t>gespeichert</a:t>
            </a:r>
            <a:endParaRPr lang="en-US" sz="1400" dirty="0"/>
          </a:p>
          <a:p>
            <a:pPr lvl="3"/>
            <a:r>
              <a:rPr lang="en-US" sz="1400" dirty="0"/>
              <a:t>DOM XSS</a:t>
            </a:r>
          </a:p>
          <a:p>
            <a:pPr lvl="4"/>
            <a:r>
              <a:rPr lang="en-US" sz="1400" dirty="0" err="1"/>
              <a:t>Daten</a:t>
            </a:r>
            <a:r>
              <a:rPr lang="en-US" sz="1400" dirty="0"/>
              <a:t> </a:t>
            </a:r>
            <a:r>
              <a:rPr lang="en-US" sz="1400" dirty="0" err="1"/>
              <a:t>oder</a:t>
            </a:r>
            <a:r>
              <a:rPr lang="en-US" sz="1400" dirty="0"/>
              <a:t> Code </a:t>
            </a:r>
            <a:r>
              <a:rPr lang="en-US" sz="1400" dirty="0" err="1"/>
              <a:t>kontrolliert</a:t>
            </a:r>
            <a:r>
              <a:rPr lang="en-US" sz="1400" dirty="0"/>
              <a:t> </a:t>
            </a:r>
            <a:r>
              <a:rPr lang="en-US" sz="1400" dirty="0" err="1"/>
              <a:t>durch</a:t>
            </a:r>
            <a:r>
              <a:rPr lang="en-US" sz="1400" dirty="0"/>
              <a:t> </a:t>
            </a:r>
            <a:r>
              <a:rPr lang="en-US" sz="1400" dirty="0" err="1"/>
              <a:t>einen</a:t>
            </a:r>
            <a:r>
              <a:rPr lang="en-US" sz="1400" dirty="0"/>
              <a:t> </a:t>
            </a:r>
            <a:r>
              <a:rPr lang="en-US" sz="1400" dirty="0" err="1"/>
              <a:t>Angreifer</a:t>
            </a:r>
            <a:r>
              <a:rPr lang="en-US" sz="1400" dirty="0"/>
              <a:t> </a:t>
            </a:r>
            <a:r>
              <a:rPr lang="en-US" sz="1400" dirty="0" err="1"/>
              <a:t>wird</a:t>
            </a:r>
            <a:r>
              <a:rPr lang="en-US" sz="1400" dirty="0"/>
              <a:t> </a:t>
            </a:r>
            <a:r>
              <a:rPr lang="en-US" sz="1400" dirty="0" err="1"/>
              <a:t>dynamisch</a:t>
            </a:r>
            <a:r>
              <a:rPr lang="en-US" sz="1400" dirty="0"/>
              <a:t> </a:t>
            </a:r>
            <a:r>
              <a:rPr lang="en-US" sz="1400" dirty="0" err="1"/>
              <a:t>durch</a:t>
            </a:r>
            <a:r>
              <a:rPr lang="en-US" sz="1400" dirty="0"/>
              <a:t> </a:t>
            </a:r>
            <a:r>
              <a:rPr lang="en-US" sz="1400" dirty="0" err="1"/>
              <a:t>ein</a:t>
            </a:r>
            <a:r>
              <a:rPr lang="en-US" sz="1400" dirty="0"/>
              <a:t> Script </a:t>
            </a:r>
            <a:r>
              <a:rPr lang="en-US" sz="1400" dirty="0" err="1"/>
              <a:t>eingefügt</a:t>
            </a:r>
            <a:endParaRPr lang="en-US" sz="1400" dirty="0"/>
          </a:p>
          <a:p>
            <a:pPr lvl="2"/>
            <a:r>
              <a:rPr lang="en-US" sz="1800" dirty="0" err="1"/>
              <a:t>Überprüfungen</a:t>
            </a:r>
            <a:r>
              <a:rPr lang="en-US" sz="1800" dirty="0"/>
              <a:t> </a:t>
            </a:r>
            <a:r>
              <a:rPr lang="en-US" sz="1800" dirty="0" err="1"/>
              <a:t>vermeiden</a:t>
            </a:r>
            <a:r>
              <a:rPr lang="en-US" sz="1800" dirty="0"/>
              <a:t> </a:t>
            </a:r>
            <a:r>
              <a:rPr lang="en-US" sz="1800" dirty="0" err="1"/>
              <a:t>nicht</a:t>
            </a:r>
            <a:r>
              <a:rPr lang="en-US" sz="1800" dirty="0"/>
              <a:t> </a:t>
            </a:r>
            <a:r>
              <a:rPr lang="en-US" sz="1800" dirty="0" err="1"/>
              <a:t>validierte</a:t>
            </a:r>
            <a:r>
              <a:rPr lang="en-US" sz="1800" dirty="0"/>
              <a:t> und </a:t>
            </a:r>
            <a:r>
              <a:rPr lang="en-US" sz="1800" dirty="0" err="1"/>
              <a:t>unsichere</a:t>
            </a:r>
            <a:r>
              <a:rPr lang="en-US" sz="1800" dirty="0"/>
              <a:t> </a:t>
            </a:r>
            <a:r>
              <a:rPr lang="en-US" sz="1800" dirty="0" err="1"/>
              <a:t>Eingaben</a:t>
            </a:r>
            <a:endParaRPr lang="en-US" sz="1800" dirty="0"/>
          </a:p>
          <a:p>
            <a:pPr lvl="2"/>
            <a:r>
              <a:rPr lang="en-US" sz="1800" dirty="0"/>
              <a:t>Server </a:t>
            </a:r>
            <a:r>
              <a:rPr lang="en-US" sz="1800" dirty="0" err="1"/>
              <a:t>erkennen</a:t>
            </a:r>
            <a:r>
              <a:rPr lang="en-US" sz="1800" dirty="0"/>
              <a:t> (untrusted HTTP requests) und </a:t>
            </a:r>
            <a:r>
              <a:rPr lang="en-US" sz="1800" dirty="0" err="1"/>
              <a:t>beenden</a:t>
            </a:r>
            <a:r>
              <a:rPr lang="en-US" sz="1800" dirty="0"/>
              <a:t> </a:t>
            </a:r>
            <a:r>
              <a:rPr lang="en-US" sz="1800" dirty="0" err="1"/>
              <a:t>entsprechende</a:t>
            </a:r>
            <a:r>
              <a:rPr lang="en-US" sz="1800" dirty="0"/>
              <a:t> </a:t>
            </a:r>
            <a:r>
              <a:rPr lang="en-US" sz="1800" dirty="0" err="1"/>
              <a:t>Attacken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10g) Einige Risiken von Webanwendungen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274</a:t>
            </a:fld>
            <a:endParaRPr lang="de-DE"/>
          </a:p>
        </p:txBody>
      </p:sp>
    </p:spTree>
    <p:extLst>
      <p:ext uri="{BB962C8B-B14F-4D97-AF65-F5344CB8AC3E}">
        <p14:creationId xmlns:p14="http://schemas.microsoft.com/office/powerpoint/2010/main" val="415075980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81124"/>
            <a:ext cx="11752359" cy="4780228"/>
          </a:xfrm>
        </p:spPr>
        <p:txBody>
          <a:bodyPr/>
          <a:lstStyle/>
          <a:p>
            <a:r>
              <a:rPr lang="en-US" sz="1800" dirty="0" err="1"/>
              <a:t>Risiken</a:t>
            </a:r>
            <a:r>
              <a:rPr lang="en-US" sz="1800" dirty="0"/>
              <a:t> von </a:t>
            </a:r>
            <a:r>
              <a:rPr lang="en-US" sz="1800" dirty="0" err="1"/>
              <a:t>Webanwendungen</a:t>
            </a:r>
            <a:endParaRPr lang="en-US" sz="1800" dirty="0"/>
          </a:p>
          <a:p>
            <a:pPr lvl="1"/>
            <a:r>
              <a:rPr lang="en-US" sz="1800" dirty="0"/>
              <a:t>Unsecure deserialization</a:t>
            </a:r>
          </a:p>
          <a:p>
            <a:pPr lvl="2"/>
            <a:r>
              <a:rPr lang="en-US" sz="1800" dirty="0" err="1"/>
              <a:t>Attacken</a:t>
            </a:r>
            <a:r>
              <a:rPr lang="en-US" sz="1800" dirty="0"/>
              <a:t> </a:t>
            </a:r>
            <a:r>
              <a:rPr lang="en-US" sz="1800" dirty="0" err="1"/>
              <a:t>gegen</a:t>
            </a:r>
            <a:r>
              <a:rPr lang="en-US" sz="1800" dirty="0"/>
              <a:t> serialized </a:t>
            </a:r>
            <a:r>
              <a:rPr lang="en-US" sz="1800" dirty="0" err="1"/>
              <a:t>Objekte</a:t>
            </a:r>
            <a:endParaRPr lang="en-US" sz="1800" dirty="0"/>
          </a:p>
          <a:p>
            <a:pPr lvl="2"/>
            <a:r>
              <a:rPr lang="en-US" sz="1800" dirty="0" err="1"/>
              <a:t>kann</a:t>
            </a:r>
            <a:r>
              <a:rPr lang="en-US" sz="1800" dirty="0"/>
              <a:t> </a:t>
            </a:r>
            <a:r>
              <a:rPr lang="en-US" sz="1800" dirty="0" err="1"/>
              <a:t>zur</a:t>
            </a:r>
            <a:r>
              <a:rPr lang="en-US" sz="1800" dirty="0"/>
              <a:t> </a:t>
            </a:r>
            <a:r>
              <a:rPr lang="en-US" sz="1800" dirty="0" err="1"/>
              <a:t>Ausführung</a:t>
            </a:r>
            <a:r>
              <a:rPr lang="en-US" sz="1800" dirty="0"/>
              <a:t> von </a:t>
            </a:r>
            <a:r>
              <a:rPr lang="en-US" sz="1800" dirty="0" err="1"/>
              <a:t>nicht</a:t>
            </a:r>
            <a:r>
              <a:rPr lang="en-US" sz="1800" dirty="0"/>
              <a:t> </a:t>
            </a:r>
            <a:r>
              <a:rPr lang="en-US" sz="1800" dirty="0" err="1"/>
              <a:t>gewolltem</a:t>
            </a:r>
            <a:r>
              <a:rPr lang="en-US" sz="1800" dirty="0"/>
              <a:t> Code </a:t>
            </a:r>
            <a:r>
              <a:rPr lang="en-US" sz="1800" dirty="0" err="1"/>
              <a:t>führen</a:t>
            </a:r>
            <a:endParaRPr lang="en-US" sz="1800" dirty="0"/>
          </a:p>
          <a:p>
            <a:pPr lvl="2"/>
            <a:r>
              <a:rPr lang="en-US" sz="1800" dirty="0" err="1"/>
              <a:t>Datenstrukturen</a:t>
            </a:r>
            <a:r>
              <a:rPr lang="en-US" sz="1800" dirty="0"/>
              <a:t> </a:t>
            </a:r>
            <a:r>
              <a:rPr lang="en-US" sz="1800" dirty="0" err="1"/>
              <a:t>mit</a:t>
            </a:r>
            <a:r>
              <a:rPr lang="en-US" sz="1800" dirty="0"/>
              <a:t> </a:t>
            </a:r>
            <a:r>
              <a:rPr lang="en-US" sz="1800" dirty="0" err="1"/>
              <a:t>Zugriffsrechten</a:t>
            </a:r>
            <a:r>
              <a:rPr lang="en-US" sz="1800" dirty="0"/>
              <a:t> </a:t>
            </a:r>
            <a:r>
              <a:rPr lang="en-US" sz="1800" dirty="0" err="1"/>
              <a:t>können</a:t>
            </a:r>
            <a:r>
              <a:rPr lang="en-US" sz="1800" dirty="0"/>
              <a:t> </a:t>
            </a:r>
            <a:r>
              <a:rPr lang="en-US" sz="1800" dirty="0" err="1"/>
              <a:t>verändert</a:t>
            </a:r>
            <a:r>
              <a:rPr lang="en-US" sz="1800" dirty="0"/>
              <a:t> </a:t>
            </a:r>
            <a:r>
              <a:rPr lang="en-US" sz="1800" dirty="0" err="1"/>
              <a:t>werden</a:t>
            </a:r>
            <a:endParaRPr lang="en-US" sz="1800" dirty="0"/>
          </a:p>
          <a:p>
            <a:pPr lvl="2"/>
            <a:r>
              <a:rPr lang="en-US" sz="1800" dirty="0" err="1"/>
              <a:t>Serilalized</a:t>
            </a:r>
            <a:r>
              <a:rPr lang="en-US" sz="1800" dirty="0"/>
              <a:t> </a:t>
            </a:r>
            <a:r>
              <a:rPr lang="en-US" sz="1800" dirty="0" err="1"/>
              <a:t>Objekte</a:t>
            </a:r>
            <a:r>
              <a:rPr lang="en-US" sz="1800" dirty="0"/>
              <a:t> </a:t>
            </a:r>
            <a:r>
              <a:rPr lang="en-US" sz="1800" dirty="0" err="1"/>
              <a:t>nur</a:t>
            </a:r>
            <a:r>
              <a:rPr lang="en-US" sz="1800" dirty="0"/>
              <a:t> von </a:t>
            </a:r>
            <a:r>
              <a:rPr lang="en-US" sz="1800" dirty="0" err="1"/>
              <a:t>vertrauenswürdigen</a:t>
            </a:r>
            <a:r>
              <a:rPr lang="en-US" sz="1800" dirty="0"/>
              <a:t> </a:t>
            </a:r>
            <a:r>
              <a:rPr lang="en-US" sz="1800" dirty="0" err="1"/>
              <a:t>Quellen</a:t>
            </a:r>
            <a:r>
              <a:rPr lang="en-US" sz="1800" dirty="0"/>
              <a:t> </a:t>
            </a:r>
            <a:r>
              <a:rPr lang="en-US" sz="1800" dirty="0" err="1"/>
              <a:t>akzeptieren</a:t>
            </a:r>
            <a:endParaRPr lang="en-US" sz="1800" dirty="0"/>
          </a:p>
          <a:p>
            <a:pPr lvl="2"/>
            <a:r>
              <a:rPr lang="en-US" sz="1800" dirty="0" err="1"/>
              <a:t>alle</a:t>
            </a:r>
            <a:r>
              <a:rPr lang="en-US" sz="1800" dirty="0"/>
              <a:t> Exceptions </a:t>
            </a:r>
            <a:r>
              <a:rPr lang="en-US" sz="1800" dirty="0" err="1"/>
              <a:t>loggen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10g) Einige Risiken von Webanwendungen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275</a:t>
            </a:fld>
            <a:endParaRPr lang="de-DE"/>
          </a:p>
        </p:txBody>
      </p:sp>
    </p:spTree>
    <p:extLst>
      <p:ext uri="{BB962C8B-B14F-4D97-AF65-F5344CB8AC3E}">
        <p14:creationId xmlns:p14="http://schemas.microsoft.com/office/powerpoint/2010/main" val="16306316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7684"/>
            <a:ext cx="11752359" cy="4780228"/>
          </a:xfrm>
        </p:spPr>
        <p:txBody>
          <a:bodyPr/>
          <a:lstStyle/>
          <a:p>
            <a:r>
              <a:rPr lang="en-US" sz="1800" dirty="0" err="1"/>
              <a:t>Risiken</a:t>
            </a:r>
            <a:r>
              <a:rPr lang="en-US" sz="1800" dirty="0"/>
              <a:t> von </a:t>
            </a:r>
            <a:r>
              <a:rPr lang="en-US" sz="1800" dirty="0" err="1"/>
              <a:t>Webanwendungen</a:t>
            </a:r>
            <a:endParaRPr lang="en-US" sz="1800" dirty="0"/>
          </a:p>
          <a:p>
            <a:pPr lvl="1"/>
            <a:r>
              <a:rPr lang="en-US" sz="1800" dirty="0" err="1"/>
              <a:t>Komponenten</a:t>
            </a:r>
            <a:r>
              <a:rPr lang="en-US" sz="1800" dirty="0"/>
              <a:t> </a:t>
            </a:r>
            <a:r>
              <a:rPr lang="en-US" sz="1800" dirty="0" err="1"/>
              <a:t>nutzen</a:t>
            </a:r>
            <a:r>
              <a:rPr lang="en-US" sz="1800" dirty="0"/>
              <a:t>, die </a:t>
            </a:r>
            <a:r>
              <a:rPr lang="en-US" sz="1800" dirty="0" err="1"/>
              <a:t>bekannt</a:t>
            </a:r>
            <a:r>
              <a:rPr lang="en-US" sz="1800" dirty="0"/>
              <a:t> </a:t>
            </a:r>
            <a:r>
              <a:rPr lang="en-US" sz="1800" dirty="0" err="1"/>
              <a:t>unsicher</a:t>
            </a:r>
            <a:r>
              <a:rPr lang="en-US" sz="1800" dirty="0"/>
              <a:t> </a:t>
            </a:r>
            <a:r>
              <a:rPr lang="en-US" sz="1800" dirty="0" err="1"/>
              <a:t>sind</a:t>
            </a:r>
            <a:endParaRPr lang="en-US" sz="1800" dirty="0"/>
          </a:p>
          <a:p>
            <a:pPr lvl="2"/>
            <a:r>
              <a:rPr lang="en-US" sz="1800" dirty="0" err="1"/>
              <a:t>externe</a:t>
            </a:r>
            <a:r>
              <a:rPr lang="en-US" sz="1800" dirty="0"/>
              <a:t> </a:t>
            </a:r>
            <a:r>
              <a:rPr lang="en-US" sz="1800" dirty="0" err="1"/>
              <a:t>Bibliotheken</a:t>
            </a:r>
            <a:r>
              <a:rPr lang="en-US" sz="1800" dirty="0"/>
              <a:t> </a:t>
            </a:r>
            <a:r>
              <a:rPr lang="en-US" sz="1800" dirty="0" err="1"/>
              <a:t>oder</a:t>
            </a:r>
            <a:r>
              <a:rPr lang="en-US" sz="1800" dirty="0"/>
              <a:t> </a:t>
            </a:r>
            <a:r>
              <a:rPr lang="en-US" sz="1800" dirty="0" err="1"/>
              <a:t>Systeme</a:t>
            </a:r>
            <a:endParaRPr lang="en-US" sz="1800" dirty="0"/>
          </a:p>
          <a:p>
            <a:pPr lvl="2"/>
            <a:r>
              <a:rPr lang="en-US" sz="1800" dirty="0"/>
              <a:t>auf </a:t>
            </a:r>
            <a:r>
              <a:rPr lang="en-US" sz="1800" dirty="0" err="1"/>
              <a:t>Wartung</a:t>
            </a:r>
            <a:r>
              <a:rPr lang="en-US" sz="1800" dirty="0"/>
              <a:t> und Support </a:t>
            </a:r>
            <a:r>
              <a:rPr lang="en-US" sz="1800" dirty="0" err="1"/>
              <a:t>achten</a:t>
            </a:r>
            <a:endParaRPr lang="en-US" sz="1800" dirty="0"/>
          </a:p>
          <a:p>
            <a:pPr lvl="1"/>
            <a:r>
              <a:rPr lang="en-US" sz="1800" dirty="0" err="1"/>
              <a:t>nicht</a:t>
            </a:r>
            <a:r>
              <a:rPr lang="en-US" sz="1800" dirty="0"/>
              <a:t> </a:t>
            </a:r>
            <a:r>
              <a:rPr lang="en-US" sz="1800" dirty="0" err="1"/>
              <a:t>ausreichendes</a:t>
            </a:r>
            <a:r>
              <a:rPr lang="en-US" sz="1800" dirty="0"/>
              <a:t> Logging und Monitoring</a:t>
            </a:r>
          </a:p>
          <a:p>
            <a:pPr lvl="2"/>
            <a:r>
              <a:rPr lang="en-US" sz="1800" dirty="0" err="1"/>
              <a:t>ein</a:t>
            </a:r>
            <a:r>
              <a:rPr lang="en-US" sz="1800" dirty="0"/>
              <a:t> </a:t>
            </a:r>
            <a:r>
              <a:rPr lang="en-US" sz="1800" dirty="0" err="1"/>
              <a:t>wichtiges</a:t>
            </a:r>
            <a:r>
              <a:rPr lang="en-US" sz="1800" dirty="0"/>
              <a:t> </a:t>
            </a:r>
            <a:r>
              <a:rPr lang="en-US" sz="1800" dirty="0" err="1"/>
              <a:t>Risiko</a:t>
            </a:r>
            <a:r>
              <a:rPr lang="en-US" sz="1800" dirty="0"/>
              <a:t> </a:t>
            </a:r>
            <a:r>
              <a:rPr lang="en-US" sz="1800" dirty="0" err="1"/>
              <a:t>bei</a:t>
            </a:r>
            <a:r>
              <a:rPr lang="en-US" sz="1800" dirty="0"/>
              <a:t> der Security </a:t>
            </a:r>
            <a:r>
              <a:rPr lang="en-US" sz="1800" dirty="0" err="1"/>
              <a:t>Betrachtung</a:t>
            </a:r>
            <a:endParaRPr lang="en-US" sz="1800" dirty="0"/>
          </a:p>
          <a:p>
            <a:pPr lvl="2"/>
            <a:r>
              <a:rPr lang="en-US" sz="1800" dirty="0" err="1"/>
              <a:t>Angreifer</a:t>
            </a:r>
            <a:r>
              <a:rPr lang="en-US" sz="1800" dirty="0"/>
              <a:t> </a:t>
            </a:r>
            <a:r>
              <a:rPr lang="en-US" sz="1800" dirty="0" err="1"/>
              <a:t>wollen</a:t>
            </a:r>
            <a:r>
              <a:rPr lang="en-US" sz="1800" dirty="0"/>
              <a:t> </a:t>
            </a:r>
            <a:r>
              <a:rPr lang="en-US" sz="1800" dirty="0" err="1"/>
              <a:t>solange</a:t>
            </a:r>
            <a:r>
              <a:rPr lang="en-US" sz="1800" dirty="0"/>
              <a:t> </a:t>
            </a:r>
            <a:r>
              <a:rPr lang="en-US" sz="1800" dirty="0" err="1"/>
              <a:t>wie</a:t>
            </a:r>
            <a:r>
              <a:rPr lang="en-US" sz="1800" dirty="0"/>
              <a:t> </a:t>
            </a:r>
            <a:r>
              <a:rPr lang="en-US" sz="1800" dirty="0" err="1"/>
              <a:t>möglich</a:t>
            </a:r>
            <a:r>
              <a:rPr lang="en-US" sz="1800" dirty="0"/>
              <a:t> </a:t>
            </a:r>
            <a:r>
              <a:rPr lang="en-US" sz="1800" dirty="0" err="1"/>
              <a:t>unentdeckt</a:t>
            </a:r>
            <a:r>
              <a:rPr lang="en-US" sz="1800" dirty="0"/>
              <a:t> </a:t>
            </a:r>
            <a:r>
              <a:rPr lang="en-US" sz="1800" dirty="0" err="1"/>
              <a:t>bleiben</a:t>
            </a:r>
            <a:endParaRPr lang="en-US" sz="1800" dirty="0"/>
          </a:p>
          <a:p>
            <a:pPr lvl="2"/>
            <a:r>
              <a:rPr lang="en-US" sz="1800" dirty="0" err="1"/>
              <a:t>gutes</a:t>
            </a:r>
            <a:r>
              <a:rPr lang="en-US" sz="1800" dirty="0"/>
              <a:t> Logging und Monitoring </a:t>
            </a:r>
            <a:r>
              <a:rPr lang="en-US" sz="1800" dirty="0" err="1"/>
              <a:t>verhindert</a:t>
            </a:r>
            <a:r>
              <a:rPr lang="en-US" sz="1800" dirty="0"/>
              <a:t> das</a:t>
            </a:r>
          </a:p>
          <a:p>
            <a:pPr lvl="2"/>
            <a:r>
              <a:rPr lang="en-US" sz="1800" dirty="0" err="1"/>
              <a:t>typische</a:t>
            </a:r>
            <a:r>
              <a:rPr lang="en-US" sz="1800" dirty="0"/>
              <a:t> </a:t>
            </a:r>
            <a:r>
              <a:rPr lang="en-US" sz="1800" dirty="0" err="1"/>
              <a:t>Fragestellung</a:t>
            </a:r>
            <a:r>
              <a:rPr lang="en-US" sz="1800" dirty="0"/>
              <a:t> : </a:t>
            </a:r>
            <a:r>
              <a:rPr lang="en-US" sz="1800" dirty="0" err="1"/>
              <a:t>wer</a:t>
            </a:r>
            <a:r>
              <a:rPr lang="en-US" sz="1800" dirty="0"/>
              <a:t>/was/</a:t>
            </a:r>
            <a:r>
              <a:rPr lang="en-US" sz="1800" dirty="0" err="1"/>
              <a:t>wann</a:t>
            </a:r>
            <a:endParaRPr lang="en-US" sz="1800" dirty="0"/>
          </a:p>
          <a:p>
            <a:pPr lvl="2"/>
            <a:r>
              <a:rPr lang="en-US" sz="1800" dirty="0" err="1"/>
              <a:t>kontrolliertes</a:t>
            </a:r>
            <a:r>
              <a:rPr lang="en-US" sz="1800" dirty="0"/>
              <a:t> Log-Management </a:t>
            </a:r>
            <a:r>
              <a:rPr lang="en-US" sz="1800" dirty="0" err="1"/>
              <a:t>notwendig</a:t>
            </a:r>
            <a:endParaRPr lang="en-US" sz="1800" dirty="0"/>
          </a:p>
          <a:p>
            <a:pPr lvl="3"/>
            <a:r>
              <a:rPr lang="en-US" sz="1800" dirty="0" err="1"/>
              <a:t>Auswertungen</a:t>
            </a:r>
            <a:endParaRPr lang="en-US" sz="1800" dirty="0"/>
          </a:p>
          <a:p>
            <a:pPr lvl="3"/>
            <a:r>
              <a:rPr lang="en-US" sz="1800" dirty="0"/>
              <a:t>Information an </a:t>
            </a:r>
            <a:r>
              <a:rPr lang="en-US" sz="1800" dirty="0" err="1"/>
              <a:t>entsprechende</a:t>
            </a:r>
            <a:r>
              <a:rPr lang="en-US" sz="1800" dirty="0"/>
              <a:t> </a:t>
            </a:r>
            <a:r>
              <a:rPr lang="en-US" sz="1800" dirty="0" err="1"/>
              <a:t>Verantwortliche</a:t>
            </a:r>
            <a:endParaRPr lang="en-US" sz="1800" dirty="0"/>
          </a:p>
          <a:p>
            <a:pPr lvl="2"/>
            <a:r>
              <a:rPr lang="en-US" sz="1800" dirty="0" err="1"/>
              <a:t>auch</a:t>
            </a:r>
            <a:r>
              <a:rPr lang="en-US" sz="1800" dirty="0"/>
              <a:t> Logs </a:t>
            </a:r>
            <a:r>
              <a:rPr lang="en-US" sz="1800" dirty="0" err="1"/>
              <a:t>müssen</a:t>
            </a:r>
            <a:r>
              <a:rPr lang="en-US" sz="1800" dirty="0"/>
              <a:t> </a:t>
            </a:r>
            <a:r>
              <a:rPr lang="en-US" sz="1800" dirty="0" err="1"/>
              <a:t>gesichert</a:t>
            </a:r>
            <a:r>
              <a:rPr lang="en-US" sz="1800" dirty="0"/>
              <a:t> sein</a:t>
            </a:r>
          </a:p>
          <a:p>
            <a:pPr lvl="3"/>
            <a:r>
              <a:rPr lang="en-US" sz="1800" dirty="0" err="1"/>
              <a:t>Angreifer</a:t>
            </a:r>
            <a:r>
              <a:rPr lang="en-US" sz="1800" dirty="0"/>
              <a:t> </a:t>
            </a:r>
            <a:r>
              <a:rPr lang="en-US" sz="1800" dirty="0" err="1"/>
              <a:t>könnten</a:t>
            </a:r>
            <a:r>
              <a:rPr lang="en-US" sz="1800" dirty="0"/>
              <a:t> </a:t>
            </a:r>
            <a:r>
              <a:rPr lang="en-US" sz="1800" dirty="0" err="1"/>
              <a:t>Spuren</a:t>
            </a:r>
            <a:r>
              <a:rPr lang="en-US" sz="1800" dirty="0"/>
              <a:t> </a:t>
            </a:r>
            <a:r>
              <a:rPr lang="en-US" sz="1800" dirty="0" err="1"/>
              <a:t>verwischen</a:t>
            </a:r>
            <a:r>
              <a:rPr lang="en-US" sz="1800" dirty="0"/>
              <a:t> </a:t>
            </a:r>
            <a:r>
              <a:rPr lang="en-US" sz="1800" dirty="0" err="1"/>
              <a:t>oder</a:t>
            </a:r>
            <a:r>
              <a:rPr lang="en-US" sz="1800" dirty="0"/>
              <a:t> </a:t>
            </a:r>
            <a:r>
              <a:rPr lang="en-US" sz="1800" dirty="0" err="1"/>
              <a:t>Informationen</a:t>
            </a:r>
            <a:r>
              <a:rPr lang="en-US" sz="1800" dirty="0"/>
              <a:t> </a:t>
            </a:r>
            <a:r>
              <a:rPr lang="en-US" sz="1800" dirty="0" err="1"/>
              <a:t>abgreifen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10g) Einige Risiken von Webanwendungen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276</a:t>
            </a:fld>
            <a:endParaRPr lang="de-DE"/>
          </a:p>
        </p:txBody>
      </p:sp>
    </p:spTree>
    <p:extLst>
      <p:ext uri="{BB962C8B-B14F-4D97-AF65-F5344CB8AC3E}">
        <p14:creationId xmlns:p14="http://schemas.microsoft.com/office/powerpoint/2010/main" val="28483382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7684"/>
            <a:ext cx="11752359" cy="4780228"/>
          </a:xfrm>
        </p:spPr>
        <p:txBody>
          <a:bodyPr/>
          <a:lstStyle/>
          <a:p>
            <a:r>
              <a:rPr lang="en-US" sz="1800" dirty="0" err="1"/>
              <a:t>Risiken</a:t>
            </a:r>
            <a:r>
              <a:rPr lang="en-US" sz="1800" dirty="0"/>
              <a:t> von </a:t>
            </a:r>
            <a:r>
              <a:rPr lang="en-US" sz="1800" dirty="0" err="1"/>
              <a:t>Webanwendungen</a:t>
            </a:r>
            <a:endParaRPr lang="en-US" sz="1800" dirty="0"/>
          </a:p>
          <a:p>
            <a:pPr lvl="1"/>
            <a:r>
              <a:rPr lang="en-US" sz="1800" dirty="0"/>
              <a:t>Unvalidated redirects and forwards</a:t>
            </a:r>
          </a:p>
          <a:p>
            <a:pPr lvl="2"/>
            <a:r>
              <a:rPr lang="en-US" sz="1800" dirty="0" err="1"/>
              <a:t>Weiterleitungen</a:t>
            </a:r>
            <a:r>
              <a:rPr lang="en-US" sz="1800" dirty="0"/>
              <a:t> </a:t>
            </a:r>
            <a:r>
              <a:rPr lang="en-US" sz="1800" dirty="0" err="1"/>
              <a:t>können</a:t>
            </a:r>
            <a:r>
              <a:rPr lang="en-US" sz="1800" dirty="0"/>
              <a:t> </a:t>
            </a:r>
            <a:r>
              <a:rPr lang="en-US" sz="1800" dirty="0" err="1"/>
              <a:t>zum</a:t>
            </a:r>
            <a:r>
              <a:rPr lang="en-US" sz="1800" dirty="0"/>
              <a:t> </a:t>
            </a:r>
            <a:r>
              <a:rPr lang="en-US" sz="1800" dirty="0" err="1"/>
              <a:t>Weiterleiten</a:t>
            </a:r>
            <a:r>
              <a:rPr lang="en-US" sz="1800" dirty="0"/>
              <a:t> auf </a:t>
            </a:r>
            <a:r>
              <a:rPr lang="en-US" sz="1800" dirty="0" err="1"/>
              <a:t>unsichere</a:t>
            </a:r>
            <a:r>
              <a:rPr lang="en-US" sz="1800" dirty="0"/>
              <a:t> </a:t>
            </a:r>
            <a:r>
              <a:rPr lang="en-US" sz="1800" dirty="0" err="1"/>
              <a:t>Webseiten</a:t>
            </a:r>
            <a:r>
              <a:rPr lang="en-US" sz="1800" dirty="0"/>
              <a:t> </a:t>
            </a:r>
            <a:r>
              <a:rPr lang="en-US" sz="1800" dirty="0" err="1"/>
              <a:t>benutzt</a:t>
            </a:r>
            <a:r>
              <a:rPr lang="en-US" sz="1800" dirty="0"/>
              <a:t> </a:t>
            </a:r>
            <a:r>
              <a:rPr lang="en-US" sz="1800" dirty="0" err="1"/>
              <a:t>werden</a:t>
            </a:r>
            <a:endParaRPr lang="en-US" sz="1800" dirty="0"/>
          </a:p>
          <a:p>
            <a:pPr lvl="2"/>
            <a:r>
              <a:rPr lang="en-US" sz="1800" dirty="0"/>
              <a:t>Redirects und Forwards </a:t>
            </a:r>
            <a:r>
              <a:rPr lang="en-US" sz="1800" dirty="0" err="1"/>
              <a:t>nicht</a:t>
            </a:r>
            <a:r>
              <a:rPr lang="en-US" sz="1800" dirty="0"/>
              <a:t> </a:t>
            </a:r>
            <a:r>
              <a:rPr lang="en-US" sz="1800" dirty="0" err="1"/>
              <a:t>nutzen</a:t>
            </a:r>
            <a:endParaRPr lang="en-US" sz="1800" dirty="0"/>
          </a:p>
          <a:p>
            <a:pPr lvl="2"/>
            <a:r>
              <a:rPr lang="en-US" sz="1800" dirty="0" err="1"/>
              <a:t>Alle</a:t>
            </a:r>
            <a:r>
              <a:rPr lang="en-US" sz="1800" dirty="0"/>
              <a:t> Redirects </a:t>
            </a:r>
            <a:r>
              <a:rPr lang="en-US" sz="1800" dirty="0" err="1"/>
              <a:t>sollten</a:t>
            </a:r>
            <a:r>
              <a:rPr lang="en-US" sz="1800" dirty="0"/>
              <a:t> </a:t>
            </a:r>
            <a:r>
              <a:rPr lang="en-US" sz="1800" dirty="0" err="1"/>
              <a:t>über</a:t>
            </a:r>
            <a:r>
              <a:rPr lang="en-US" sz="1800" dirty="0"/>
              <a:t> </a:t>
            </a:r>
            <a:r>
              <a:rPr lang="en-US" sz="1800" dirty="0" err="1"/>
              <a:t>eine</a:t>
            </a:r>
            <a:r>
              <a:rPr lang="en-US" sz="1800" dirty="0"/>
              <a:t> </a:t>
            </a:r>
            <a:r>
              <a:rPr lang="en-US" sz="1800" dirty="0" err="1"/>
              <a:t>Seite</a:t>
            </a:r>
            <a:r>
              <a:rPr lang="en-US" sz="1800" dirty="0"/>
              <a:t> </a:t>
            </a:r>
            <a:r>
              <a:rPr lang="en-US" sz="1800" dirty="0" err="1"/>
              <a:t>gehen</a:t>
            </a:r>
            <a:r>
              <a:rPr lang="en-US" sz="1800" dirty="0"/>
              <a:t>, die den </a:t>
            </a:r>
            <a:r>
              <a:rPr lang="en-US" sz="1800" dirty="0" err="1"/>
              <a:t>Benutzer</a:t>
            </a:r>
            <a:r>
              <a:rPr lang="en-US" sz="1800" dirty="0"/>
              <a:t> </a:t>
            </a:r>
            <a:r>
              <a:rPr lang="en-US" sz="1800" dirty="0" err="1"/>
              <a:t>darüber</a:t>
            </a:r>
            <a:r>
              <a:rPr lang="en-US" sz="1800" dirty="0"/>
              <a:t> </a:t>
            </a:r>
            <a:r>
              <a:rPr lang="en-US" sz="1800" dirty="0" err="1"/>
              <a:t>informiert</a:t>
            </a:r>
            <a:r>
              <a:rPr lang="en-US" sz="1800" dirty="0"/>
              <a:t> – </a:t>
            </a:r>
            <a:br>
              <a:rPr lang="en-US" sz="1800" dirty="0"/>
            </a:br>
            <a:r>
              <a:rPr lang="en-US" sz="1800" dirty="0" err="1"/>
              <a:t>er</a:t>
            </a:r>
            <a:r>
              <a:rPr lang="en-US" sz="1800" dirty="0"/>
              <a:t> muss die </a:t>
            </a:r>
            <a:r>
              <a:rPr lang="en-US" sz="1800" dirty="0" err="1"/>
              <a:t>Weiterleitung</a:t>
            </a:r>
            <a:r>
              <a:rPr lang="en-US" sz="1800" dirty="0"/>
              <a:t> </a:t>
            </a:r>
            <a:r>
              <a:rPr lang="en-US" sz="1800" dirty="0" err="1"/>
              <a:t>bestätigen</a:t>
            </a:r>
            <a:endParaRPr lang="en-US" sz="1800" dirty="0"/>
          </a:p>
          <a:p>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10g) Einige Risiken von Webanwendungen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277</a:t>
            </a:fld>
            <a:endParaRPr lang="de-DE"/>
          </a:p>
        </p:txBody>
      </p:sp>
    </p:spTree>
    <p:extLst>
      <p:ext uri="{BB962C8B-B14F-4D97-AF65-F5344CB8AC3E}">
        <p14:creationId xmlns:p14="http://schemas.microsoft.com/office/powerpoint/2010/main" val="221379398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278</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AAFE2D62-019C-4320-BA6B-348D2E010509}"/>
              </a:ext>
            </a:extLst>
          </p:cNvPr>
          <p:cNvSpPr txBox="1"/>
          <p:nvPr/>
        </p:nvSpPr>
        <p:spPr>
          <a:xfrm>
            <a:off x="1571523" y="1283642"/>
            <a:ext cx="5461665" cy="480131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Einführung und Ziele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Randbedingungen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Kontextabgrenzung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0A8C45"/>
                </a:solidFill>
                <a:effectLst/>
                <a:uLnTx/>
                <a:uFillTx/>
                <a:latin typeface="Arial" panose="020B0604020202020204"/>
                <a:ea typeface="+mn-ea"/>
                <a:cs typeface="+mn-cs"/>
              </a:rPr>
              <a:t>Lösungsstrategie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C50022"/>
                </a:solidFill>
                <a:effectLst/>
                <a:uLnTx/>
                <a:uFillTx/>
                <a:latin typeface="Arial" panose="020B0604020202020204"/>
                <a:ea typeface="+mn-ea"/>
                <a:cs typeface="+mn-cs"/>
              </a:rPr>
              <a:t>Bausteinsicht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C50022"/>
                </a:solidFill>
                <a:effectLst/>
                <a:uLnTx/>
                <a:uFillTx/>
                <a:latin typeface="Arial" panose="020B0604020202020204"/>
                <a:ea typeface="+mn-ea"/>
                <a:cs typeface="+mn-cs"/>
              </a:rPr>
              <a:t>Laufzeitsicht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C50022"/>
                </a:solidFill>
                <a:effectLst/>
                <a:uLnTx/>
                <a:uFillTx/>
                <a:latin typeface="Arial" panose="020B0604020202020204"/>
                <a:ea typeface="+mn-ea"/>
                <a:cs typeface="+mn-cs"/>
              </a:rPr>
              <a:t>Verteilungssicht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0A8C45"/>
                </a:solidFill>
                <a:effectLst/>
                <a:uLnTx/>
                <a:uFillTx/>
                <a:latin typeface="Arial" panose="020B0604020202020204"/>
                <a:ea typeface="+mn-ea"/>
                <a:cs typeface="+mn-cs"/>
              </a:rPr>
              <a:t>Querschnittliche Konzepte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F39500"/>
                </a:solidFill>
                <a:effectLst/>
                <a:uLnTx/>
                <a:uFillTx/>
                <a:latin typeface="Arial" panose="020B0604020202020204"/>
                <a:ea typeface="+mn-ea"/>
                <a:cs typeface="+mn-cs"/>
              </a:rPr>
              <a:t>Entwurfsentscheidungen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Qualitätsszenarien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F39500"/>
                </a:solidFill>
                <a:effectLst/>
                <a:uLnTx/>
                <a:uFillTx/>
                <a:latin typeface="Arial" panose="020B0604020202020204"/>
                <a:ea typeface="+mn-ea"/>
                <a:cs typeface="+mn-cs"/>
              </a:rPr>
              <a:t>Risiken und technische Schulden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2400" b="0" i="0" u="none" strike="noStrike" kern="1200" cap="none" spc="0" normalizeH="0" baseline="0" noProof="0">
                <a:ln>
                  <a:noFill/>
                </a:ln>
                <a:solidFill>
                  <a:srgbClr val="000000"/>
                </a:solidFill>
                <a:effectLst/>
                <a:uLnTx/>
                <a:uFillTx/>
                <a:latin typeface="Arial" panose="020B0604020202020204"/>
                <a:ea typeface="+mn-ea"/>
                <a:cs typeface="+mn-cs"/>
              </a:rPr>
              <a:t>Glossar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7" name="Picture 6">
            <a:extLst>
              <a:ext uri="{FF2B5EF4-FFF2-40B4-BE49-F238E27FC236}">
                <a16:creationId xmlns:a16="http://schemas.microsoft.com/office/drawing/2014/main" id="{520B4EFE-F4B8-42DF-9F17-38F121DC3B9D}"/>
              </a:ext>
            </a:extLst>
          </p:cNvPr>
          <p:cNvPicPr>
            <a:picLocks noChangeAspect="1"/>
          </p:cNvPicPr>
          <p:nvPr/>
        </p:nvPicPr>
        <p:blipFill>
          <a:blip r:embed="rId2"/>
          <a:stretch>
            <a:fillRect/>
          </a:stretch>
        </p:blipFill>
        <p:spPr>
          <a:xfrm>
            <a:off x="8945993" y="712142"/>
            <a:ext cx="2286000" cy="1143000"/>
          </a:xfrm>
          <a:prstGeom prst="rect">
            <a:avLst/>
          </a:prstGeom>
        </p:spPr>
      </p:pic>
      <p:grpSp>
        <p:nvGrpSpPr>
          <p:cNvPr id="11" name="Group 10">
            <a:extLst>
              <a:ext uri="{FF2B5EF4-FFF2-40B4-BE49-F238E27FC236}">
                <a16:creationId xmlns:a16="http://schemas.microsoft.com/office/drawing/2014/main" id="{B4B2EC84-93F4-4165-8A23-233E3D2F5AC4}"/>
              </a:ext>
            </a:extLst>
          </p:cNvPr>
          <p:cNvGrpSpPr/>
          <p:nvPr/>
        </p:nvGrpSpPr>
        <p:grpSpPr>
          <a:xfrm>
            <a:off x="9040964" y="2292610"/>
            <a:ext cx="2191030" cy="1606609"/>
            <a:chOff x="9633798" y="2674834"/>
            <a:chExt cx="2191030" cy="1606609"/>
          </a:xfrm>
        </p:grpSpPr>
        <p:sp>
          <p:nvSpPr>
            <p:cNvPr id="9" name="TextBox 8">
              <a:extLst>
                <a:ext uri="{FF2B5EF4-FFF2-40B4-BE49-F238E27FC236}">
                  <a16:creationId xmlns:a16="http://schemas.microsoft.com/office/drawing/2014/main" id="{E979AD83-950F-4D50-9114-F6278EB9842F}"/>
                </a:ext>
              </a:extLst>
            </p:cNvPr>
            <p:cNvSpPr txBox="1"/>
            <p:nvPr/>
          </p:nvSpPr>
          <p:spPr>
            <a:xfrm>
              <a:off x="9742206" y="2888479"/>
              <a:ext cx="208262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Anforderungen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Technik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Strukturen/Sichten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Entscheidungen</a:t>
              </a:r>
            </a:p>
          </p:txBody>
        </p:sp>
        <p:sp>
          <p:nvSpPr>
            <p:cNvPr id="10" name="Rectangle 9">
              <a:extLst>
                <a:ext uri="{FF2B5EF4-FFF2-40B4-BE49-F238E27FC236}">
                  <a16:creationId xmlns:a16="http://schemas.microsoft.com/office/drawing/2014/main" id="{319AAE8C-CB1B-4800-AE22-F16FDC9BC6EF}"/>
                </a:ext>
              </a:extLst>
            </p:cNvPr>
            <p:cNvSpPr/>
            <p:nvPr/>
          </p:nvSpPr>
          <p:spPr>
            <a:xfrm>
              <a:off x="9633798" y="2674834"/>
              <a:ext cx="2191030" cy="1606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28398652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279</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AAFE2D62-019C-4320-BA6B-348D2E010509}"/>
              </a:ext>
            </a:extLst>
          </p:cNvPr>
          <p:cNvSpPr txBox="1"/>
          <p:nvPr/>
        </p:nvSpPr>
        <p:spPr>
          <a:xfrm>
            <a:off x="611230" y="1283642"/>
            <a:ext cx="9067990"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4A96">
                    <a:lumMod val="75000"/>
                  </a:srgbClr>
                </a:solidFill>
                <a:effectLst/>
                <a:uLnTx/>
                <a:uFillTx/>
                <a:latin typeface="Arial" panose="020B0604020202020204"/>
                <a:ea typeface="+mn-ea"/>
                <a:cs typeface="+mn-cs"/>
              </a:rPr>
              <a:t>Einführung und Ziele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Beschreibt die wesentliche Anforderungen und treibenden Kräfte, die Softwarearchitekten und Entwicklungsteams berücksichtigen müssen. </a:t>
            </a:r>
            <a:b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b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Dazu gehören die</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zugrunde liegenden Geschäftsziele, wesentliche Aufgabenstellung und essenzielle fachliche Anforderungen an das System</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Qualitätsziele für die Architektur</a:t>
            </a:r>
          </a:p>
          <a:p>
            <a:pPr marL="1257300"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relevante Stakeholder und deren Erwartungshaltung</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24FD49EA-E8C6-4320-9DE9-ED94723A154D}"/>
              </a:ext>
            </a:extLst>
          </p:cNvPr>
          <p:cNvSpPr/>
          <p:nvPr/>
        </p:nvSpPr>
        <p:spPr>
          <a:xfrm>
            <a:off x="717847" y="4176742"/>
            <a:ext cx="1862983" cy="58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panose="020B0604020202020204"/>
                <a:ea typeface="+mn-ea"/>
                <a:cs typeface="+mn-cs"/>
              </a:rPr>
              <a:t>Geschäftsziele</a:t>
            </a:r>
          </a:p>
        </p:txBody>
      </p:sp>
      <p:sp>
        <p:nvSpPr>
          <p:cNvPr id="12" name="Rectangle 11">
            <a:extLst>
              <a:ext uri="{FF2B5EF4-FFF2-40B4-BE49-F238E27FC236}">
                <a16:creationId xmlns:a16="http://schemas.microsoft.com/office/drawing/2014/main" id="{355E582D-CAA7-4E7C-9CCA-705DCD9BAE48}"/>
              </a:ext>
            </a:extLst>
          </p:cNvPr>
          <p:cNvSpPr/>
          <p:nvPr/>
        </p:nvSpPr>
        <p:spPr>
          <a:xfrm>
            <a:off x="2425582" y="4602608"/>
            <a:ext cx="2351517" cy="58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panose="020B0604020202020204"/>
                <a:ea typeface="+mn-ea"/>
                <a:cs typeface="+mn-cs"/>
              </a:rPr>
              <a:t>Aufgabenstellungen</a:t>
            </a:r>
          </a:p>
        </p:txBody>
      </p:sp>
      <p:sp>
        <p:nvSpPr>
          <p:cNvPr id="13" name="Rectangle 12">
            <a:extLst>
              <a:ext uri="{FF2B5EF4-FFF2-40B4-BE49-F238E27FC236}">
                <a16:creationId xmlns:a16="http://schemas.microsoft.com/office/drawing/2014/main" id="{3537EF96-D357-422F-806D-4AE7F88FF2BF}"/>
              </a:ext>
            </a:extLst>
          </p:cNvPr>
          <p:cNvSpPr/>
          <p:nvPr/>
        </p:nvSpPr>
        <p:spPr>
          <a:xfrm>
            <a:off x="4654610" y="5054137"/>
            <a:ext cx="2351517" cy="58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panose="020B0604020202020204"/>
                <a:ea typeface="+mn-ea"/>
                <a:cs typeface="+mn-cs"/>
              </a:rPr>
              <a:t>Fachl. Anforderungen</a:t>
            </a:r>
          </a:p>
        </p:txBody>
      </p:sp>
      <p:sp>
        <p:nvSpPr>
          <p:cNvPr id="14" name="Rectangle 13">
            <a:extLst>
              <a:ext uri="{FF2B5EF4-FFF2-40B4-BE49-F238E27FC236}">
                <a16:creationId xmlns:a16="http://schemas.microsoft.com/office/drawing/2014/main" id="{9D3EC82A-D1EB-4A9E-837F-C86D3F2C2028}"/>
              </a:ext>
            </a:extLst>
          </p:cNvPr>
          <p:cNvSpPr/>
          <p:nvPr/>
        </p:nvSpPr>
        <p:spPr>
          <a:xfrm>
            <a:off x="6883638" y="4558455"/>
            <a:ext cx="2351517" cy="58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panose="020B0604020202020204"/>
                <a:ea typeface="+mn-ea"/>
                <a:cs typeface="+mn-cs"/>
              </a:rPr>
              <a:t>Qualitätsziele</a:t>
            </a:r>
          </a:p>
        </p:txBody>
      </p:sp>
      <p:sp>
        <p:nvSpPr>
          <p:cNvPr id="15" name="Rectangle 14">
            <a:extLst>
              <a:ext uri="{FF2B5EF4-FFF2-40B4-BE49-F238E27FC236}">
                <a16:creationId xmlns:a16="http://schemas.microsoft.com/office/drawing/2014/main" id="{22A1362F-56F6-4536-B6C4-175FC513578A}"/>
              </a:ext>
            </a:extLst>
          </p:cNvPr>
          <p:cNvSpPr/>
          <p:nvPr/>
        </p:nvSpPr>
        <p:spPr>
          <a:xfrm>
            <a:off x="9079908" y="4098043"/>
            <a:ext cx="2080900" cy="58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panose="020B0604020202020204"/>
                <a:ea typeface="+mn-ea"/>
                <a:cs typeface="+mn-cs"/>
              </a:rPr>
              <a:t>Stakeholder</a:t>
            </a:r>
          </a:p>
        </p:txBody>
      </p:sp>
      <p:pic>
        <p:nvPicPr>
          <p:cNvPr id="10" name="Picture 9">
            <a:extLst>
              <a:ext uri="{FF2B5EF4-FFF2-40B4-BE49-F238E27FC236}">
                <a16:creationId xmlns:a16="http://schemas.microsoft.com/office/drawing/2014/main" id="{DE6F82ED-D442-45A8-A6FA-44FB6B4E8D84}"/>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1295384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393F3-F4B6-4126-866D-9649C2C9D27E}"/>
              </a:ext>
            </a:extLst>
          </p:cNvPr>
          <p:cNvSpPr>
            <a:spLocks noGrp="1"/>
          </p:cNvSpPr>
          <p:nvPr>
            <p:ph type="title"/>
          </p:nvPr>
        </p:nvSpPr>
        <p:spPr/>
        <p:txBody>
          <a:bodyPr/>
          <a:lstStyle/>
          <a:p>
            <a:r>
              <a:rPr lang="de-DE"/>
              <a:t>2a) Typen von Softwarearchitekten</a:t>
            </a:r>
            <a:br>
              <a:rPr lang="de-DE"/>
            </a:br>
            <a:r>
              <a:rPr lang="de-DE"/>
              <a:t>Solution Architect</a:t>
            </a:r>
          </a:p>
        </p:txBody>
      </p:sp>
      <p:sp>
        <p:nvSpPr>
          <p:cNvPr id="3" name="Slide Number Placeholder 2">
            <a:extLst>
              <a:ext uri="{FF2B5EF4-FFF2-40B4-BE49-F238E27FC236}">
                <a16:creationId xmlns:a16="http://schemas.microsoft.com/office/drawing/2014/main" id="{CBBE9BFD-19AC-4009-8B0B-5360C3FB865F}"/>
              </a:ext>
            </a:extLst>
          </p:cNvPr>
          <p:cNvSpPr>
            <a:spLocks noGrp="1"/>
          </p:cNvSpPr>
          <p:nvPr>
            <p:ph type="sldNum" sz="quarter" idx="4"/>
          </p:nvPr>
        </p:nvSpPr>
        <p:spPr/>
        <p:txBody>
          <a:bodyPr/>
          <a:lstStyle/>
          <a:p>
            <a:fld id="{82EA1D04-CA53-4DE3-84A8-2B63E41036C9}" type="slidenum">
              <a:rPr lang="de-DE" smtClean="0"/>
              <a:pPr/>
              <a:t>28</a:t>
            </a:fld>
            <a:endParaRPr lang="de-DE"/>
          </a:p>
        </p:txBody>
      </p:sp>
      <p:sp>
        <p:nvSpPr>
          <p:cNvPr id="4" name="Content Placeholder 3">
            <a:extLst>
              <a:ext uri="{FF2B5EF4-FFF2-40B4-BE49-F238E27FC236}">
                <a16:creationId xmlns:a16="http://schemas.microsoft.com/office/drawing/2014/main" id="{8608A440-DC11-4242-AD8D-E1481A348986}"/>
              </a:ext>
            </a:extLst>
          </p:cNvPr>
          <p:cNvSpPr>
            <a:spLocks noGrp="1"/>
          </p:cNvSpPr>
          <p:nvPr>
            <p:ph idx="1"/>
          </p:nvPr>
        </p:nvSpPr>
        <p:spPr/>
        <p:txBody>
          <a:bodyPr/>
          <a:lstStyle/>
          <a:p>
            <a:r>
              <a:rPr lang="de-DE"/>
              <a:t>Überträgt Anforderungen in eine Lösungsarchitektur</a:t>
            </a:r>
          </a:p>
          <a:p>
            <a:pPr lvl="1"/>
            <a:r>
              <a:rPr lang="de-DE"/>
              <a:t>Arbeiten dafür mit Business Analysten und Product Ownern zusammen</a:t>
            </a:r>
          </a:p>
          <a:p>
            <a:r>
              <a:rPr lang="de-DE"/>
              <a:t>Wählen geeignete Technologien für die Problemlösung</a:t>
            </a:r>
          </a:p>
          <a:p>
            <a:pPr lvl="1"/>
            <a:r>
              <a:rPr lang="de-DE"/>
              <a:t>Arbeiten mit Enterprise Architekten zusammen</a:t>
            </a:r>
          </a:p>
          <a:p>
            <a:r>
              <a:rPr lang="de-DE"/>
              <a:t>Bilden die Brücke zwischen Enterprise Architekten und Application Architekten</a:t>
            </a:r>
          </a:p>
        </p:txBody>
      </p:sp>
    </p:spTree>
    <p:extLst>
      <p:ext uri="{BB962C8B-B14F-4D97-AF65-F5344CB8AC3E}">
        <p14:creationId xmlns:p14="http://schemas.microsoft.com/office/powerpoint/2010/main" val="302916190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280</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AAFE2D62-019C-4320-BA6B-348D2E010509}"/>
              </a:ext>
            </a:extLst>
          </p:cNvPr>
          <p:cNvSpPr txBox="1"/>
          <p:nvPr/>
        </p:nvSpPr>
        <p:spPr>
          <a:xfrm>
            <a:off x="611230" y="1283642"/>
            <a:ext cx="906799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4A96">
                    <a:lumMod val="75000"/>
                  </a:srgbClr>
                </a:solidFill>
                <a:effectLst/>
                <a:uLnTx/>
                <a:uFillTx/>
                <a:latin typeface="Arial" panose="020B0604020202020204"/>
                <a:ea typeface="+mn-ea"/>
                <a:cs typeface="+mn-cs"/>
              </a:rPr>
              <a:t>Einführung und Ziele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24FD49EA-E8C6-4320-9DE9-ED94723A154D}"/>
              </a:ext>
            </a:extLst>
          </p:cNvPr>
          <p:cNvSpPr/>
          <p:nvPr/>
        </p:nvSpPr>
        <p:spPr>
          <a:xfrm>
            <a:off x="611230" y="2000688"/>
            <a:ext cx="1862983" cy="58326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panose="020B0604020202020204"/>
                <a:ea typeface="+mn-ea"/>
                <a:cs typeface="+mn-cs"/>
              </a:rPr>
              <a:t>Geschäftsziele</a:t>
            </a:r>
          </a:p>
        </p:txBody>
      </p:sp>
      <p:sp>
        <p:nvSpPr>
          <p:cNvPr id="12" name="Rectangle 11">
            <a:extLst>
              <a:ext uri="{FF2B5EF4-FFF2-40B4-BE49-F238E27FC236}">
                <a16:creationId xmlns:a16="http://schemas.microsoft.com/office/drawing/2014/main" id="{355E582D-CAA7-4E7C-9CCA-705DCD9BAE48}"/>
              </a:ext>
            </a:extLst>
          </p:cNvPr>
          <p:cNvSpPr/>
          <p:nvPr/>
        </p:nvSpPr>
        <p:spPr>
          <a:xfrm>
            <a:off x="611230" y="2813950"/>
            <a:ext cx="2351517" cy="58326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panose="020B0604020202020204"/>
                <a:ea typeface="+mn-ea"/>
                <a:cs typeface="+mn-cs"/>
              </a:rPr>
              <a:t>Aufgabenstellungen</a:t>
            </a:r>
          </a:p>
        </p:txBody>
      </p:sp>
      <p:sp>
        <p:nvSpPr>
          <p:cNvPr id="6" name="TextBox 5">
            <a:extLst>
              <a:ext uri="{FF2B5EF4-FFF2-40B4-BE49-F238E27FC236}">
                <a16:creationId xmlns:a16="http://schemas.microsoft.com/office/drawing/2014/main" id="{295FE1DA-6F2C-4CEA-9D4D-6DAB250859AE}"/>
              </a:ext>
            </a:extLst>
          </p:cNvPr>
          <p:cNvSpPr txBox="1"/>
          <p:nvPr/>
        </p:nvSpPr>
        <p:spPr>
          <a:xfrm>
            <a:off x="3373148" y="1867894"/>
            <a:ext cx="8581544" cy="36317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Kurzbeschreibung der Geschäftsziele und der fachlichen Aufgabenstellung, treibenden Kräfte, Extrakt (oder Abstract) der Anforderungen. Verweis auf vielleicht vorhandene Anforderungsdokumente (mit Versionsbezeichnungen und Ablageorten).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Aus Sicht der späteren Nutzer ist die Unterstützung einer fachlichen Aufgabe oder Verbesserung der Qualität der eigentliche Beweggrund, ein neues System zu schaffen oder ein bestehendes zu modifizieren.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Kurze textuelle Beschreibung, eventuell in tabellarischer Use-Case Form. Sofern vorhanden sollte die Aufgabenstellung Verweise auf die entsprechenden Anforderungsdokumente enthalten.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Halten Sie diese Auszüge so knapp wie möglich und wägen Sie Lesbarkeit und Redundanzfreiheit gegeneinander ab.</a:t>
            </a:r>
          </a:p>
        </p:txBody>
      </p:sp>
      <p:sp>
        <p:nvSpPr>
          <p:cNvPr id="11" name="Rectangle 10">
            <a:extLst>
              <a:ext uri="{FF2B5EF4-FFF2-40B4-BE49-F238E27FC236}">
                <a16:creationId xmlns:a16="http://schemas.microsoft.com/office/drawing/2014/main" id="{EB970C86-36B3-4CF2-A913-EF14F70B101F}"/>
              </a:ext>
            </a:extLst>
          </p:cNvPr>
          <p:cNvSpPr/>
          <p:nvPr/>
        </p:nvSpPr>
        <p:spPr>
          <a:xfrm>
            <a:off x="611230" y="3627212"/>
            <a:ext cx="2351517" cy="58326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panose="020B0604020202020204"/>
                <a:ea typeface="+mn-ea"/>
                <a:cs typeface="+mn-cs"/>
              </a:rPr>
              <a:t>Fachl. Anforderungen</a:t>
            </a:r>
          </a:p>
        </p:txBody>
      </p:sp>
      <p:pic>
        <p:nvPicPr>
          <p:cNvPr id="9" name="Picture 8">
            <a:extLst>
              <a:ext uri="{FF2B5EF4-FFF2-40B4-BE49-F238E27FC236}">
                <a16:creationId xmlns:a16="http://schemas.microsoft.com/office/drawing/2014/main" id="{8FC6000B-4672-47DB-8F43-107753D79523}"/>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53531375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281</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AAFE2D62-019C-4320-BA6B-348D2E010509}"/>
              </a:ext>
            </a:extLst>
          </p:cNvPr>
          <p:cNvSpPr txBox="1"/>
          <p:nvPr/>
        </p:nvSpPr>
        <p:spPr>
          <a:xfrm>
            <a:off x="611230" y="1283642"/>
            <a:ext cx="906799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4A96">
                    <a:lumMod val="75000"/>
                  </a:srgbClr>
                </a:solidFill>
                <a:effectLst/>
                <a:uLnTx/>
                <a:uFillTx/>
                <a:latin typeface="Arial" panose="020B0604020202020204"/>
                <a:ea typeface="+mn-ea"/>
                <a:cs typeface="+mn-cs"/>
              </a:rPr>
              <a:t>Einführung und Ziele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29801C68-CF64-459A-A503-BA4AE12C5139}"/>
              </a:ext>
            </a:extLst>
          </p:cNvPr>
          <p:cNvSpPr txBox="1"/>
          <p:nvPr/>
        </p:nvSpPr>
        <p:spPr>
          <a:xfrm>
            <a:off x="3373148" y="1867894"/>
            <a:ext cx="8581544" cy="344709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Die Top-3 bis Top-5 der Qualitätsziele für die Architektur, deren Erfüllung oder Einhaltung den maßgeblichen Stakeholdern besonders wichtig sind. Gemeint sind hier wirklich Qualitätsziele, die nicht unbedingt mit den Zielen des Projekts übereinstimmen. Beachten Sie den Unterschied.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Weil Qualitätsziele grundlegende Architekturentscheidungen oft maßgeblich beeinflussen, sollten Sie die für Ihre Stakeholder relevanten Qualitätsziele kennen, möglichst konkret und operationalisierbar.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Wenn Sie als Architekt nicht wissen, woran Ihre Arbeit gemessen wird,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Tabellarische Darstellung der Qualitätsziele mit möglichst konkreten Szenarien, geordnet nach Prioritäten.</a:t>
            </a:r>
          </a:p>
        </p:txBody>
      </p:sp>
      <p:sp>
        <p:nvSpPr>
          <p:cNvPr id="11" name="Rectangle 10">
            <a:extLst>
              <a:ext uri="{FF2B5EF4-FFF2-40B4-BE49-F238E27FC236}">
                <a16:creationId xmlns:a16="http://schemas.microsoft.com/office/drawing/2014/main" id="{A5CAAE1B-3E65-4AD2-955D-28AB2C68BE8E}"/>
              </a:ext>
            </a:extLst>
          </p:cNvPr>
          <p:cNvSpPr/>
          <p:nvPr/>
        </p:nvSpPr>
        <p:spPr>
          <a:xfrm>
            <a:off x="611230" y="1986628"/>
            <a:ext cx="2351517" cy="58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panose="020B0604020202020204"/>
                <a:ea typeface="+mn-ea"/>
                <a:cs typeface="+mn-cs"/>
              </a:rPr>
              <a:t>Qualitätsziele</a:t>
            </a:r>
          </a:p>
        </p:txBody>
      </p:sp>
      <p:pic>
        <p:nvPicPr>
          <p:cNvPr id="7" name="Picture 6">
            <a:extLst>
              <a:ext uri="{FF2B5EF4-FFF2-40B4-BE49-F238E27FC236}">
                <a16:creationId xmlns:a16="http://schemas.microsoft.com/office/drawing/2014/main" id="{2726E477-AC4E-4C0D-A377-95974F3607C7}"/>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260305703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282</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AAFE2D62-019C-4320-BA6B-348D2E010509}"/>
              </a:ext>
            </a:extLst>
          </p:cNvPr>
          <p:cNvSpPr txBox="1"/>
          <p:nvPr/>
        </p:nvSpPr>
        <p:spPr>
          <a:xfrm>
            <a:off x="611230" y="1283642"/>
            <a:ext cx="906799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4A96">
                    <a:lumMod val="75000"/>
                  </a:srgbClr>
                </a:solidFill>
                <a:effectLst/>
                <a:uLnTx/>
                <a:uFillTx/>
                <a:latin typeface="Arial" panose="020B0604020202020204"/>
                <a:ea typeface="+mn-ea"/>
                <a:cs typeface="+mn-cs"/>
              </a:rPr>
              <a:t>Einführung und Ziele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22A1362F-56F6-4536-B6C4-175FC513578A}"/>
              </a:ext>
            </a:extLst>
          </p:cNvPr>
          <p:cNvSpPr/>
          <p:nvPr/>
        </p:nvSpPr>
        <p:spPr>
          <a:xfrm>
            <a:off x="611231" y="1982449"/>
            <a:ext cx="1952508" cy="58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panose="020B0604020202020204"/>
                <a:ea typeface="+mn-ea"/>
                <a:cs typeface="+mn-cs"/>
              </a:rPr>
              <a:t>Stakeholder</a:t>
            </a:r>
          </a:p>
        </p:txBody>
      </p:sp>
      <p:sp>
        <p:nvSpPr>
          <p:cNvPr id="10" name="TextBox 9">
            <a:extLst>
              <a:ext uri="{FF2B5EF4-FFF2-40B4-BE49-F238E27FC236}">
                <a16:creationId xmlns:a16="http://schemas.microsoft.com/office/drawing/2014/main" id="{983BC4C3-F273-4F2B-B038-0D2A70F6BAC4}"/>
              </a:ext>
            </a:extLst>
          </p:cNvPr>
          <p:cNvSpPr txBox="1"/>
          <p:nvPr/>
        </p:nvSpPr>
        <p:spPr>
          <a:xfrm>
            <a:off x="3373148" y="1867894"/>
            <a:ext cx="8581544" cy="36317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Expliziter Überblick über die Stakeholder des Systems, d.h. über alle Personen, Rollen oder Organisationen, die die Architektur kennen sollten oder von der Architektur überzeugt werden müssen, mit Architektur oder Code arbeiten (z.B. Schnittstellen nutzen), Dokumentation der Architektur für ihre eigene Arbeit benötigen, Entscheidungen über das System und dessen Entwicklung treffen.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Sie sollten die Projektbeteiligten und -betroffenen kennen, sonst erleben Sie später im Entwicklungsprozess Überraschungen. Diese Stakeholder bestimmen unter anderem Umfang und Detaillierungsgrad der von Ihnen zu leistenden Arbeit und Ergebnisse.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Tabelle mit Rollen- oder Personennamen, sowie deren Erwartungshaltung bezüglich der Architektur und deren Dokumentation.</a:t>
            </a:r>
          </a:p>
        </p:txBody>
      </p:sp>
      <p:pic>
        <p:nvPicPr>
          <p:cNvPr id="11" name="Picture 10">
            <a:extLst>
              <a:ext uri="{FF2B5EF4-FFF2-40B4-BE49-F238E27FC236}">
                <a16:creationId xmlns:a16="http://schemas.microsoft.com/office/drawing/2014/main" id="{3D4C3136-D50F-4427-953B-257DAF9A39FA}"/>
              </a:ext>
            </a:extLst>
          </p:cNvPr>
          <p:cNvPicPr>
            <a:picLocks noChangeAspect="1"/>
          </p:cNvPicPr>
          <p:nvPr/>
        </p:nvPicPr>
        <p:blipFill>
          <a:blip r:embed="rId2"/>
          <a:stretch>
            <a:fillRect/>
          </a:stretch>
        </p:blipFill>
        <p:spPr>
          <a:xfrm>
            <a:off x="4226660" y="5690225"/>
            <a:ext cx="4317883" cy="787367"/>
          </a:xfrm>
          <a:prstGeom prst="rect">
            <a:avLst/>
          </a:prstGeom>
        </p:spPr>
      </p:pic>
      <p:pic>
        <p:nvPicPr>
          <p:cNvPr id="8" name="Picture 7">
            <a:extLst>
              <a:ext uri="{FF2B5EF4-FFF2-40B4-BE49-F238E27FC236}">
                <a16:creationId xmlns:a16="http://schemas.microsoft.com/office/drawing/2014/main" id="{594CC844-B916-41F7-A693-90230BFBEBB4}"/>
              </a:ext>
            </a:extLst>
          </p:cNvPr>
          <p:cNvPicPr>
            <a:picLocks noChangeAspect="1"/>
          </p:cNvPicPr>
          <p:nvPr/>
        </p:nvPicPr>
        <p:blipFill>
          <a:blip r:embed="rId3"/>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151127598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283</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3148" y="1867894"/>
            <a:ext cx="8581544" cy="36317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Fesseln und Vorgaben, die ihre Freiheiten bezüglich Entwurf, Implementierung oder Ihres Entwicklungsprozesses einschränken. Diese Randbedingungen gelten manchmal organisations- oder firmenweit über die Grenzen einzelner Systeme hinweg.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Als Architekt sollten Sie explizit wissen, wo Ihre Freiheitsgrade bezüglich Entwurfsentscheidungen liegen und wo Sie Randbedingungen beachten müssen. Sie können Randbedingungen vielleicht noch verhandeln, zunächst sind sie aber da.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Einfache Tabellen der Randbedingungen mit Erläuterungen. Bei Bedarf unterscheiden Sie technische, organisatorische und politische Randbedingungen oder übergreifende Konventionen (beispielsweise Programmier- oder Versionierungsrichtlinien, Dokumentation- oder Namenskonvention).</a:t>
            </a: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4A96">
                    <a:lumMod val="75000"/>
                  </a:srgbClr>
                </a:solidFill>
                <a:effectLst/>
                <a:uLnTx/>
                <a:uFillTx/>
                <a:latin typeface="Arial" panose="020B0604020202020204"/>
                <a:ea typeface="+mn-ea"/>
                <a:cs typeface="+mn-cs"/>
              </a:rPr>
              <a:t>Randbedingungen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7" name="Picture 6">
            <a:extLst>
              <a:ext uri="{FF2B5EF4-FFF2-40B4-BE49-F238E27FC236}">
                <a16:creationId xmlns:a16="http://schemas.microsoft.com/office/drawing/2014/main" id="{EF08AD41-E17B-4397-AF4F-AF6821FF8F96}"/>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20728771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284</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3148" y="1867894"/>
            <a:ext cx="8581544" cy="36317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Die Kontextabgrenzung grenzt das System von allen Kommunikationspartnern (Nachbarsystemen und Benutzerrollen) ab. Sie legt damit die externen Schnittstellen fest.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Differenzieren Sie fachlichen Kontext (fachliche Ein- und Ausgaben) und technischen Kontext (Kanäle, Protokolle, Hardware), falls nötig.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Die fachlichen und technischen Schnittstellen zu Kommunikationspartnern gehören zu den kritischsten Aspekten eines Systems. Stellen Sie sicher, dass Sie diese komplett verstanden haben.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Verschiedene Optionen: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Diverse Kontextdiagramme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Listen von Kommunikationspartnern mit deren Schnittstellen</a:t>
            </a: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4A96">
                    <a:lumMod val="75000"/>
                  </a:srgbClr>
                </a:solidFill>
                <a:effectLst/>
                <a:uLnTx/>
                <a:uFillTx/>
                <a:latin typeface="Arial" panose="020B0604020202020204"/>
                <a:ea typeface="+mn-ea"/>
                <a:cs typeface="+mn-cs"/>
              </a:rPr>
              <a:t>Kontextabgrenzung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7" name="Picture 6">
            <a:extLst>
              <a:ext uri="{FF2B5EF4-FFF2-40B4-BE49-F238E27FC236}">
                <a16:creationId xmlns:a16="http://schemas.microsoft.com/office/drawing/2014/main" id="{FB6AEBD7-6F0B-499B-AC1A-92D061731E87}"/>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23696605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285</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3148" y="1867894"/>
            <a:ext cx="8581544" cy="412420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Festlegung aller Kommunikationspartner (Nutzer, IT-Systeme, …) mit Erklärung der fachlichen Ein- und Ausgabedaten oder Schnittstellen. Zusätzlich bei Bedarf fachliche Datenformate oder Protokolle der Kommunikation mit den Nachbarsystemen.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Alle Beteiligten müssen verstehen, welche fachlichen Informationen mit der Umgebung ausgetauscht werden.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Alle Diagrammarten, die das System als Black Box darstellen und die fachlichen Schnittstellen zu den Nachbarn beschreiben.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Alternativ oder ergänzend können Sie eine Tabelle verwenden. Der Titel gibt den Namen Ihres Systems wieder; die drei Spalten sind: </a:t>
            </a:r>
            <a:b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b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Kommunikationspartner, Eingabe, Ausgabe.</a:t>
            </a:r>
            <a:b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b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&lt;Diagramm und/oder Tabelle&gt;</a:t>
            </a:r>
            <a:b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b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&lt;optional: Erläuterung der externen fachlichen Schnittstellen&gt;</a:t>
            </a: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4A96">
                    <a:lumMod val="75000"/>
                  </a:srgbClr>
                </a:solidFill>
                <a:effectLst/>
                <a:uLnTx/>
                <a:uFillTx/>
                <a:latin typeface="Arial" panose="020B0604020202020204"/>
                <a:ea typeface="+mn-ea"/>
                <a:cs typeface="+mn-cs"/>
              </a:rPr>
              <a:t>Kontextabgrenzung fachlich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7" name="Picture 6">
            <a:extLst>
              <a:ext uri="{FF2B5EF4-FFF2-40B4-BE49-F238E27FC236}">
                <a16:creationId xmlns:a16="http://schemas.microsoft.com/office/drawing/2014/main" id="{2E46FC49-AF2E-44E0-8AB8-8FEEE94B3DBA}"/>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15307755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286</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3148" y="1867894"/>
            <a:ext cx="8581544" cy="387798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Technische Schnittstellen (Kanäle, Übertragungsmedien) zwischen dem System und seiner Umwelt. Zusätzlich eine Erklärung (mapping), welche fachlichen Ein- und Ausgaben über welche technischen Kanäle fließen.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Viele Stakeholder treffen Architekturentscheidungen auf Basis der technischen Schnittstellen des Systems zu seinem Kontext.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Insbesondere Infrastruktur- oder Hardwareentwickler entscheiden auch über diese technischen Schnittstellen.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Beispielsweise UML Deployment-Diagramme mit den Kanälen zu Nachbarsystemen, begleitet von einer Tabelle, die Kanäle auf Ein-/Ausgaben abbildet.</a:t>
            </a:r>
            <a:b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b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&lt;Diagramm oder Tabelle&gt;</a:t>
            </a:r>
            <a:b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b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&lt;optional: Erläuterung der externen technischen Schnittstellen&gt;</a:t>
            </a:r>
            <a:b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b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&lt;Mapping fachliche auf technische Schnittstellen&gt;</a:t>
            </a: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4A96">
                    <a:lumMod val="75000"/>
                  </a:srgbClr>
                </a:solidFill>
                <a:effectLst/>
                <a:uLnTx/>
                <a:uFillTx/>
                <a:latin typeface="Arial" panose="020B0604020202020204"/>
                <a:ea typeface="+mn-ea"/>
                <a:cs typeface="+mn-cs"/>
              </a:rPr>
              <a:t>Kontextabgrenzung technisch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7" name="Picture 6">
            <a:extLst>
              <a:ext uri="{FF2B5EF4-FFF2-40B4-BE49-F238E27FC236}">
                <a16:creationId xmlns:a16="http://schemas.microsoft.com/office/drawing/2014/main" id="{E6381BA9-4F4B-41FA-9B62-5C18A59AA4C1}"/>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13600270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287</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3148" y="1867894"/>
            <a:ext cx="8581544" cy="412420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A8C45"/>
                </a:solidFill>
                <a:effectLst/>
                <a:uLnTx/>
                <a:uFillTx/>
                <a:latin typeface="Arial" panose="020B0604020202020204"/>
                <a:ea typeface="+mn-ea"/>
                <a:cs typeface="+mn-cs"/>
              </a:rPr>
              <a:t>Kurzer Überblick über die grundlegenden Entscheidungen und Lösungsansätze, die Entwurf und Implementierung des Systems prägen. Hierzu gehören: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A8C45"/>
                </a:solidFill>
                <a:effectLst/>
                <a:uLnTx/>
                <a:uFillTx/>
                <a:latin typeface="Arial" panose="020B0604020202020204"/>
                <a:ea typeface="+mn-ea"/>
                <a:cs typeface="+mn-cs"/>
              </a:rPr>
              <a:t>Technologieentscheidungen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A8C45"/>
                </a:solidFill>
                <a:effectLst/>
                <a:uLnTx/>
                <a:uFillTx/>
                <a:latin typeface="Arial" panose="020B0604020202020204"/>
                <a:ea typeface="+mn-ea"/>
                <a:cs typeface="+mn-cs"/>
              </a:rPr>
              <a:t>Entscheidungen über die Top-Level-Zerlegung des Systems, beispielsweise die Verwendung prägender Entwurfs- oder Architekturmuster</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A8C45"/>
                </a:solidFill>
                <a:effectLst/>
                <a:uLnTx/>
                <a:uFillTx/>
                <a:latin typeface="Arial" panose="020B0604020202020204"/>
                <a:ea typeface="+mn-ea"/>
                <a:cs typeface="+mn-cs"/>
              </a:rPr>
              <a:t>Entscheidungen zur Erreichung der wichtigsten Qualitätsanforderungen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A8C45"/>
                </a:solidFill>
                <a:effectLst/>
                <a:uLnTx/>
                <a:uFillTx/>
                <a:latin typeface="Arial" panose="020B0604020202020204"/>
                <a:ea typeface="+mn-ea"/>
                <a:cs typeface="+mn-cs"/>
              </a:rPr>
              <a:t>relevante organisatorische Entscheidungen (Entwicklungsprozesse oder Delegation bestimmter Aufgaben an andere Stakeholder).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A8C45"/>
                </a:solidFill>
                <a:effectLst/>
                <a:uLnTx/>
                <a:uFillTx/>
                <a:latin typeface="Arial" panose="020B0604020202020204"/>
                <a:ea typeface="+mn-ea"/>
                <a:cs typeface="+mn-cs"/>
              </a:rPr>
              <a:t>Diese Entscheidungen bilden wesentliche „Eckpfeiler“ der Architektur. Von ihnen hängen meistens viele weitere Entscheidungen oder Implementierungsregeln ab.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A8C45"/>
                </a:solidFill>
                <a:effectLst/>
                <a:uLnTx/>
                <a:uFillTx/>
                <a:latin typeface="Arial" panose="020B0604020202020204"/>
                <a:ea typeface="+mn-ea"/>
                <a:cs typeface="+mn-cs"/>
              </a:rPr>
              <a:t>Fassen Sie die zentralen Entwurfsentscheidungen kurz zusammen. Motivieren Sie ausgehend von Aufgabenstellung, Qualitätszielen und Randbedingungen, was Sie entschieden haben und warum Sie so entschieden haben. </a:t>
            </a: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A8C45"/>
                </a:solidFill>
                <a:effectLst/>
                <a:uLnTx/>
                <a:uFillTx/>
                <a:latin typeface="Arial" panose="020B0604020202020204"/>
                <a:ea typeface="+mn-ea"/>
                <a:cs typeface="+mn-cs"/>
              </a:rPr>
              <a:t>Lösungsstrategie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7" name="Picture 6">
            <a:extLst>
              <a:ext uri="{FF2B5EF4-FFF2-40B4-BE49-F238E27FC236}">
                <a16:creationId xmlns:a16="http://schemas.microsoft.com/office/drawing/2014/main" id="{16AE1E84-C061-4974-AEDA-4173CAD795BB}"/>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383319641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288</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3148" y="1867894"/>
            <a:ext cx="8581544" cy="387798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Diese Sicht zeigt die statische Zerlegung des Systems in Bausteine (Module, Komponenten, Subsysteme, Klassen, Interfaces, Pakete, Bibliotheken, Frameworks, Schichten, Partitionen, Tiers, Funktionen, Makros, Operationen, Datenstrukturen…) sowie deren Beziehungen.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Diese Sicht sollte in jeder Architekturdokumentation vorhanden sein . In der Analogie zum Hausbau bildet die Bausteinsicht den Grundrissplan.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Behalten Sie den Überblick über den Quellcode, indem Sie die statische Struktur des Systems durch Abstraktion verständlich machen.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Damit ermöglichen Sie Kommunikation auf abstrakterer Ebene, ohne zu viele Implementierungsdetails offenlegen zu müssen.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Die Bausteinsicht ist eine hierarchische Sammlung von Blackboxen und Whiteboxen (siehe Abbildung unten) und deren Beschreibungen.</a:t>
            </a: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C50022"/>
                </a:solidFill>
                <a:effectLst/>
                <a:uLnTx/>
                <a:uFillTx/>
                <a:latin typeface="Arial" panose="020B0604020202020204"/>
                <a:ea typeface="+mn-ea"/>
                <a:cs typeface="+mn-cs"/>
              </a:rPr>
              <a:t>Bausteinsicht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4" name="Picture 3">
            <a:extLst>
              <a:ext uri="{FF2B5EF4-FFF2-40B4-BE49-F238E27FC236}">
                <a16:creationId xmlns:a16="http://schemas.microsoft.com/office/drawing/2014/main" id="{144E22ED-C2FE-4DC3-841D-20B36A263B06}"/>
              </a:ext>
            </a:extLst>
          </p:cNvPr>
          <p:cNvPicPr>
            <a:picLocks noChangeAspect="1"/>
          </p:cNvPicPr>
          <p:nvPr/>
        </p:nvPicPr>
        <p:blipFill>
          <a:blip r:embed="rId2"/>
          <a:stretch>
            <a:fillRect/>
          </a:stretch>
        </p:blipFill>
        <p:spPr>
          <a:xfrm>
            <a:off x="96684" y="2060338"/>
            <a:ext cx="3143025" cy="3516597"/>
          </a:xfrm>
          <a:prstGeom prst="rect">
            <a:avLst/>
          </a:prstGeom>
        </p:spPr>
      </p:pic>
      <p:pic>
        <p:nvPicPr>
          <p:cNvPr id="7" name="Picture 6">
            <a:extLst>
              <a:ext uri="{FF2B5EF4-FFF2-40B4-BE49-F238E27FC236}">
                <a16:creationId xmlns:a16="http://schemas.microsoft.com/office/drawing/2014/main" id="{CD6BB2C3-95C7-4F74-9223-62668D62B3B3}"/>
              </a:ext>
            </a:extLst>
          </p:cNvPr>
          <p:cNvPicPr>
            <a:picLocks noChangeAspect="1"/>
          </p:cNvPicPr>
          <p:nvPr/>
        </p:nvPicPr>
        <p:blipFill>
          <a:blip r:embed="rId3"/>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31849321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289</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2990" y="1868858"/>
            <a:ext cx="8581544" cy="486287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Diese Sicht erklärt konkrete Abläufe und Beziehungen zwischen Bausteinen in Form von Szenarien aus folgenden Bereichen: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Wichtige Abläufe oder Features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Interaktionen an kritischen externen Schnittstellen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Betrieb und Administration: Inbetriebnahme, Start, Stop.</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Fehler- und Ausnahmeszenarien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Verständnis der Aufgabenerfüllung und Kommunikation von Bausteinen des Systems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Bessere Kommunikation mit Stakeholdern (verständlicher als z.B. Bausteinsicht, Verteilungssicht)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Folgende Ausdrucksmöglichkeiten </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Nummerierte Schrittfolgen oder Aufzählungen in Umgangssprache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Aktivitäts- oder Flussdiagramme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Sequenzdiagramme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BPMN oder EPKs (Ereignis-Prozessketten)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Zustandsautomaten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C50022"/>
                </a:solidFill>
                <a:effectLst/>
                <a:uLnTx/>
                <a:uFillTx/>
                <a:latin typeface="Arial" panose="020B0604020202020204"/>
                <a:ea typeface="+mn-ea"/>
                <a:cs typeface="+mn-cs"/>
              </a:rPr>
              <a:t>…</a:t>
            </a: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C50022"/>
                </a:solidFill>
                <a:effectLst/>
                <a:uLnTx/>
                <a:uFillTx/>
                <a:latin typeface="Arial" panose="020B0604020202020204"/>
                <a:ea typeface="+mn-ea"/>
                <a:cs typeface="+mn-cs"/>
              </a:rPr>
              <a:t>Laufzeitsicht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91663403-F518-4D6A-860C-D40AA58B1657}"/>
              </a:ext>
            </a:extLst>
          </p:cNvPr>
          <p:cNvSpPr txBox="1"/>
          <p:nvPr/>
        </p:nvSpPr>
        <p:spPr>
          <a:xfrm>
            <a:off x="611230" y="5650335"/>
            <a:ext cx="271604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rgbClr val="000000"/>
                </a:solidFill>
                <a:effectLst/>
                <a:uLnTx/>
                <a:uFillTx/>
                <a:latin typeface="Arial" panose="020B0604020202020204"/>
                <a:ea typeface="+mn-ea"/>
                <a:cs typeface="+mn-cs"/>
              </a:rPr>
              <a:t>Anmerkung: Kriterium für die Auswahl der möglichen Szenarien (d.h. Abläufe) des Systems ist deren Architekturrelevanz. Es geht nicht darum, möglichst viele Abläufe darzustellen, sondern eine angemessene Auswahl zu dokumentieren.</a:t>
            </a:r>
          </a:p>
        </p:txBody>
      </p:sp>
      <p:pic>
        <p:nvPicPr>
          <p:cNvPr id="9" name="Picture 8">
            <a:extLst>
              <a:ext uri="{FF2B5EF4-FFF2-40B4-BE49-F238E27FC236}">
                <a16:creationId xmlns:a16="http://schemas.microsoft.com/office/drawing/2014/main" id="{1D6CA43E-B7B8-4E98-BF87-CE088435C551}"/>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2698214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393F3-F4B6-4126-866D-9649C2C9D27E}"/>
              </a:ext>
            </a:extLst>
          </p:cNvPr>
          <p:cNvSpPr>
            <a:spLocks noGrp="1"/>
          </p:cNvSpPr>
          <p:nvPr>
            <p:ph type="title"/>
          </p:nvPr>
        </p:nvSpPr>
        <p:spPr/>
        <p:txBody>
          <a:bodyPr/>
          <a:lstStyle/>
          <a:p>
            <a:r>
              <a:rPr lang="de-DE"/>
              <a:t>2a) Typen von Softwarearchitekten</a:t>
            </a:r>
            <a:br>
              <a:rPr lang="de-DE"/>
            </a:br>
            <a:r>
              <a:rPr lang="de-DE"/>
              <a:t>Application Architect</a:t>
            </a:r>
          </a:p>
        </p:txBody>
      </p:sp>
      <p:sp>
        <p:nvSpPr>
          <p:cNvPr id="3" name="Slide Number Placeholder 2">
            <a:extLst>
              <a:ext uri="{FF2B5EF4-FFF2-40B4-BE49-F238E27FC236}">
                <a16:creationId xmlns:a16="http://schemas.microsoft.com/office/drawing/2014/main" id="{CBBE9BFD-19AC-4009-8B0B-5360C3FB865F}"/>
              </a:ext>
            </a:extLst>
          </p:cNvPr>
          <p:cNvSpPr>
            <a:spLocks noGrp="1"/>
          </p:cNvSpPr>
          <p:nvPr>
            <p:ph type="sldNum" sz="quarter" idx="4"/>
          </p:nvPr>
        </p:nvSpPr>
        <p:spPr/>
        <p:txBody>
          <a:bodyPr/>
          <a:lstStyle/>
          <a:p>
            <a:fld id="{82EA1D04-CA53-4DE3-84A8-2B63E41036C9}" type="slidenum">
              <a:rPr lang="de-DE" smtClean="0"/>
              <a:pPr/>
              <a:t>29</a:t>
            </a:fld>
            <a:endParaRPr lang="de-DE"/>
          </a:p>
        </p:txBody>
      </p:sp>
      <p:sp>
        <p:nvSpPr>
          <p:cNvPr id="4" name="Content Placeholder 3">
            <a:extLst>
              <a:ext uri="{FF2B5EF4-FFF2-40B4-BE49-F238E27FC236}">
                <a16:creationId xmlns:a16="http://schemas.microsoft.com/office/drawing/2014/main" id="{8608A440-DC11-4242-AD8D-E1481A348986}"/>
              </a:ext>
            </a:extLst>
          </p:cNvPr>
          <p:cNvSpPr>
            <a:spLocks noGrp="1"/>
          </p:cNvSpPr>
          <p:nvPr>
            <p:ph idx="1"/>
          </p:nvPr>
        </p:nvSpPr>
        <p:spPr/>
        <p:txBody>
          <a:bodyPr/>
          <a:lstStyle/>
          <a:p>
            <a:r>
              <a:rPr lang="de-DE"/>
              <a:t>Auf Anwendungsarchitektur von Anwendungen fokusiert</a:t>
            </a:r>
          </a:p>
          <a:p>
            <a:pPr lvl="1"/>
            <a:r>
              <a:rPr lang="de-DE"/>
              <a:t>Das Design der Anwendung muss den Anforderungen genügen</a:t>
            </a:r>
          </a:p>
          <a:p>
            <a:r>
              <a:rPr lang="de-DE"/>
              <a:t>Sind das Bindeglied zwischen den IT Techikern und den Anwendern</a:t>
            </a:r>
          </a:p>
          <a:p>
            <a:r>
              <a:rPr lang="de-DE"/>
              <a:t>Sind in alle Phasen der Softwareentwicklung involviert</a:t>
            </a:r>
          </a:p>
          <a:p>
            <a:r>
              <a:rPr lang="de-DE"/>
              <a:t>Sie schlagen Lösungen oder Technologien vor und evaluieren Alternativen</a:t>
            </a:r>
          </a:p>
          <a:p>
            <a:r>
              <a:rPr lang="de-DE"/>
              <a:t>Stellen sicher, daß Entwicklungsteams „Best practices“ und Standards folgen</a:t>
            </a:r>
          </a:p>
          <a:p>
            <a:r>
              <a:rPr lang="de-DE"/>
              <a:t>Sie geben Orientierung, führen und beraten Entwicklerteams</a:t>
            </a:r>
          </a:p>
          <a:p>
            <a:r>
              <a:rPr lang="de-DE"/>
              <a:t>Sie sind in Code Reviews involviert</a:t>
            </a:r>
          </a:p>
          <a:p>
            <a:r>
              <a:rPr lang="de-DE"/>
              <a:t>Arbeiten mit Enterprise Architekten zusammen, um die strategische Ausrichtung zu garantieren</a:t>
            </a:r>
          </a:p>
        </p:txBody>
      </p:sp>
    </p:spTree>
    <p:extLst>
      <p:ext uri="{BB962C8B-B14F-4D97-AF65-F5344CB8AC3E}">
        <p14:creationId xmlns:p14="http://schemas.microsoft.com/office/powerpoint/2010/main" val="429450666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290</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2990" y="1868858"/>
            <a:ext cx="8581544" cy="369331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die technische Infrastruktur, auf der Ihr System ausgeführt (Standorte, Umgebungen, Rechnern, Prozessoren, Kanälen und Netztoplogien,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die Abbildung von (Software-)Bausteinen auf diese Infrastruktur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Darstellung von relevanten Entwicklung-/Test-/Produktionsumgebungen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Verteilung darstellen (Rechner, Prozessor, Server oder Container)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Schwerpunkt auf Softwaresicht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Die Infrastruktur sollte allen bekannt sein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Kombination von „Black-box“ mit weiteren Detailsichten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Diagramme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C50022"/>
                </a:solidFill>
                <a:effectLst/>
                <a:uLnTx/>
                <a:uFillTx/>
                <a:latin typeface="Arial" panose="020B0604020202020204"/>
                <a:ea typeface="+mn-ea"/>
                <a:cs typeface="+mn-cs"/>
              </a:rPr>
              <a:t>Sichten</a:t>
            </a: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C50022"/>
                </a:solidFill>
                <a:effectLst/>
                <a:uLnTx/>
                <a:uFillTx/>
                <a:latin typeface="Arial" panose="020B0604020202020204"/>
                <a:ea typeface="+mn-ea"/>
                <a:cs typeface="+mn-cs"/>
              </a:rPr>
              <a:t>Verteilungssicht</a:t>
            </a: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1D6CA43E-B7B8-4E98-BF87-CE088435C551}"/>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90069668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291</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2990" y="1868858"/>
            <a:ext cx="8581544" cy="480131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übergreifende, prinzipielle Regelungen und Lösungsansätze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Themen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fachliche Modelle,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eingesetzte Architektur- oder Entwurfsmuster,</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Regeln für den konkreten Einsatz von Technologien,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prinzipielle, meist technische, Festlegungen übergreifender Art,</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Implementierungsregeln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Grundlage für konzeptionelle Integrität (Konsistenz, Homogenität) der Architektur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wesentliche Grundlage für die innere Qualität Ihrer Systeme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Platz zum behandeln spezieller Themen  (wie z.B. "Sicherheit")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Konzeptpapiere mit beliebiger Gliederung, Modelle/Szenarien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Verweise auf Nutzung von Standardframeworks </a:t>
            </a:r>
            <a:b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br>
            <a:r>
              <a:rPr kumimoji="0" lang="de-DE" sz="1800" b="0" i="0" u="none" strike="noStrike" kern="1200" cap="none" spc="0" normalizeH="0" baseline="0" noProof="0">
                <a:ln>
                  <a:noFill/>
                </a:ln>
                <a:solidFill>
                  <a:srgbClr val="0A8C45"/>
                </a:solidFill>
                <a:effectLst/>
                <a:uLnTx/>
                <a:uFillTx/>
                <a:latin typeface="Arial" panose="020B0604020202020204"/>
                <a:ea typeface="+mn-ea"/>
                <a:cs typeface="+mn-cs"/>
              </a:rPr>
              <a:t>(z.B. Hibernate als Object/Relational Mapper)</a:t>
            </a: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A8C45"/>
                </a:solidFill>
                <a:effectLst/>
                <a:uLnTx/>
                <a:uFillTx/>
                <a:latin typeface="Arial" panose="020B0604020202020204"/>
                <a:ea typeface="+mn-ea"/>
                <a:cs typeface="+mn-cs"/>
              </a:rPr>
              <a:t>Querschnittliche Konzepte</a:t>
            </a:r>
            <a:endParaRPr kumimoji="0" lang="de-DE" sz="1800" b="0" i="0" u="none" strike="noStrike" kern="1200" cap="none" spc="0" normalizeH="0" baseline="0" noProof="0">
              <a:ln>
                <a:noFill/>
              </a:ln>
              <a:solidFill>
                <a:srgbClr val="0A8C45"/>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1D6CA43E-B7B8-4E98-BF87-CE088435C551}"/>
              </a:ext>
            </a:extLst>
          </p:cNvPr>
          <p:cNvPicPr>
            <a:picLocks noChangeAspect="1"/>
          </p:cNvPicPr>
          <p:nvPr/>
        </p:nvPicPr>
        <p:blipFill>
          <a:blip r:embed="rId2"/>
          <a:stretch>
            <a:fillRect/>
          </a:stretch>
        </p:blipFill>
        <p:spPr>
          <a:xfrm>
            <a:off x="8945993" y="712142"/>
            <a:ext cx="2286000" cy="1143000"/>
          </a:xfrm>
          <a:prstGeom prst="rect">
            <a:avLst/>
          </a:prstGeom>
        </p:spPr>
      </p:pic>
      <p:pic>
        <p:nvPicPr>
          <p:cNvPr id="4" name="Picture 3">
            <a:extLst>
              <a:ext uri="{FF2B5EF4-FFF2-40B4-BE49-F238E27FC236}">
                <a16:creationId xmlns:a16="http://schemas.microsoft.com/office/drawing/2014/main" id="{6BCD5010-1B3B-4F3A-82EE-DA3551EA334D}"/>
              </a:ext>
            </a:extLst>
          </p:cNvPr>
          <p:cNvPicPr>
            <a:picLocks noChangeAspect="1"/>
          </p:cNvPicPr>
          <p:nvPr/>
        </p:nvPicPr>
        <p:blipFill>
          <a:blip r:embed="rId3"/>
          <a:stretch>
            <a:fillRect/>
          </a:stretch>
        </p:blipFill>
        <p:spPr>
          <a:xfrm>
            <a:off x="0" y="2268968"/>
            <a:ext cx="3641797" cy="2014434"/>
          </a:xfrm>
          <a:prstGeom prst="rect">
            <a:avLst/>
          </a:prstGeom>
        </p:spPr>
      </p:pic>
    </p:spTree>
    <p:extLst>
      <p:ext uri="{BB962C8B-B14F-4D97-AF65-F5344CB8AC3E}">
        <p14:creationId xmlns:p14="http://schemas.microsoft.com/office/powerpoint/2010/main" val="276187280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2990" y="1868858"/>
            <a:ext cx="8581544"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Wichtige Architektur- oder Entwurfsentscheidungen mit Begründungen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Auswahl einer von mehreren Alternativen unter vorgegebenen Kriterien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Vermeiden Sie Redundanz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Stakeholder des Systems sollten wichtige Entscheidungen verstehen und nachvollziehen können.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Liste oder Tabelle, nach Wichtigkeit und Tragweite der Entscheidungen geordnet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einzelne Unterkapitel je Entscheidung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ADR (Architecture Decision Record) für jede wichtige Entscheidung</a:t>
            </a: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F39500"/>
                </a:solidFill>
                <a:effectLst/>
                <a:uLnTx/>
                <a:uFillTx/>
                <a:latin typeface="Arial" panose="020B0604020202020204"/>
                <a:ea typeface="+mn-ea"/>
                <a:cs typeface="+mn-cs"/>
              </a:rPr>
              <a:t>Entwurfsentscheidungen</a:t>
            </a:r>
            <a:endParaRPr kumimoji="0" lang="de-DE" sz="1800" b="0" i="0" u="none" strike="noStrike" kern="1200" cap="none" spc="0" normalizeH="0" baseline="0" noProof="0">
              <a:ln>
                <a:noFill/>
              </a:ln>
              <a:solidFill>
                <a:srgbClr val="F39500"/>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1D6CA43E-B7B8-4E98-BF87-CE088435C551}"/>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391080491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293</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3148" y="1867894"/>
            <a:ext cx="8581544" cy="38164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Konkretisierung der Qualitätsanforderungen durch (Qualitäts-)Szenarien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Diese Szenarien beschreiben, was beim Eintreffen eines Ereignisses auf ein System in bestimmten Situationen geschieht</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Nutzungsszenarien oder auch Anwendungs- oder Anwendungsfall-szenarien </a:t>
            </a:r>
            <a:b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b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(Reaktionen zur Laufzeit, Effizienz oder Performance)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Änderungsszenarien (Modifikation des Systems oder seiner unmittelbaren Umgebung)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Szenarien operationalisieren Qualitätsanforderungen und machen deren Erfüllung mess- oder entscheidbar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Qualitätsszenarien müssen diskutierbar und nachprüfbar sein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rPr>
              <a:t>Entweder tabellarisch oder als Freitext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600" b="0" i="0" u="none" strike="noStrike" kern="1200" cap="none" spc="0" normalizeH="0" baseline="0" noProof="0">
              <a:ln>
                <a:noFill/>
              </a:ln>
              <a:solidFill>
                <a:srgbClr val="004A96">
                  <a:lumMod val="75000"/>
                </a:srgbClr>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4A96">
                    <a:lumMod val="75000"/>
                  </a:srgbClr>
                </a:solidFill>
                <a:effectLst/>
                <a:uLnTx/>
                <a:uFillTx/>
                <a:latin typeface="Arial" panose="020B0604020202020204"/>
                <a:ea typeface="+mn-ea"/>
                <a:cs typeface="+mn-cs"/>
              </a:rPr>
              <a:t>Qualitätsszenarien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7" name="Picture 6">
            <a:extLst>
              <a:ext uri="{FF2B5EF4-FFF2-40B4-BE49-F238E27FC236}">
                <a16:creationId xmlns:a16="http://schemas.microsoft.com/office/drawing/2014/main" id="{E6381BA9-4F4B-41FA-9B62-5C18A59AA4C1}"/>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259215165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294</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2990" y="1868858"/>
            <a:ext cx="8581544" cy="369331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Eine nach Prioritäten geordnete Liste der erkannten Architekturrisiken und/oder technischen Schulden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"Risikomanagement ist Projektmanagement für Erwachsene" (Tim Lister, Atlantic Systems Guild.)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Unter diesem Motto sollten Sie Architekturrisiken und/oder technische Schulden gezielt ermitteln, bewerten und Ihren Management-Stakeholdern (z.B. Projektleitung, Product-Owner) transparent machen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F39500"/>
                </a:solidFill>
                <a:effectLst/>
                <a:uLnTx/>
                <a:uFillTx/>
                <a:latin typeface="Arial" panose="020B0604020202020204"/>
                <a:ea typeface="+mn-ea"/>
                <a:cs typeface="+mn-cs"/>
              </a:rPr>
              <a:t>Liste oder Tabelle von Risiko und/oder technischen Schulden, eventuell mit vorgeschlagenen Maßnahmen zur Risikovermeidung, Risikominimierung oder dem Abbau der technischen Schulden.</a:t>
            </a: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F39500"/>
                </a:solidFill>
                <a:effectLst/>
                <a:uLnTx/>
                <a:uFillTx/>
                <a:latin typeface="Arial" panose="020B0604020202020204"/>
                <a:ea typeface="+mn-ea"/>
                <a:cs typeface="+mn-cs"/>
              </a:rPr>
              <a:t>Risiken und technische Schulden</a:t>
            </a:r>
            <a:endParaRPr kumimoji="0" lang="de-DE" sz="1800" b="0" i="0" u="none" strike="noStrike" kern="1200" cap="none" spc="0" normalizeH="0" baseline="0" noProof="0">
              <a:ln>
                <a:noFill/>
              </a:ln>
              <a:solidFill>
                <a:srgbClr val="F39500"/>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1D6CA43E-B7B8-4E98-BF87-CE088435C551}"/>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1613769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74D4-8277-46F4-823A-FBB4B35F57CE}"/>
              </a:ext>
            </a:extLst>
          </p:cNvPr>
          <p:cNvSpPr>
            <a:spLocks noGrp="1"/>
          </p:cNvSpPr>
          <p:nvPr>
            <p:ph type="title"/>
          </p:nvPr>
        </p:nvSpPr>
        <p:spPr/>
        <p:txBody>
          <a:bodyPr/>
          <a:lstStyle/>
          <a:p>
            <a:r>
              <a:rPr lang="de-DE" dirty="0"/>
              <a:t>11) Dokumentation</a:t>
            </a:r>
          </a:p>
        </p:txBody>
      </p:sp>
      <p:sp>
        <p:nvSpPr>
          <p:cNvPr id="3" name="Slide Number Placeholder 2">
            <a:extLst>
              <a:ext uri="{FF2B5EF4-FFF2-40B4-BE49-F238E27FC236}">
                <a16:creationId xmlns:a16="http://schemas.microsoft.com/office/drawing/2014/main" id="{CCAA12BF-B6BE-42A0-A505-D34C5E176FA1}"/>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EA1D04-CA53-4DE3-84A8-2B63E41036C9}" type="slidenum">
              <a:rPr kumimoji="0" lang="de-DE" sz="900" b="1"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295</a:t>
            </a:fld>
            <a:endParaRPr kumimoji="0" lang="de-DE" sz="900" b="1"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6AFB542-964C-48AC-821D-0EE72950F2BF}"/>
              </a:ext>
            </a:extLst>
          </p:cNvPr>
          <p:cNvSpPr txBox="1"/>
          <p:nvPr/>
        </p:nvSpPr>
        <p:spPr>
          <a:xfrm>
            <a:off x="3372990" y="1868858"/>
            <a:ext cx="8581544" cy="369331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n-cs"/>
              </a:rPr>
              <a:t>Inhalt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n-cs"/>
              </a:rPr>
              <a:t>Die wesentlichen fachlichen und technischen Begriffe, die Stakeholder im Zusammenhang mit dem System verwenden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n-cs"/>
              </a:rPr>
              <a:t>Nutzen Sie das Glossar ebenfalls als Übersetzungsreferenz, falls Sie in mehrsprachigen Teams arbeiten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n-cs"/>
              </a:rPr>
              <a:t>Motivation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n-cs"/>
              </a:rPr>
              <a:t>Sie sollten relevante Begriffe klar definieren, so dass alle Beteiligten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n-cs"/>
              </a:rPr>
              <a:t>diese Begriffe identisch verstehen, und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n-cs"/>
              </a:rPr>
              <a:t>vermeiden, mehrere Begriffe für die gleiche Sache zu haben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n-cs"/>
              </a:rPr>
              <a:t>Form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n-cs"/>
              </a:rPr>
              <a:t>Zweispaltige Tabelle mit &lt;Begriff&gt; und &lt;Definition&gt;</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srgbClr val="000000"/>
                </a:solidFill>
                <a:effectLst/>
                <a:uLnTx/>
                <a:uFillTx/>
                <a:latin typeface="Arial" panose="020B0604020202020204"/>
                <a:ea typeface="+mn-ea"/>
                <a:cs typeface="+mn-cs"/>
              </a:rPr>
              <a:t>Eventuell weitere Spalten mit Übersetzungen, falls notwendig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DA65CAA9-6031-45E6-AEAE-7DFF03AFE464}"/>
              </a:ext>
            </a:extLst>
          </p:cNvPr>
          <p:cNvSpPr txBox="1"/>
          <p:nvPr/>
        </p:nvSpPr>
        <p:spPr>
          <a:xfrm>
            <a:off x="611230" y="1283642"/>
            <a:ext cx="90679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a:ln>
                  <a:noFill/>
                </a:ln>
                <a:solidFill>
                  <a:srgbClr val="000000"/>
                </a:solidFill>
                <a:effectLst/>
                <a:uLnTx/>
                <a:uFillTx/>
                <a:latin typeface="Arial" panose="020B0604020202020204"/>
                <a:ea typeface="+mn-ea"/>
                <a:cs typeface="+mn-cs"/>
              </a:rPr>
              <a:t>Glossar</a:t>
            </a:r>
            <a:endParaRPr kumimoji="0" lang="de-DE"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1D6CA43E-B7B8-4E98-BF87-CE088435C551}"/>
              </a:ext>
            </a:extLst>
          </p:cNvPr>
          <p:cNvPicPr>
            <a:picLocks noChangeAspect="1"/>
          </p:cNvPicPr>
          <p:nvPr/>
        </p:nvPicPr>
        <p:blipFill>
          <a:blip r:embed="rId2"/>
          <a:stretch>
            <a:fillRect/>
          </a:stretch>
        </p:blipFill>
        <p:spPr>
          <a:xfrm>
            <a:off x="8945993" y="712142"/>
            <a:ext cx="2286000" cy="1143000"/>
          </a:xfrm>
          <a:prstGeom prst="rect">
            <a:avLst/>
          </a:prstGeom>
        </p:spPr>
      </p:pic>
    </p:spTree>
    <p:extLst>
      <p:ext uri="{BB962C8B-B14F-4D97-AF65-F5344CB8AC3E}">
        <p14:creationId xmlns:p14="http://schemas.microsoft.com/office/powerpoint/2010/main" val="6288895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dirty="0">
                <a:latin typeface="+mj-lt"/>
                <a:cs typeface="MV Boli" panose="02000500030200090000" pitchFamily="2" charset="0"/>
              </a:rPr>
              <a:t>12) </a:t>
            </a:r>
            <a:r>
              <a:rPr lang="de-DE" dirty="0"/>
              <a:t>DevOps und Softwarearchitektur</a:t>
            </a:r>
            <a:br>
              <a:rPr lang="de-DE" dirty="0"/>
            </a:br>
            <a:endParaRPr lang="de-DE" dirty="0">
              <a:latin typeface="+mj-lt"/>
              <a:cs typeface="MV Boli" panose="02000500030200090000" pitchFamily="2" charset="0"/>
            </a:endParaRP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latin typeface="+mn-lt"/>
                <a:cs typeface="MV Boli" panose="02000500030200090000" pitchFamily="2" charset="0"/>
              </a:rPr>
              <a:t>DevOps ist die Kombination von kulturellen Werten, Praktiken und Tools für eine schnelle Softwareentwicklung</a:t>
            </a:r>
          </a:p>
          <a:p>
            <a:pPr marL="342900" indent="-342900">
              <a:buFont typeface="Arial" panose="020B0604020202020204" pitchFamily="34" charset="0"/>
              <a:buChar char="•"/>
            </a:pPr>
            <a:r>
              <a:rPr lang="de-DE" sz="2400" b="0" dirty="0">
                <a:latin typeface="+mn-lt"/>
                <a:cs typeface="MV Boli" panose="02000500030200090000" pitchFamily="2" charset="0"/>
              </a:rPr>
              <a:t>Software Architekten sollten damit vertraut sein</a:t>
            </a:r>
          </a:p>
          <a:p>
            <a:pPr marL="342900" indent="-342900">
              <a:buFont typeface="Arial" panose="020B0604020202020204" pitchFamily="34" charset="0"/>
              <a:buChar char="•"/>
            </a:pPr>
            <a:r>
              <a:rPr lang="de-DE" sz="2400" b="0" dirty="0">
                <a:latin typeface="+mn-lt"/>
                <a:cs typeface="MV Boli" panose="02000500030200090000" pitchFamily="2" charset="0"/>
              </a:rPr>
              <a:t>DevOps Praktiken kann Architekturen beeinflussen</a:t>
            </a:r>
          </a:p>
          <a:p>
            <a:pPr marL="342900" indent="-342900">
              <a:buFont typeface="Arial" panose="020B0604020202020204" pitchFamily="34" charset="0"/>
              <a:buChar char="•"/>
            </a:pPr>
            <a:endParaRPr lang="de-DE" sz="2400" b="0" dirty="0">
              <a:latin typeface="+mn-lt"/>
              <a:cs typeface="MV Boli" panose="02000500030200090000" pitchFamily="2" charset="0"/>
            </a:endParaRPr>
          </a:p>
          <a:p>
            <a:pPr marL="342900" indent="-342900">
              <a:buFont typeface="Arial" panose="020B0604020202020204" pitchFamily="34" charset="0"/>
              <a:buChar char="•"/>
            </a:pPr>
            <a:r>
              <a:rPr lang="de-DE" sz="2400" b="0" dirty="0">
                <a:latin typeface="+mn-lt"/>
                <a:cs typeface="MV Boli" panose="02000500030200090000" pitchFamily="2" charset="0"/>
              </a:rPr>
              <a:t>Wir betrachten</a:t>
            </a:r>
          </a:p>
          <a:p>
            <a:pPr marL="914400" lvl="1" indent="-457200">
              <a:buFont typeface="+mj-lt"/>
              <a:buAutoNum type="alphaLcParenR"/>
            </a:pPr>
            <a:r>
              <a:rPr lang="de-DE" sz="2000" dirty="0">
                <a:cs typeface="MV Boli" panose="02000500030200090000" pitchFamily="2" charset="0"/>
              </a:rPr>
              <a:t>DevOps</a:t>
            </a:r>
          </a:p>
          <a:p>
            <a:pPr marL="914400" lvl="1" indent="-457200">
              <a:buFont typeface="+mj-lt"/>
              <a:buAutoNum type="alphaLcParenR"/>
            </a:pPr>
            <a:r>
              <a:rPr lang="de-DE" sz="2000" b="0" dirty="0">
                <a:latin typeface="+mn-lt"/>
                <a:cs typeface="MV Boli" panose="02000500030200090000" pitchFamily="2" charset="0"/>
              </a:rPr>
              <a:t>DevOps</a:t>
            </a:r>
            <a:r>
              <a:rPr lang="de-DE" sz="2000" dirty="0">
                <a:cs typeface="MV Boli" panose="02000500030200090000" pitchFamily="2" charset="0"/>
              </a:rPr>
              <a:t> Toolkette</a:t>
            </a:r>
          </a:p>
          <a:p>
            <a:pPr marL="914400" lvl="1" indent="-457200">
              <a:buFont typeface="+mj-lt"/>
              <a:buAutoNum type="alphaLcParenR"/>
            </a:pPr>
            <a:r>
              <a:rPr lang="de-DE" sz="2000" b="0" dirty="0">
                <a:latin typeface="+mn-lt"/>
                <a:cs typeface="MV Boli" panose="02000500030200090000" pitchFamily="2" charset="0"/>
              </a:rPr>
              <a:t>DevOps Praktiken</a:t>
            </a:r>
          </a:p>
          <a:p>
            <a:pPr marL="914400" lvl="1" indent="-457200">
              <a:buFont typeface="+mj-lt"/>
              <a:buAutoNum type="alphaLcParenR"/>
            </a:pPr>
            <a:r>
              <a:rPr lang="de-DE" sz="2000" dirty="0">
                <a:cs typeface="MV Boli" panose="02000500030200090000" pitchFamily="2" charset="0"/>
              </a:rPr>
              <a:t>DevOps und Architektur</a:t>
            </a:r>
          </a:p>
          <a:p>
            <a:pPr marL="914400" lvl="1" indent="-457200">
              <a:buFont typeface="+mj-lt"/>
              <a:buAutoNum type="alphaLcParenR"/>
            </a:pPr>
            <a:r>
              <a:rPr lang="de-DE" sz="2000" b="0" dirty="0">
                <a:latin typeface="+mn-lt"/>
                <a:cs typeface="MV Boli" panose="02000500030200090000" pitchFamily="2" charset="0"/>
              </a:rPr>
              <a:t>DevOps und Cloud</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296</a:t>
            </a:fld>
            <a:endParaRPr lang="de-DE"/>
          </a:p>
        </p:txBody>
      </p:sp>
    </p:spTree>
    <p:extLst>
      <p:ext uri="{BB962C8B-B14F-4D97-AF65-F5344CB8AC3E}">
        <p14:creationId xmlns:p14="http://schemas.microsoft.com/office/powerpoint/2010/main" val="41401972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DevOps </a:t>
            </a:r>
            <a:r>
              <a:rPr lang="en-US" sz="1800" dirty="0" err="1"/>
              <a:t>ist</a:t>
            </a:r>
            <a:r>
              <a:rPr lang="en-US" sz="1800" dirty="0"/>
              <a:t> </a:t>
            </a:r>
            <a:r>
              <a:rPr lang="en-US" sz="1800" dirty="0" err="1"/>
              <a:t>ein</a:t>
            </a:r>
            <a:r>
              <a:rPr lang="en-US" sz="1800" dirty="0"/>
              <a:t> </a:t>
            </a:r>
            <a:r>
              <a:rPr lang="en-US" sz="1800" dirty="0" err="1"/>
              <a:t>Satz</a:t>
            </a:r>
            <a:r>
              <a:rPr lang="en-US" sz="1800" dirty="0"/>
              <a:t> von Tools, </a:t>
            </a:r>
            <a:r>
              <a:rPr lang="en-US" sz="1800" dirty="0" err="1"/>
              <a:t>Praktiken</a:t>
            </a:r>
            <a:r>
              <a:rPr lang="en-US" sz="1800" dirty="0"/>
              <a:t> und </a:t>
            </a:r>
            <a:r>
              <a:rPr lang="en-US" sz="1800" dirty="0" err="1"/>
              <a:t>zugehöriger</a:t>
            </a:r>
            <a:r>
              <a:rPr lang="en-US" sz="1800" dirty="0"/>
              <a:t> Kultur, um </a:t>
            </a:r>
            <a:r>
              <a:rPr lang="en-US" sz="1800" dirty="0" err="1"/>
              <a:t>Softwareentwicklerteams</a:t>
            </a:r>
            <a:r>
              <a:rPr lang="en-US" sz="1800" dirty="0"/>
              <a:t> </a:t>
            </a:r>
            <a:r>
              <a:rPr lang="en-US" sz="1800" dirty="0" err="1"/>
              <a:t>mit</a:t>
            </a:r>
            <a:r>
              <a:rPr lang="en-US" sz="1800" dirty="0"/>
              <a:t> </a:t>
            </a:r>
            <a:r>
              <a:rPr lang="en-US" sz="1800" dirty="0" err="1"/>
              <a:t>Betriebsteams</a:t>
            </a:r>
            <a:r>
              <a:rPr lang="en-US" sz="1800" dirty="0"/>
              <a:t> </a:t>
            </a:r>
            <a:r>
              <a:rPr lang="en-US" sz="1800" dirty="0" err="1"/>
              <a:t>während</a:t>
            </a:r>
            <a:r>
              <a:rPr lang="en-US" sz="1800" dirty="0"/>
              <a:t> des </a:t>
            </a:r>
            <a:r>
              <a:rPr lang="en-US" sz="1800" dirty="0" err="1"/>
              <a:t>ganzen</a:t>
            </a:r>
            <a:r>
              <a:rPr lang="en-US" sz="1800" dirty="0"/>
              <a:t> </a:t>
            </a:r>
            <a:r>
              <a:rPr lang="en-US" sz="1800" dirty="0" err="1"/>
              <a:t>Lebenszyklus</a:t>
            </a:r>
            <a:r>
              <a:rPr lang="en-US" sz="1800" dirty="0"/>
              <a:t> </a:t>
            </a:r>
            <a:r>
              <a:rPr lang="en-US" sz="1800" dirty="0" err="1"/>
              <a:t>eines</a:t>
            </a:r>
            <a:r>
              <a:rPr lang="en-US" sz="1800" dirty="0"/>
              <a:t> Software Systems </a:t>
            </a:r>
            <a:r>
              <a:rPr lang="en-US" sz="1800" dirty="0" err="1"/>
              <a:t>zusammen</a:t>
            </a:r>
            <a:r>
              <a:rPr lang="en-US" sz="1800" dirty="0"/>
              <a:t> </a:t>
            </a:r>
            <a:r>
              <a:rPr lang="en-US" sz="1800" dirty="0" err="1"/>
              <a:t>zu</a:t>
            </a:r>
            <a:r>
              <a:rPr lang="en-US" sz="1800" dirty="0"/>
              <a:t> </a:t>
            </a:r>
            <a:r>
              <a:rPr lang="en-US" sz="1800" dirty="0" err="1"/>
              <a:t>bringen</a:t>
            </a:r>
            <a:endParaRPr lang="en-US" sz="1800" dirty="0"/>
          </a:p>
          <a:p>
            <a:r>
              <a:rPr lang="en-US" sz="1800" dirty="0" err="1"/>
              <a:t>Weiterführende</a:t>
            </a:r>
            <a:r>
              <a:rPr lang="en-US" sz="1800" dirty="0"/>
              <a:t> </a:t>
            </a:r>
            <a:r>
              <a:rPr lang="en-US" sz="1800"/>
              <a:t>Literatur</a:t>
            </a:r>
            <a:endParaRPr lang="en-US" sz="1800" dirty="0"/>
          </a:p>
          <a:p>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12a) DevOps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297</a:t>
            </a:fld>
            <a:endParaRPr lang="de-DE"/>
          </a:p>
        </p:txBody>
      </p:sp>
      <p:pic>
        <p:nvPicPr>
          <p:cNvPr id="7" name="Picture 6">
            <a:extLst>
              <a:ext uri="{FF2B5EF4-FFF2-40B4-BE49-F238E27FC236}">
                <a16:creationId xmlns:a16="http://schemas.microsoft.com/office/drawing/2014/main" id="{3C35960F-B7DE-4027-BB1D-1B1E401FEF02}"/>
              </a:ext>
            </a:extLst>
          </p:cNvPr>
          <p:cNvPicPr>
            <a:picLocks noChangeAspect="1"/>
          </p:cNvPicPr>
          <p:nvPr/>
        </p:nvPicPr>
        <p:blipFill>
          <a:blip r:embed="rId2"/>
          <a:stretch>
            <a:fillRect/>
          </a:stretch>
        </p:blipFill>
        <p:spPr>
          <a:xfrm>
            <a:off x="3730028" y="1773374"/>
            <a:ext cx="6175178" cy="4322625"/>
          </a:xfrm>
          <a:prstGeom prst="rect">
            <a:avLst/>
          </a:prstGeom>
        </p:spPr>
      </p:pic>
      <p:pic>
        <p:nvPicPr>
          <p:cNvPr id="8" name="Picture 7">
            <a:extLst>
              <a:ext uri="{FF2B5EF4-FFF2-40B4-BE49-F238E27FC236}">
                <a16:creationId xmlns:a16="http://schemas.microsoft.com/office/drawing/2014/main" id="{611F29B8-DF99-444B-A6EC-B63314607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189" y="2273893"/>
            <a:ext cx="2822175" cy="3593571"/>
          </a:xfrm>
          <a:prstGeom prst="rect">
            <a:avLst/>
          </a:prstGeom>
        </p:spPr>
      </p:pic>
    </p:spTree>
    <p:extLst>
      <p:ext uri="{BB962C8B-B14F-4D97-AF65-F5344CB8AC3E}">
        <p14:creationId xmlns:p14="http://schemas.microsoft.com/office/powerpoint/2010/main" val="18732407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DevOps </a:t>
            </a:r>
            <a:r>
              <a:rPr lang="en-US" sz="1800" dirty="0" err="1"/>
              <a:t>verbindet</a:t>
            </a:r>
            <a:r>
              <a:rPr lang="en-US" sz="1800" dirty="0"/>
              <a:t> die Collaboration </a:t>
            </a:r>
            <a:r>
              <a:rPr lang="en-US" sz="1800" dirty="0" err="1"/>
              <a:t>zwischen</a:t>
            </a:r>
            <a:r>
              <a:rPr lang="en-US" sz="1800" dirty="0"/>
              <a:t> Teams </a:t>
            </a:r>
            <a:r>
              <a:rPr lang="en-US" sz="1800" dirty="0" err="1"/>
              <a:t>mit</a:t>
            </a:r>
            <a:r>
              <a:rPr lang="en-US" sz="1800" dirty="0"/>
              <a:t> der </a:t>
            </a:r>
            <a:r>
              <a:rPr lang="en-US" sz="1800" dirty="0" err="1"/>
              <a:t>Automatisierung</a:t>
            </a:r>
            <a:r>
              <a:rPr lang="en-US" sz="1800" dirty="0"/>
              <a:t> von </a:t>
            </a:r>
            <a:r>
              <a:rPr lang="en-US" sz="1800" dirty="0" err="1"/>
              <a:t>Prozessen</a:t>
            </a:r>
            <a:r>
              <a:rPr lang="en-US" sz="1800" dirty="0"/>
              <a:t>, um das </a:t>
            </a:r>
            <a:r>
              <a:rPr lang="en-US" sz="1800" dirty="0" err="1"/>
              <a:t>gemeinsame</a:t>
            </a:r>
            <a:r>
              <a:rPr lang="en-US" sz="1800" dirty="0"/>
              <a:t> </a:t>
            </a:r>
            <a:r>
              <a:rPr lang="en-US" sz="1800" dirty="0" err="1"/>
              <a:t>Ziel</a:t>
            </a:r>
            <a:r>
              <a:rPr lang="en-US" sz="1800" dirty="0"/>
              <a:t>, </a:t>
            </a:r>
            <a:r>
              <a:rPr lang="en-US" sz="1800" dirty="0" err="1"/>
              <a:t>zusätzlichen</a:t>
            </a:r>
            <a:r>
              <a:rPr lang="en-US" sz="1800" dirty="0"/>
              <a:t> </a:t>
            </a:r>
            <a:r>
              <a:rPr lang="en-US" sz="1800" dirty="0" err="1"/>
              <a:t>Mehrwert</a:t>
            </a:r>
            <a:r>
              <a:rPr lang="en-US" sz="1800" dirty="0"/>
              <a:t> </a:t>
            </a:r>
            <a:r>
              <a:rPr lang="en-US" sz="1800" dirty="0" err="1"/>
              <a:t>für</a:t>
            </a:r>
            <a:r>
              <a:rPr lang="en-US" sz="1800" dirty="0"/>
              <a:t> die User Experience </a:t>
            </a:r>
            <a:r>
              <a:rPr lang="en-US" sz="1800" dirty="0" err="1"/>
              <a:t>zu</a:t>
            </a:r>
            <a:r>
              <a:rPr lang="en-US" sz="1800" dirty="0"/>
              <a:t> </a:t>
            </a:r>
            <a:r>
              <a:rPr lang="en-US" sz="1800" dirty="0" err="1"/>
              <a:t>erzeugen</a:t>
            </a:r>
            <a:r>
              <a:rPr lang="en-US" sz="1800" dirty="0"/>
              <a:t>, </a:t>
            </a:r>
            <a:r>
              <a:rPr lang="en-US" sz="1800" dirty="0" err="1"/>
              <a:t>zu</a:t>
            </a:r>
            <a:r>
              <a:rPr lang="en-US" sz="1800" dirty="0"/>
              <a:t> </a:t>
            </a:r>
            <a:r>
              <a:rPr lang="en-US" sz="1800" dirty="0" err="1"/>
              <a:t>erreichen</a:t>
            </a:r>
            <a:r>
              <a:rPr lang="en-US" sz="1800" dirty="0"/>
              <a:t> </a:t>
            </a:r>
            <a:r>
              <a:rPr lang="en-US" sz="1800" dirty="0" err="1"/>
              <a:t>indem</a:t>
            </a:r>
            <a:r>
              <a:rPr lang="en-US" sz="1800" dirty="0"/>
              <a:t> Software schnell und </a:t>
            </a:r>
            <a:r>
              <a:rPr lang="en-US" sz="1800" dirty="0" err="1"/>
              <a:t>mit</a:t>
            </a:r>
            <a:r>
              <a:rPr lang="en-US" sz="1800" dirty="0"/>
              <a:t> </a:t>
            </a:r>
            <a:r>
              <a:rPr lang="en-US" sz="1800" dirty="0" err="1"/>
              <a:t>hoher</a:t>
            </a:r>
            <a:r>
              <a:rPr lang="en-US" sz="1800" dirty="0"/>
              <a:t> </a:t>
            </a:r>
            <a:r>
              <a:rPr lang="en-US" sz="1800" dirty="0" err="1"/>
              <a:t>Qualität</a:t>
            </a:r>
            <a:r>
              <a:rPr lang="en-US" sz="1800" dirty="0"/>
              <a:t> </a:t>
            </a:r>
            <a:r>
              <a:rPr lang="en-US" sz="1800" dirty="0" err="1"/>
              <a:t>erstellt</a:t>
            </a:r>
            <a:r>
              <a:rPr lang="en-US" sz="1800" dirty="0"/>
              <a:t> und </a:t>
            </a:r>
            <a:r>
              <a:rPr lang="en-US" sz="1800" dirty="0" err="1"/>
              <a:t>geliefert</a:t>
            </a:r>
            <a:r>
              <a:rPr lang="en-US" sz="1800" dirty="0"/>
              <a:t> </a:t>
            </a:r>
            <a:r>
              <a:rPr lang="en-US" sz="1800" dirty="0" err="1"/>
              <a:t>wird</a:t>
            </a:r>
            <a:endParaRPr lang="en-US" sz="1800" dirty="0"/>
          </a:p>
          <a:p>
            <a:r>
              <a:rPr lang="en-US" sz="1800" dirty="0"/>
              <a:t>DevOps </a:t>
            </a:r>
            <a:r>
              <a:rPr lang="en-US" sz="1800" dirty="0" err="1"/>
              <a:t>setzt</a:t>
            </a:r>
            <a:r>
              <a:rPr lang="en-US" sz="1800" dirty="0"/>
              <a:t> </a:t>
            </a:r>
            <a:r>
              <a:rPr lang="en-US" sz="1800" dirty="0" err="1"/>
              <a:t>eine</a:t>
            </a:r>
            <a:r>
              <a:rPr lang="en-US" sz="1800" dirty="0"/>
              <a:t> </a:t>
            </a:r>
            <a:r>
              <a:rPr lang="en-US" sz="1800" dirty="0" err="1"/>
              <a:t>kulturelle</a:t>
            </a:r>
            <a:r>
              <a:rPr lang="en-US" sz="1800" dirty="0"/>
              <a:t> </a:t>
            </a:r>
            <a:r>
              <a:rPr lang="en-US" sz="1800" dirty="0" err="1"/>
              <a:t>Veränderung</a:t>
            </a:r>
            <a:r>
              <a:rPr lang="en-US" sz="1800" dirty="0"/>
              <a:t> </a:t>
            </a:r>
            <a:r>
              <a:rPr lang="en-US" sz="1800" dirty="0" err="1"/>
              <a:t>innerhalb</a:t>
            </a:r>
            <a:r>
              <a:rPr lang="en-US" sz="1800" dirty="0"/>
              <a:t> von </a:t>
            </a:r>
            <a:r>
              <a:rPr lang="en-US" sz="1800" dirty="0" err="1"/>
              <a:t>Organisationen</a:t>
            </a:r>
            <a:r>
              <a:rPr lang="en-US" sz="1800" dirty="0"/>
              <a:t> </a:t>
            </a:r>
            <a:r>
              <a:rPr lang="en-US" sz="1800" dirty="0" err="1"/>
              <a:t>voraus</a:t>
            </a:r>
            <a:r>
              <a:rPr lang="en-US" sz="1800" dirty="0"/>
              <a:t>, </a:t>
            </a:r>
            <a:r>
              <a:rPr lang="en-US" sz="1800" dirty="0" err="1"/>
              <a:t>im</a:t>
            </a:r>
            <a:r>
              <a:rPr lang="en-US" sz="1800" dirty="0"/>
              <a:t> </a:t>
            </a:r>
            <a:r>
              <a:rPr lang="en-US" sz="1800" dirty="0" err="1"/>
              <a:t>Zusammenspiel</a:t>
            </a:r>
            <a:r>
              <a:rPr lang="en-US" sz="1800" dirty="0"/>
              <a:t> </a:t>
            </a:r>
            <a:r>
              <a:rPr lang="en-US" sz="1800" dirty="0" err="1"/>
              <a:t>mit</a:t>
            </a:r>
            <a:r>
              <a:rPr lang="en-US" sz="1800" dirty="0"/>
              <a:t> der </a:t>
            </a:r>
            <a:r>
              <a:rPr lang="en-US" sz="1800" dirty="0" err="1"/>
              <a:t>Nutzung</a:t>
            </a:r>
            <a:r>
              <a:rPr lang="en-US" sz="1800" dirty="0"/>
              <a:t> </a:t>
            </a:r>
            <a:r>
              <a:rPr lang="en-US" sz="1800" dirty="0" err="1"/>
              <a:t>neuer</a:t>
            </a:r>
            <a:r>
              <a:rPr lang="en-US" sz="1800" dirty="0"/>
              <a:t> </a:t>
            </a:r>
            <a:r>
              <a:rPr lang="en-US" sz="1800" dirty="0" err="1"/>
              <a:t>Technologien</a:t>
            </a:r>
            <a:endParaRPr lang="en-US" sz="1800" dirty="0"/>
          </a:p>
          <a:p>
            <a:r>
              <a:rPr lang="en-US" sz="1800" i="1" dirty="0"/>
              <a:t>Shift left</a:t>
            </a:r>
            <a:r>
              <a:rPr lang="en-US" sz="1800" dirty="0"/>
              <a:t> </a:t>
            </a:r>
            <a:r>
              <a:rPr lang="en-US" sz="1800" dirty="0" err="1"/>
              <a:t>ist</a:t>
            </a:r>
            <a:r>
              <a:rPr lang="en-US" sz="1800" dirty="0"/>
              <a:t> </a:t>
            </a:r>
            <a:r>
              <a:rPr lang="en-US" sz="1800" dirty="0" err="1"/>
              <a:t>ein</a:t>
            </a:r>
            <a:r>
              <a:rPr lang="en-US" sz="1800" dirty="0"/>
              <a:t> </a:t>
            </a:r>
            <a:r>
              <a:rPr lang="en-US" sz="1800" dirty="0" err="1"/>
              <a:t>bekannter</a:t>
            </a:r>
            <a:r>
              <a:rPr lang="en-US" sz="1800" dirty="0"/>
              <a:t> </a:t>
            </a:r>
            <a:r>
              <a:rPr lang="en-US" sz="1800" dirty="0" err="1"/>
              <a:t>Ausdruck</a:t>
            </a:r>
            <a:r>
              <a:rPr lang="en-US" sz="1800" dirty="0"/>
              <a:t> </a:t>
            </a:r>
            <a:r>
              <a:rPr lang="en-US" sz="1800" dirty="0" err="1"/>
              <a:t>bei</a:t>
            </a:r>
            <a:r>
              <a:rPr lang="en-US" sz="1800" dirty="0"/>
              <a:t> DevOps und </a:t>
            </a:r>
            <a:r>
              <a:rPr lang="en-US" sz="1800" dirty="0" err="1"/>
              <a:t>meint</a:t>
            </a:r>
            <a:r>
              <a:rPr lang="en-US" sz="1800" dirty="0"/>
              <a:t> die </a:t>
            </a:r>
            <a:r>
              <a:rPr lang="en-US" sz="1800" dirty="0" err="1"/>
              <a:t>Idee</a:t>
            </a:r>
            <a:r>
              <a:rPr lang="en-US" sz="1800" dirty="0"/>
              <a:t> </a:t>
            </a:r>
            <a:r>
              <a:rPr lang="en-US" sz="1800" dirty="0" err="1"/>
              <a:t>Aufgaben</a:t>
            </a:r>
            <a:r>
              <a:rPr lang="en-US" sz="1800" dirty="0"/>
              <a:t> </a:t>
            </a:r>
            <a:r>
              <a:rPr lang="en-US" sz="1800" dirty="0" err="1"/>
              <a:t>früher</a:t>
            </a:r>
            <a:r>
              <a:rPr lang="en-US" sz="1800" dirty="0"/>
              <a:t> </a:t>
            </a:r>
            <a:r>
              <a:rPr lang="en-US" sz="1800" dirty="0" err="1"/>
              <a:t>im</a:t>
            </a:r>
            <a:r>
              <a:rPr lang="en-US" sz="1800" dirty="0"/>
              <a:t> </a:t>
            </a:r>
            <a:r>
              <a:rPr lang="en-US" sz="1800" dirty="0" err="1"/>
              <a:t>Lebenszyklus</a:t>
            </a:r>
            <a:r>
              <a:rPr lang="en-US" sz="1800" dirty="0"/>
              <a:t> </a:t>
            </a:r>
            <a:r>
              <a:rPr lang="en-US" sz="1800" dirty="0" err="1"/>
              <a:t>durchzuführen</a:t>
            </a:r>
            <a:r>
              <a:rPr lang="en-US" sz="1800" dirty="0"/>
              <a:t> </a:t>
            </a:r>
            <a:r>
              <a:rPr lang="en-US" sz="1800" dirty="0" err="1"/>
              <a:t>oder</a:t>
            </a:r>
            <a:r>
              <a:rPr lang="en-US" sz="1800" dirty="0"/>
              <a:t> </a:t>
            </a:r>
            <a:r>
              <a:rPr lang="en-US" sz="1800" dirty="0" err="1"/>
              <a:t>sie</a:t>
            </a:r>
            <a:r>
              <a:rPr lang="en-US" sz="1800" dirty="0"/>
              <a:t> </a:t>
            </a:r>
            <a:r>
              <a:rPr lang="en-US" sz="1800" dirty="0" err="1"/>
              <a:t>nach</a:t>
            </a:r>
            <a:r>
              <a:rPr lang="en-US" sz="1800" dirty="0"/>
              <a:t> links auf der </a:t>
            </a:r>
            <a:r>
              <a:rPr lang="en-US" sz="1800" dirty="0" err="1"/>
              <a:t>Zeitschiene</a:t>
            </a:r>
            <a:r>
              <a:rPr lang="en-US" sz="1800" dirty="0"/>
              <a:t> </a:t>
            </a:r>
            <a:r>
              <a:rPr lang="en-US" sz="1800" dirty="0" err="1"/>
              <a:t>zu</a:t>
            </a:r>
            <a:r>
              <a:rPr lang="en-US" sz="1800" dirty="0"/>
              <a:t> </a:t>
            </a:r>
            <a:r>
              <a:rPr lang="en-US" sz="1800" dirty="0" err="1"/>
              <a:t>schieben</a:t>
            </a:r>
            <a:endParaRPr lang="en-US" sz="1800" dirty="0"/>
          </a:p>
          <a:p>
            <a:r>
              <a:rPr lang="en-US" sz="1800" dirty="0"/>
              <a:t>DevOps hat </a:t>
            </a:r>
            <a:r>
              <a:rPr lang="en-US" sz="1800" dirty="0" err="1"/>
              <a:t>sich</a:t>
            </a:r>
            <a:r>
              <a:rPr lang="en-US" sz="1800" dirty="0"/>
              <a:t> die </a:t>
            </a:r>
            <a:r>
              <a:rPr lang="en-US" sz="1800" i="1" dirty="0"/>
              <a:t>shift left</a:t>
            </a:r>
            <a:r>
              <a:rPr lang="en-US" sz="1800" dirty="0"/>
              <a:t> </a:t>
            </a:r>
            <a:r>
              <a:rPr lang="en-US" sz="1800" dirty="0" err="1"/>
              <a:t>Mentalität</a:t>
            </a:r>
            <a:r>
              <a:rPr lang="en-US" sz="1800" dirty="0"/>
              <a:t> </a:t>
            </a:r>
            <a:r>
              <a:rPr lang="en-US" sz="1800" dirty="0" err="1"/>
              <a:t>zu</a:t>
            </a:r>
            <a:r>
              <a:rPr lang="en-US" sz="1800" dirty="0"/>
              <a:t> eigen </a:t>
            </a:r>
            <a:r>
              <a:rPr lang="en-US" sz="1800" dirty="0" err="1"/>
              <a:t>gemacht</a:t>
            </a:r>
            <a:r>
              <a:rPr lang="en-US" sz="1800" dirty="0"/>
              <a:t> und </a:t>
            </a:r>
            <a:r>
              <a:rPr lang="en-US" sz="1800" dirty="0" err="1"/>
              <a:t>versucht</a:t>
            </a:r>
            <a:r>
              <a:rPr lang="en-US" sz="1800" dirty="0"/>
              <a:t> in </a:t>
            </a:r>
            <a:r>
              <a:rPr lang="en-US" sz="1800" dirty="0" err="1"/>
              <a:t>jeder</a:t>
            </a:r>
            <a:r>
              <a:rPr lang="en-US" sz="1800" dirty="0"/>
              <a:t> Phase </a:t>
            </a:r>
            <a:br>
              <a:rPr lang="en-US" sz="1800" dirty="0"/>
            </a:br>
            <a:r>
              <a:rPr lang="en-US" sz="1800" dirty="0" err="1"/>
              <a:t>Aktivitäten</a:t>
            </a:r>
            <a:r>
              <a:rPr lang="en-US" sz="1800" dirty="0"/>
              <a:t> </a:t>
            </a:r>
            <a:r>
              <a:rPr lang="en-US" sz="1800" dirty="0" err="1"/>
              <a:t>nach</a:t>
            </a:r>
            <a:r>
              <a:rPr lang="en-US" sz="1800" dirty="0"/>
              <a:t> links </a:t>
            </a:r>
            <a:r>
              <a:rPr lang="en-US" sz="1800" dirty="0" err="1"/>
              <a:t>zu</a:t>
            </a:r>
            <a:r>
              <a:rPr lang="en-US" sz="1800" dirty="0"/>
              <a:t> </a:t>
            </a:r>
            <a:r>
              <a:rPr lang="en-US" sz="1800" dirty="0" err="1"/>
              <a:t>schieben</a:t>
            </a:r>
            <a:endParaRPr lang="en-US" sz="1800" dirty="0"/>
          </a:p>
          <a:p>
            <a:r>
              <a:rPr lang="en-US" sz="1800" dirty="0" err="1"/>
              <a:t>z.B</a:t>
            </a:r>
            <a:r>
              <a:rPr lang="en-US" sz="1800" dirty="0"/>
              <a:t>. </a:t>
            </a:r>
            <a:r>
              <a:rPr lang="en-US" sz="1800" dirty="0" err="1"/>
              <a:t>sollte</a:t>
            </a:r>
            <a:r>
              <a:rPr lang="en-US" sz="1800" dirty="0"/>
              <a:t> die </a:t>
            </a:r>
            <a:r>
              <a:rPr lang="en-US" sz="1800" dirty="0" err="1"/>
              <a:t>Betriebsmannschaft</a:t>
            </a:r>
            <a:r>
              <a:rPr lang="en-US" sz="1800" dirty="0"/>
              <a:t> </a:t>
            </a:r>
            <a:r>
              <a:rPr lang="en-US" sz="1800" i="1" dirty="0"/>
              <a:t>shift left</a:t>
            </a:r>
            <a:r>
              <a:rPr lang="en-US" sz="1800" dirty="0"/>
              <a:t> von </a:t>
            </a:r>
            <a:r>
              <a:rPr lang="en-US" sz="1800" dirty="0" err="1"/>
              <a:t>Anfang</a:t>
            </a:r>
            <a:r>
              <a:rPr lang="en-US" sz="1800" dirty="0"/>
              <a:t> an in </a:t>
            </a:r>
            <a:r>
              <a:rPr lang="en-US" sz="1800" dirty="0" err="1"/>
              <a:t>alle</a:t>
            </a:r>
            <a:r>
              <a:rPr lang="en-US" sz="1800" dirty="0"/>
              <a:t> </a:t>
            </a:r>
            <a:r>
              <a:rPr lang="en-US" sz="1800" dirty="0" err="1"/>
              <a:t>Entwicklungsschritte</a:t>
            </a:r>
            <a:r>
              <a:rPr lang="en-US" sz="1800" dirty="0"/>
              <a:t> </a:t>
            </a:r>
            <a:r>
              <a:rPr lang="en-US" sz="1800" dirty="0" err="1"/>
              <a:t>eingebunden</a:t>
            </a:r>
            <a:r>
              <a:rPr lang="en-US" sz="1800" dirty="0"/>
              <a:t> sein</a:t>
            </a:r>
          </a:p>
          <a:p>
            <a:r>
              <a:rPr lang="en-US" sz="1800" dirty="0" err="1"/>
              <a:t>Weitere</a:t>
            </a:r>
            <a:r>
              <a:rPr lang="en-US" sz="1800" dirty="0"/>
              <a:t> </a:t>
            </a:r>
            <a:r>
              <a:rPr lang="en-US" sz="1800" dirty="0" err="1"/>
              <a:t>Beispiele</a:t>
            </a:r>
            <a:r>
              <a:rPr lang="en-US" sz="1800" dirty="0"/>
              <a:t> </a:t>
            </a:r>
            <a:r>
              <a:rPr lang="en-US" sz="1800" dirty="0" err="1"/>
              <a:t>für</a:t>
            </a:r>
            <a:r>
              <a:rPr lang="en-US" sz="1800" dirty="0"/>
              <a:t> shift left </a:t>
            </a:r>
            <a:r>
              <a:rPr lang="en-US" sz="1800" dirty="0" err="1"/>
              <a:t>sind</a:t>
            </a:r>
            <a:r>
              <a:rPr lang="en-US" sz="1800" dirty="0"/>
              <a:t> Continuous Integration, </a:t>
            </a:r>
            <a:r>
              <a:rPr lang="en-US" sz="1800" dirty="0" err="1"/>
              <a:t>bei</a:t>
            </a:r>
            <a:r>
              <a:rPr lang="en-US" sz="1800" dirty="0"/>
              <a:t> dem die Integration und das </a:t>
            </a:r>
            <a:r>
              <a:rPr lang="en-US" sz="1800" dirty="0" err="1"/>
              <a:t>Erstellen</a:t>
            </a:r>
            <a:r>
              <a:rPr lang="en-US" sz="1800" dirty="0"/>
              <a:t> von Changes </a:t>
            </a:r>
            <a:r>
              <a:rPr lang="en-US" sz="1800" dirty="0" err="1"/>
              <a:t>nach</a:t>
            </a:r>
            <a:r>
              <a:rPr lang="en-US" sz="1800" dirty="0"/>
              <a:t> links </a:t>
            </a:r>
            <a:r>
              <a:rPr lang="en-US" sz="1800" dirty="0" err="1"/>
              <a:t>geschoben</a:t>
            </a:r>
            <a:r>
              <a:rPr lang="en-US" sz="1800" dirty="0"/>
              <a:t> </a:t>
            </a:r>
            <a:r>
              <a:rPr lang="en-US" sz="1800" dirty="0" err="1"/>
              <a:t>wird</a:t>
            </a:r>
            <a:r>
              <a:rPr lang="en-US" sz="1800" dirty="0"/>
              <a:t> und Continuous Delivery, </a:t>
            </a:r>
            <a:r>
              <a:rPr lang="en-US" sz="1800" dirty="0" err="1"/>
              <a:t>bei</a:t>
            </a:r>
            <a:r>
              <a:rPr lang="en-US" sz="1800" dirty="0"/>
              <a:t> dem das </a:t>
            </a:r>
            <a:r>
              <a:rPr lang="en-US" sz="1800" dirty="0" err="1"/>
              <a:t>Ausrollen</a:t>
            </a:r>
            <a:r>
              <a:rPr lang="en-US" sz="1800" dirty="0"/>
              <a:t> von </a:t>
            </a:r>
            <a:r>
              <a:rPr lang="en-US" sz="1800" dirty="0" err="1"/>
              <a:t>Änderungen</a:t>
            </a:r>
            <a:r>
              <a:rPr lang="en-US" sz="1800" dirty="0"/>
              <a:t> in </a:t>
            </a:r>
            <a:r>
              <a:rPr lang="en-US" sz="1800" dirty="0" err="1"/>
              <a:t>Produktion</a:t>
            </a:r>
            <a:r>
              <a:rPr lang="en-US" sz="1800" dirty="0"/>
              <a:t> </a:t>
            </a:r>
            <a:r>
              <a:rPr lang="en-US" sz="1800" dirty="0" err="1"/>
              <a:t>viel</a:t>
            </a:r>
            <a:r>
              <a:rPr lang="en-US" sz="1800" dirty="0"/>
              <a:t> </a:t>
            </a:r>
            <a:r>
              <a:rPr lang="en-US" sz="1800" dirty="0" err="1"/>
              <a:t>schneller</a:t>
            </a:r>
            <a:r>
              <a:rPr lang="en-US" sz="1800" dirty="0"/>
              <a:t> </a:t>
            </a:r>
            <a:r>
              <a:rPr lang="en-US" sz="1800" dirty="0" err="1"/>
              <a:t>beim</a:t>
            </a:r>
            <a:r>
              <a:rPr lang="en-US" sz="1800" dirty="0"/>
              <a:t> </a:t>
            </a:r>
            <a:r>
              <a:rPr lang="en-US" sz="1800" dirty="0" err="1"/>
              <a:t>Endkunden</a:t>
            </a:r>
            <a:r>
              <a:rPr lang="en-US" sz="1800" dirty="0"/>
              <a:t> </a:t>
            </a:r>
            <a:r>
              <a:rPr lang="en-US" sz="1800" dirty="0" err="1"/>
              <a:t>ankommt</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12a) DevOps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298</a:t>
            </a:fld>
            <a:endParaRPr lang="de-DE"/>
          </a:p>
        </p:txBody>
      </p:sp>
    </p:spTree>
    <p:extLst>
      <p:ext uri="{BB962C8B-B14F-4D97-AF65-F5344CB8AC3E}">
        <p14:creationId xmlns:p14="http://schemas.microsoft.com/office/powerpoint/2010/main" val="236940950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CALMS</a:t>
            </a:r>
          </a:p>
          <a:p>
            <a:pPr lvl="1"/>
            <a:r>
              <a:rPr lang="en-US" sz="1800" dirty="0" err="1"/>
              <a:t>repräsentiert</a:t>
            </a:r>
            <a:r>
              <a:rPr lang="en-US" sz="1800" dirty="0"/>
              <a:t> die </a:t>
            </a:r>
            <a:r>
              <a:rPr lang="en-US" sz="1800" dirty="0" err="1"/>
              <a:t>Kernwerte</a:t>
            </a:r>
            <a:r>
              <a:rPr lang="en-US" sz="1800" dirty="0"/>
              <a:t> von DevOps</a:t>
            </a:r>
          </a:p>
          <a:p>
            <a:pPr lvl="2"/>
            <a:r>
              <a:rPr lang="en-US" sz="1800" dirty="0"/>
              <a:t>Culture</a:t>
            </a:r>
          </a:p>
          <a:p>
            <a:pPr lvl="2"/>
            <a:r>
              <a:rPr lang="en-US" sz="1800" dirty="0"/>
              <a:t>Automation</a:t>
            </a:r>
          </a:p>
          <a:p>
            <a:pPr lvl="2"/>
            <a:r>
              <a:rPr lang="en-US" sz="1800" dirty="0"/>
              <a:t>Lean</a:t>
            </a:r>
          </a:p>
          <a:p>
            <a:pPr lvl="2"/>
            <a:r>
              <a:rPr lang="en-US" sz="1800" dirty="0"/>
              <a:t>Measurement</a:t>
            </a:r>
          </a:p>
          <a:p>
            <a:pPr lvl="2"/>
            <a:r>
              <a:rPr lang="en-US" sz="1800" dirty="0"/>
              <a:t>Sharing</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12a) DevOps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299</a:t>
            </a:fld>
            <a:endParaRPr lang="de-DE"/>
          </a:p>
        </p:txBody>
      </p:sp>
    </p:spTree>
    <p:extLst>
      <p:ext uri="{BB962C8B-B14F-4D97-AF65-F5344CB8AC3E}">
        <p14:creationId xmlns:p14="http://schemas.microsoft.com/office/powerpoint/2010/main" val="2742414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1E90-2DD0-4A2D-9370-2F8941A367E4}"/>
              </a:ext>
            </a:extLst>
          </p:cNvPr>
          <p:cNvSpPr>
            <a:spLocks noGrp="1"/>
          </p:cNvSpPr>
          <p:nvPr>
            <p:ph type="title"/>
          </p:nvPr>
        </p:nvSpPr>
        <p:spPr/>
        <p:txBody>
          <a:bodyPr/>
          <a:lstStyle/>
          <a:p>
            <a:r>
              <a:rPr lang="de-DE">
                <a:latin typeface="+mj-lt"/>
                <a:cs typeface="MV Boli" panose="02000500030200090000" pitchFamily="2" charset="0"/>
              </a:rPr>
              <a:t>Einleitung</a:t>
            </a:r>
          </a:p>
        </p:txBody>
      </p:sp>
      <p:sp>
        <p:nvSpPr>
          <p:cNvPr id="3" name="Title 1">
            <a:extLst>
              <a:ext uri="{FF2B5EF4-FFF2-40B4-BE49-F238E27FC236}">
                <a16:creationId xmlns:a16="http://schemas.microsoft.com/office/drawing/2014/main" id="{FAF35A3B-4672-44D4-8538-1AEC1A83C5F5}"/>
              </a:ext>
            </a:extLst>
          </p:cNvPr>
          <p:cNvSpPr txBox="1">
            <a:spLocks/>
          </p:cNvSpPr>
          <p:nvPr/>
        </p:nvSpPr>
        <p:spPr>
          <a:xfrm>
            <a:off x="218301" y="1663499"/>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t>Moderne Softwaresysteme sind extrem komplex</a:t>
            </a:r>
          </a:p>
          <a:p>
            <a:pPr marL="800100" lvl="1" indent="-342900">
              <a:buFont typeface="Arial" panose="020B0604020202020204" pitchFamily="34" charset="0"/>
              <a:buChar char="•"/>
            </a:pPr>
            <a:endParaRPr lang="de-DE" dirty="0"/>
          </a:p>
          <a:p>
            <a:pPr lvl="1"/>
            <a:r>
              <a:rPr lang="de-DE" dirty="0"/>
              <a:t>Die Rolle des Softwarearchitekten ist herausfordernd. D</a:t>
            </a:r>
            <a:r>
              <a:rPr lang="de-DE" b="0" dirty="0"/>
              <a:t>iese Vorlesung gibt eine Überblick über Software Architektur, über die Aufgaben und Verantwortlichkeiten eines Softwarearchitekten. </a:t>
            </a:r>
          </a:p>
          <a:p>
            <a:pPr lvl="1"/>
            <a:endParaRPr lang="de-DE" dirty="0"/>
          </a:p>
          <a:p>
            <a:pPr lvl="1"/>
            <a:r>
              <a:rPr lang="de-DE" b="0" dirty="0"/>
              <a:t>Softwarearchitekten benötigen technische und nicht-technische Skills, teilweise breit angelegtes Wissen, teilweise Wissen bis in die Details.</a:t>
            </a:r>
          </a:p>
          <a:p>
            <a:pPr lvl="1"/>
            <a:endParaRPr lang="de-DE" dirty="0"/>
          </a:p>
          <a:p>
            <a:pPr lvl="1"/>
            <a:r>
              <a:rPr lang="de-DE" dirty="0"/>
              <a:t>Die Vorlesung beginnt bei Anforderungen aus dem Business, der Arbeit in Organisationen und der Erfassung von Anforderungen.</a:t>
            </a:r>
          </a:p>
          <a:p>
            <a:pPr lvl="1"/>
            <a:endParaRPr lang="de-DE" b="0" dirty="0"/>
          </a:p>
          <a:p>
            <a:pPr lvl="1"/>
            <a:r>
              <a:rPr lang="de-DE" b="0" dirty="0"/>
              <a:t>Wir werden uns dann technischen Themen wie Software Qualität, Software Design, Best Practices, Patterns, Performance und Security widmen.</a:t>
            </a:r>
          </a:p>
          <a:p>
            <a:pPr lvl="1"/>
            <a:endParaRPr lang="de-DE" dirty="0"/>
          </a:p>
          <a:p>
            <a:pPr lvl="1"/>
            <a:r>
              <a:rPr lang="de-DE" b="0" dirty="0"/>
              <a:t>Nach der Vorlesung sollten Sie einen Überblick über die komplexe Welt der Softwarearchitektur besitzen.</a:t>
            </a:r>
          </a:p>
          <a:p>
            <a:endParaRPr lang="de-DE" sz="2400" b="0" dirty="0"/>
          </a:p>
          <a:p>
            <a:endParaRPr lang="de-DE" sz="2400" b="0" dirty="0"/>
          </a:p>
          <a:p>
            <a:endParaRPr lang="de-DE" sz="2400" b="0" dirty="0"/>
          </a:p>
          <a:p>
            <a:endParaRPr lang="de-DE" sz="2400" b="0" dirty="0"/>
          </a:p>
          <a:p>
            <a:endParaRPr lang="de-DE" sz="2400" b="0" dirty="0"/>
          </a:p>
          <a:p>
            <a:endParaRPr lang="de-DE" sz="2400" b="0" dirty="0"/>
          </a:p>
        </p:txBody>
      </p:sp>
      <p:sp>
        <p:nvSpPr>
          <p:cNvPr id="4" name="Slide Number Placeholder 3">
            <a:extLst>
              <a:ext uri="{FF2B5EF4-FFF2-40B4-BE49-F238E27FC236}">
                <a16:creationId xmlns:a16="http://schemas.microsoft.com/office/drawing/2014/main" id="{AC88FF3A-587B-4F7E-8D6F-7752E8C3B65A}"/>
              </a:ext>
            </a:extLst>
          </p:cNvPr>
          <p:cNvSpPr>
            <a:spLocks noGrp="1"/>
          </p:cNvSpPr>
          <p:nvPr>
            <p:ph type="sldNum" sz="quarter" idx="4"/>
          </p:nvPr>
        </p:nvSpPr>
        <p:spPr/>
        <p:txBody>
          <a:bodyPr/>
          <a:lstStyle/>
          <a:p>
            <a:fld id="{82EA1D04-CA53-4DE3-84A8-2B63E41036C9}" type="slidenum">
              <a:rPr lang="de-DE" smtClean="0"/>
              <a:pPr/>
              <a:t>3</a:t>
            </a:fld>
            <a:endParaRPr lang="de-DE"/>
          </a:p>
        </p:txBody>
      </p:sp>
    </p:spTree>
    <p:extLst>
      <p:ext uri="{BB962C8B-B14F-4D97-AF65-F5344CB8AC3E}">
        <p14:creationId xmlns:p14="http://schemas.microsoft.com/office/powerpoint/2010/main" val="1906052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393F3-F4B6-4126-866D-9649C2C9D27E}"/>
              </a:ext>
            </a:extLst>
          </p:cNvPr>
          <p:cNvSpPr>
            <a:spLocks noGrp="1"/>
          </p:cNvSpPr>
          <p:nvPr>
            <p:ph type="title"/>
          </p:nvPr>
        </p:nvSpPr>
        <p:spPr/>
        <p:txBody>
          <a:bodyPr/>
          <a:lstStyle/>
          <a:p>
            <a:r>
              <a:rPr lang="de-DE"/>
              <a:t>2a) Typen von Softwarearchitekten</a:t>
            </a:r>
            <a:br>
              <a:rPr lang="de-DE"/>
            </a:br>
            <a:r>
              <a:rPr lang="de-DE"/>
              <a:t>Data/Information Architect</a:t>
            </a:r>
          </a:p>
        </p:txBody>
      </p:sp>
      <p:sp>
        <p:nvSpPr>
          <p:cNvPr id="3" name="Slide Number Placeholder 2">
            <a:extLst>
              <a:ext uri="{FF2B5EF4-FFF2-40B4-BE49-F238E27FC236}">
                <a16:creationId xmlns:a16="http://schemas.microsoft.com/office/drawing/2014/main" id="{CBBE9BFD-19AC-4009-8B0B-5360C3FB865F}"/>
              </a:ext>
            </a:extLst>
          </p:cNvPr>
          <p:cNvSpPr>
            <a:spLocks noGrp="1"/>
          </p:cNvSpPr>
          <p:nvPr>
            <p:ph type="sldNum" sz="quarter" idx="4"/>
          </p:nvPr>
        </p:nvSpPr>
        <p:spPr/>
        <p:txBody>
          <a:bodyPr/>
          <a:lstStyle/>
          <a:p>
            <a:fld id="{82EA1D04-CA53-4DE3-84A8-2B63E41036C9}" type="slidenum">
              <a:rPr lang="de-DE" smtClean="0"/>
              <a:pPr/>
              <a:t>30</a:t>
            </a:fld>
            <a:endParaRPr lang="de-DE"/>
          </a:p>
        </p:txBody>
      </p:sp>
      <p:sp>
        <p:nvSpPr>
          <p:cNvPr id="4" name="Content Placeholder 3">
            <a:extLst>
              <a:ext uri="{FF2B5EF4-FFF2-40B4-BE49-F238E27FC236}">
                <a16:creationId xmlns:a16="http://schemas.microsoft.com/office/drawing/2014/main" id="{8608A440-DC11-4242-AD8D-E1481A348986}"/>
              </a:ext>
            </a:extLst>
          </p:cNvPr>
          <p:cNvSpPr>
            <a:spLocks noGrp="1"/>
          </p:cNvSpPr>
          <p:nvPr>
            <p:ph idx="1"/>
          </p:nvPr>
        </p:nvSpPr>
        <p:spPr/>
        <p:txBody>
          <a:bodyPr/>
          <a:lstStyle/>
          <a:p>
            <a:r>
              <a:rPr lang="de-DE"/>
              <a:t>Auf Datenarchitekturen von Organisationen fokusiert</a:t>
            </a:r>
          </a:p>
          <a:p>
            <a:pPr lvl="1"/>
            <a:r>
              <a:rPr lang="de-DE"/>
              <a:t>Sorgen für die Bereitstellen von Daten für entsprechende Konsumenten</a:t>
            </a:r>
          </a:p>
          <a:p>
            <a:r>
              <a:rPr lang="de-DE"/>
              <a:t>Sind für alle Datenquellen einer Organisation zuständig</a:t>
            </a:r>
          </a:p>
          <a:p>
            <a:r>
              <a:rPr lang="de-DE"/>
              <a:t>Sorgen für die Erfüllung strategischer Anforderungen an Daten</a:t>
            </a:r>
          </a:p>
          <a:p>
            <a:r>
              <a:rPr lang="de-DE"/>
              <a:t>Sie erstellen Designs und Modelle</a:t>
            </a:r>
          </a:p>
          <a:p>
            <a:r>
              <a:rPr lang="de-DE"/>
              <a:t>Sie definieren die Speicherung, die Verarbeitung und die Integration von Daten in den zahlreichen Anwendungen einer Organisation</a:t>
            </a:r>
          </a:p>
          <a:p>
            <a:r>
              <a:rPr lang="de-DE"/>
              <a:t>Sie sorgen für Datensicherheit und Zugriffsschutz von Daten</a:t>
            </a:r>
          </a:p>
          <a:p>
            <a:pPr lvl="1"/>
            <a:r>
              <a:rPr lang="de-DE"/>
              <a:t>Backup Prozesse, Archivierungsszenarien, Datenbank Recovery Szenarien</a:t>
            </a:r>
          </a:p>
          <a:p>
            <a:r>
              <a:rPr lang="de-DE"/>
              <a:t>Unterstützen Entwickler bei Datenbankentwicklung</a:t>
            </a:r>
          </a:p>
          <a:p>
            <a:r>
              <a:rPr lang="de-DE"/>
              <a:t>Helfen bei Problemen mit Performance und Störungen im Betrieb</a:t>
            </a:r>
          </a:p>
          <a:p>
            <a:r>
              <a:rPr lang="de-DE"/>
              <a:t>Information Architects haben den Fokus mehr auf Benutzern</a:t>
            </a:r>
          </a:p>
          <a:p>
            <a:pPr lvl="1"/>
            <a:r>
              <a:rPr lang="de-DE"/>
              <a:t>User Experience, Usability</a:t>
            </a:r>
          </a:p>
        </p:txBody>
      </p:sp>
    </p:spTree>
    <p:extLst>
      <p:ext uri="{BB962C8B-B14F-4D97-AF65-F5344CB8AC3E}">
        <p14:creationId xmlns:p14="http://schemas.microsoft.com/office/powerpoint/2010/main" val="190368074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CALMS</a:t>
            </a:r>
          </a:p>
          <a:p>
            <a:pPr lvl="1"/>
            <a:r>
              <a:rPr lang="en-US" sz="1800" dirty="0"/>
              <a:t>Culture</a:t>
            </a:r>
          </a:p>
          <a:p>
            <a:pPr lvl="2"/>
            <a:r>
              <a:rPr lang="en-US" sz="1800" dirty="0" err="1"/>
              <a:t>im</a:t>
            </a:r>
            <a:r>
              <a:rPr lang="en-US" sz="1800" dirty="0"/>
              <a:t> </a:t>
            </a:r>
            <a:r>
              <a:rPr lang="en-US" sz="1800" dirty="0" err="1"/>
              <a:t>Inneren</a:t>
            </a:r>
            <a:r>
              <a:rPr lang="en-US" sz="1800" dirty="0"/>
              <a:t> </a:t>
            </a:r>
            <a:r>
              <a:rPr lang="en-US" sz="1800" dirty="0" err="1"/>
              <a:t>ist</a:t>
            </a:r>
            <a:r>
              <a:rPr lang="en-US" sz="1800" dirty="0"/>
              <a:t> DevOps Kultur und </a:t>
            </a:r>
            <a:r>
              <a:rPr lang="en-US" sz="1800" dirty="0" err="1"/>
              <a:t>Philisopie</a:t>
            </a:r>
            <a:endParaRPr lang="en-US" sz="1800" dirty="0"/>
          </a:p>
          <a:p>
            <a:pPr lvl="2"/>
            <a:r>
              <a:rPr lang="en-US" sz="1800" dirty="0"/>
              <a:t>die </a:t>
            </a:r>
            <a:r>
              <a:rPr lang="en-US" sz="1800" dirty="0" err="1"/>
              <a:t>Änderung</a:t>
            </a:r>
            <a:r>
              <a:rPr lang="en-US" sz="1800" dirty="0"/>
              <a:t> der Kultur, das </a:t>
            </a:r>
            <a:r>
              <a:rPr lang="en-US" sz="1800" dirty="0" err="1"/>
              <a:t>Aufbrechen</a:t>
            </a:r>
            <a:r>
              <a:rPr lang="en-US" sz="1800" dirty="0"/>
              <a:t> von </a:t>
            </a:r>
            <a:r>
              <a:rPr lang="en-US" sz="1800" dirty="0" err="1"/>
              <a:t>Barrieren</a:t>
            </a:r>
            <a:r>
              <a:rPr lang="en-US" sz="1800" dirty="0"/>
              <a:t> </a:t>
            </a:r>
            <a:r>
              <a:rPr lang="en-US" sz="1800" dirty="0" err="1"/>
              <a:t>zwischen</a:t>
            </a:r>
            <a:r>
              <a:rPr lang="en-US" sz="1800" dirty="0"/>
              <a:t> Teams in </a:t>
            </a:r>
            <a:r>
              <a:rPr lang="en-US" sz="1800" dirty="0" err="1"/>
              <a:t>einer</a:t>
            </a:r>
            <a:r>
              <a:rPr lang="en-US" sz="1800" dirty="0"/>
              <a:t> </a:t>
            </a:r>
            <a:br>
              <a:rPr lang="en-US" sz="1800" dirty="0"/>
            </a:br>
            <a:r>
              <a:rPr lang="en-US" sz="1800" dirty="0" err="1"/>
              <a:t>Organisation</a:t>
            </a:r>
            <a:r>
              <a:rPr lang="en-US" sz="1800" dirty="0"/>
              <a:t> </a:t>
            </a:r>
            <a:r>
              <a:rPr lang="en-US" sz="1800" dirty="0" err="1"/>
              <a:t>ist</a:t>
            </a:r>
            <a:r>
              <a:rPr lang="en-US" sz="1800" dirty="0"/>
              <a:t> die </a:t>
            </a:r>
            <a:r>
              <a:rPr lang="en-US" sz="1800" dirty="0" err="1"/>
              <a:t>Grundlage</a:t>
            </a:r>
            <a:endParaRPr lang="en-US" sz="1800" dirty="0"/>
          </a:p>
          <a:p>
            <a:pPr lvl="2"/>
            <a:r>
              <a:rPr lang="en-US" sz="1800" dirty="0"/>
              <a:t>DevOps </a:t>
            </a:r>
            <a:r>
              <a:rPr lang="en-US" sz="1800" dirty="0" err="1"/>
              <a:t>führt</a:t>
            </a:r>
            <a:r>
              <a:rPr lang="en-US" sz="1800" dirty="0"/>
              <a:t> </a:t>
            </a:r>
            <a:r>
              <a:rPr lang="en-US" sz="1800" dirty="0" err="1"/>
              <a:t>sog</a:t>
            </a:r>
            <a:r>
              <a:rPr lang="en-US" sz="1800" dirty="0"/>
              <a:t>. cross-</a:t>
            </a:r>
            <a:r>
              <a:rPr lang="en-US" sz="1800" dirty="0" err="1"/>
              <a:t>funktionale</a:t>
            </a:r>
            <a:r>
              <a:rPr lang="en-US" sz="1800" dirty="0"/>
              <a:t> Teams </a:t>
            </a:r>
            <a:r>
              <a:rPr lang="en-US" sz="1800" dirty="0" err="1"/>
              <a:t>ein</a:t>
            </a:r>
            <a:r>
              <a:rPr lang="en-US" sz="1800" dirty="0"/>
              <a:t> und </a:t>
            </a:r>
            <a:r>
              <a:rPr lang="en-US" sz="1800" dirty="0" err="1"/>
              <a:t>bringt</a:t>
            </a:r>
            <a:r>
              <a:rPr lang="en-US" sz="1800" dirty="0"/>
              <a:t> Mitarbeiter </a:t>
            </a:r>
            <a:r>
              <a:rPr lang="en-US" sz="1800" dirty="0" err="1"/>
              <a:t>mit</a:t>
            </a:r>
            <a:r>
              <a:rPr lang="en-US" sz="1800" dirty="0"/>
              <a:t> </a:t>
            </a:r>
            <a:br>
              <a:rPr lang="en-US" sz="1800" dirty="0"/>
            </a:br>
            <a:r>
              <a:rPr lang="en-US" sz="1800" dirty="0" err="1"/>
              <a:t>unterschiedlichen</a:t>
            </a:r>
            <a:r>
              <a:rPr lang="en-US" sz="1800" dirty="0"/>
              <a:t> Skills </a:t>
            </a:r>
            <a:r>
              <a:rPr lang="en-US" sz="1800" dirty="0" err="1"/>
              <a:t>zusammen</a:t>
            </a:r>
            <a:endParaRPr lang="en-US" sz="1800" dirty="0"/>
          </a:p>
          <a:p>
            <a:pPr lvl="2"/>
            <a:r>
              <a:rPr lang="en-US" sz="1800" dirty="0"/>
              <a:t>die DevOps Kultur </a:t>
            </a:r>
            <a:r>
              <a:rPr lang="en-US" sz="1800" dirty="0" err="1"/>
              <a:t>schätzt</a:t>
            </a:r>
            <a:r>
              <a:rPr lang="en-US" sz="1800" dirty="0"/>
              <a:t> </a:t>
            </a:r>
            <a:r>
              <a:rPr lang="en-US" sz="1800" dirty="0" err="1"/>
              <a:t>Lernen</a:t>
            </a:r>
            <a:r>
              <a:rPr lang="en-US" sz="1800" dirty="0"/>
              <a:t> (</a:t>
            </a:r>
            <a:r>
              <a:rPr lang="en-US" sz="1800" dirty="0" err="1"/>
              <a:t>auch</a:t>
            </a:r>
            <a:r>
              <a:rPr lang="en-US" sz="1800" dirty="0"/>
              <a:t> </a:t>
            </a:r>
            <a:r>
              <a:rPr lang="en-US" sz="1800" dirty="0" err="1"/>
              <a:t>aus</a:t>
            </a:r>
            <a:r>
              <a:rPr lang="en-US" sz="1800" dirty="0"/>
              <a:t> </a:t>
            </a:r>
            <a:r>
              <a:rPr lang="en-US" sz="1800" dirty="0" err="1"/>
              <a:t>Fehlern</a:t>
            </a:r>
            <a:r>
              <a:rPr lang="en-US" sz="1800" dirty="0"/>
              <a:t>) und </a:t>
            </a:r>
            <a:r>
              <a:rPr lang="en-US" sz="1800" dirty="0" err="1"/>
              <a:t>jede</a:t>
            </a:r>
            <a:r>
              <a:rPr lang="en-US" sz="1800" dirty="0"/>
              <a:t> Art von </a:t>
            </a:r>
            <a:r>
              <a:rPr lang="en-US" sz="1800" dirty="0" err="1"/>
              <a:t>Wissen</a:t>
            </a:r>
            <a:r>
              <a:rPr lang="en-US" sz="1800" dirty="0"/>
              <a:t> </a:t>
            </a:r>
            <a:br>
              <a:rPr lang="en-US" sz="1800" dirty="0"/>
            </a:br>
            <a:r>
              <a:rPr lang="en-US" sz="1800" dirty="0" err="1"/>
              <a:t>für</a:t>
            </a:r>
            <a:r>
              <a:rPr lang="en-US" sz="1800" dirty="0"/>
              <a:t> </a:t>
            </a:r>
            <a:r>
              <a:rPr lang="en-US" sz="1800" dirty="0" err="1"/>
              <a:t>Verbesserungen</a:t>
            </a:r>
            <a:r>
              <a:rPr lang="en-US" sz="1800" dirty="0"/>
              <a:t> </a:t>
            </a:r>
            <a:r>
              <a:rPr lang="en-US" sz="1800" dirty="0" err="1"/>
              <a:t>zu</a:t>
            </a:r>
            <a:r>
              <a:rPr lang="en-US" sz="1800" dirty="0"/>
              <a:t> </a:t>
            </a:r>
            <a:r>
              <a:rPr lang="en-US" sz="1800" dirty="0" err="1"/>
              <a:t>nutzen</a:t>
            </a:r>
            <a:endParaRPr lang="en-US" sz="1800" dirty="0"/>
          </a:p>
          <a:p>
            <a:pPr lvl="2"/>
            <a:r>
              <a:rPr lang="en-US" sz="1800" dirty="0" err="1"/>
              <a:t>Verantwortlichkeit</a:t>
            </a:r>
            <a:r>
              <a:rPr lang="en-US" sz="1800" dirty="0"/>
              <a:t> </a:t>
            </a:r>
            <a:r>
              <a:rPr lang="en-US" sz="1800" dirty="0" err="1"/>
              <a:t>ist</a:t>
            </a:r>
            <a:r>
              <a:rPr lang="en-US" sz="1800" dirty="0"/>
              <a:t> </a:t>
            </a:r>
            <a:r>
              <a:rPr lang="en-US" sz="1800" dirty="0" err="1"/>
              <a:t>auch</a:t>
            </a:r>
            <a:r>
              <a:rPr lang="en-US" sz="1800" dirty="0"/>
              <a:t> </a:t>
            </a:r>
            <a:r>
              <a:rPr lang="en-US" sz="1800" dirty="0" err="1"/>
              <a:t>Teil</a:t>
            </a:r>
            <a:r>
              <a:rPr lang="en-US" sz="1800" dirty="0"/>
              <a:t> der DevOps Kultur. </a:t>
            </a:r>
            <a:r>
              <a:rPr lang="en-US" sz="1800" dirty="0" err="1"/>
              <a:t>Wenn</a:t>
            </a:r>
            <a:r>
              <a:rPr lang="en-US" sz="1800" dirty="0"/>
              <a:t> </a:t>
            </a:r>
            <a:r>
              <a:rPr lang="en-US" sz="1800" dirty="0" err="1"/>
              <a:t>Fehler</a:t>
            </a:r>
            <a:r>
              <a:rPr lang="en-US" sz="1800" dirty="0"/>
              <a:t> </a:t>
            </a:r>
            <a:r>
              <a:rPr lang="en-US" sz="1800" dirty="0" err="1"/>
              <a:t>gemacht</a:t>
            </a:r>
            <a:r>
              <a:rPr lang="en-US" sz="1800" dirty="0"/>
              <a:t> </a:t>
            </a:r>
            <a:r>
              <a:rPr lang="en-US" sz="1800" dirty="0" err="1"/>
              <a:t>werden</a:t>
            </a:r>
            <a:r>
              <a:rPr lang="en-US" sz="1800" dirty="0"/>
              <a:t>, </a:t>
            </a:r>
            <a:br>
              <a:rPr lang="en-US" sz="1800" dirty="0"/>
            </a:br>
            <a:r>
              <a:rPr lang="en-US" sz="1800" dirty="0" err="1"/>
              <a:t>übernehmen</a:t>
            </a:r>
            <a:r>
              <a:rPr lang="en-US" sz="1800" dirty="0"/>
              <a:t> Teams die </a:t>
            </a:r>
            <a:r>
              <a:rPr lang="en-US" sz="1800" dirty="0" err="1"/>
              <a:t>Verantwortung</a:t>
            </a:r>
            <a:r>
              <a:rPr lang="en-US" sz="1800" dirty="0"/>
              <a:t> und </a:t>
            </a:r>
            <a:r>
              <a:rPr lang="en-US" sz="1800" dirty="0" err="1"/>
              <a:t>arbeiten</a:t>
            </a:r>
            <a:r>
              <a:rPr lang="en-US" sz="1800" dirty="0"/>
              <a:t> an </a:t>
            </a:r>
            <a:r>
              <a:rPr lang="en-US" sz="1800" dirty="0" err="1"/>
              <a:t>einer</a:t>
            </a:r>
            <a:r>
              <a:rPr lang="en-US" sz="1800" dirty="0"/>
              <a:t> </a:t>
            </a:r>
            <a:r>
              <a:rPr lang="en-US" sz="1800" dirty="0" err="1"/>
              <a:t>Lösung</a:t>
            </a:r>
            <a:r>
              <a:rPr lang="en-US" sz="1800" dirty="0"/>
              <a:t>, </a:t>
            </a:r>
            <a:r>
              <a:rPr lang="en-US" sz="1800" dirty="0" err="1"/>
              <a:t>ohne</a:t>
            </a:r>
            <a:r>
              <a:rPr lang="en-US" sz="1800" dirty="0"/>
              <a:t> </a:t>
            </a:r>
            <a:r>
              <a:rPr lang="en-US" sz="1800" dirty="0" err="1"/>
              <a:t>zuerst</a:t>
            </a:r>
            <a:r>
              <a:rPr lang="en-US" sz="1800" dirty="0"/>
              <a:t> </a:t>
            </a:r>
            <a:r>
              <a:rPr lang="en-US" sz="1800" dirty="0" err="1"/>
              <a:t>Schuldige</a:t>
            </a:r>
            <a:r>
              <a:rPr lang="en-US" sz="1800" dirty="0"/>
              <a:t> </a:t>
            </a:r>
            <a:r>
              <a:rPr lang="en-US" sz="1800" dirty="0" err="1"/>
              <a:t>zu</a:t>
            </a:r>
            <a:r>
              <a:rPr lang="en-US" sz="1800" dirty="0"/>
              <a:t> </a:t>
            </a:r>
            <a:r>
              <a:rPr lang="en-US" sz="1800" dirty="0" err="1"/>
              <a:t>suchen</a:t>
            </a:r>
            <a:endParaRPr lang="en-US" sz="1800" dirty="0"/>
          </a:p>
          <a:p>
            <a:pPr lvl="2"/>
            <a:r>
              <a:rPr lang="en-US" sz="1800" dirty="0" err="1"/>
              <a:t>Qualität</a:t>
            </a:r>
            <a:r>
              <a:rPr lang="en-US" sz="1800" dirty="0"/>
              <a:t> </a:t>
            </a:r>
            <a:r>
              <a:rPr lang="en-US" sz="1800" dirty="0" err="1"/>
              <a:t>steht</a:t>
            </a:r>
            <a:r>
              <a:rPr lang="en-US" sz="1800" dirty="0"/>
              <a:t> </a:t>
            </a:r>
            <a:r>
              <a:rPr lang="en-US" sz="1800" dirty="0" err="1"/>
              <a:t>immer</a:t>
            </a:r>
            <a:r>
              <a:rPr lang="en-US" sz="1800" dirty="0"/>
              <a:t> </a:t>
            </a:r>
            <a:r>
              <a:rPr lang="en-US" sz="1800" dirty="0" err="1"/>
              <a:t>im</a:t>
            </a:r>
            <a:r>
              <a:rPr lang="en-US" sz="1800" dirty="0"/>
              <a:t> </a:t>
            </a:r>
            <a:r>
              <a:rPr lang="en-US" sz="1800" dirty="0" err="1"/>
              <a:t>Fokus</a:t>
            </a:r>
            <a:r>
              <a:rPr lang="en-US" sz="1800" dirty="0"/>
              <a:t> von DevOps und </a:t>
            </a:r>
            <a:r>
              <a:rPr lang="en-US" sz="1800" dirty="0" err="1"/>
              <a:t>deshalb</a:t>
            </a:r>
            <a:r>
              <a:rPr lang="en-US" sz="1800" dirty="0"/>
              <a:t> </a:t>
            </a:r>
            <a:r>
              <a:rPr lang="en-US" sz="1800" dirty="0" err="1"/>
              <a:t>Teil</a:t>
            </a:r>
            <a:r>
              <a:rPr lang="en-US" sz="1800" dirty="0"/>
              <a:t> der Kultur</a:t>
            </a:r>
          </a:p>
          <a:p>
            <a:pPr lvl="2"/>
            <a:r>
              <a:rPr lang="en-US" sz="1800" dirty="0"/>
              <a:t>Mitarbeiter </a:t>
            </a:r>
            <a:r>
              <a:rPr lang="en-US" sz="1800" dirty="0" err="1"/>
              <a:t>werden</a:t>
            </a:r>
            <a:r>
              <a:rPr lang="en-US" sz="1800" dirty="0"/>
              <a:t> </a:t>
            </a:r>
            <a:r>
              <a:rPr lang="en-US" sz="1800" dirty="0" err="1"/>
              <a:t>zu</a:t>
            </a:r>
            <a:r>
              <a:rPr lang="en-US" sz="1800" dirty="0"/>
              <a:t> </a:t>
            </a:r>
            <a:r>
              <a:rPr lang="en-US" sz="1800" dirty="0" err="1"/>
              <a:t>eigenen</a:t>
            </a:r>
            <a:r>
              <a:rPr lang="en-US" sz="1800" dirty="0"/>
              <a:t> </a:t>
            </a:r>
            <a:r>
              <a:rPr lang="en-US" sz="1800" dirty="0" err="1"/>
              <a:t>Entscheidungen</a:t>
            </a:r>
            <a:r>
              <a:rPr lang="en-US" sz="1800" dirty="0"/>
              <a:t> </a:t>
            </a:r>
            <a:r>
              <a:rPr lang="en-US" sz="1800" dirty="0" err="1"/>
              <a:t>befähigt</a:t>
            </a:r>
            <a:r>
              <a:rPr lang="en-US" sz="1800" dirty="0"/>
              <a:t> und </a:t>
            </a:r>
            <a:r>
              <a:rPr lang="en-US" sz="1800" dirty="0" err="1"/>
              <a:t>ermächtigt</a:t>
            </a:r>
            <a:r>
              <a:rPr lang="en-US" sz="1800" dirty="0"/>
              <a:t> </a:t>
            </a:r>
            <a:br>
              <a:rPr lang="en-US" sz="1800" dirty="0"/>
            </a:br>
            <a:r>
              <a:rPr lang="en-US" sz="1800" dirty="0"/>
              <a:t>und in </a:t>
            </a:r>
            <a:r>
              <a:rPr lang="en-US" sz="1800" dirty="0" err="1"/>
              <a:t>Entscheidungen</a:t>
            </a:r>
            <a:r>
              <a:rPr lang="en-US" sz="1800" dirty="0"/>
              <a:t> </a:t>
            </a:r>
            <a:r>
              <a:rPr lang="en-US" sz="1800" dirty="0" err="1"/>
              <a:t>einbezogen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12a) DevOps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300</a:t>
            </a:fld>
            <a:endParaRPr lang="de-DE"/>
          </a:p>
        </p:txBody>
      </p:sp>
    </p:spTree>
    <p:extLst>
      <p:ext uri="{BB962C8B-B14F-4D97-AF65-F5344CB8AC3E}">
        <p14:creationId xmlns:p14="http://schemas.microsoft.com/office/powerpoint/2010/main" val="190768177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CALMS</a:t>
            </a:r>
          </a:p>
          <a:p>
            <a:pPr lvl="1"/>
            <a:r>
              <a:rPr lang="en-US" sz="1800" dirty="0"/>
              <a:t>Automation</a:t>
            </a:r>
          </a:p>
          <a:p>
            <a:pPr lvl="2"/>
            <a:r>
              <a:rPr lang="en-US" sz="1800" dirty="0" err="1"/>
              <a:t>Automatisierung</a:t>
            </a:r>
            <a:r>
              <a:rPr lang="en-US" sz="1800" dirty="0"/>
              <a:t> </a:t>
            </a:r>
            <a:r>
              <a:rPr lang="en-US" sz="1800" dirty="0" err="1"/>
              <a:t>bei</a:t>
            </a:r>
            <a:r>
              <a:rPr lang="en-US" sz="1800" dirty="0"/>
              <a:t> DevOps </a:t>
            </a:r>
            <a:r>
              <a:rPr lang="en-US" sz="1800" dirty="0" err="1"/>
              <a:t>bedeutet</a:t>
            </a:r>
            <a:r>
              <a:rPr lang="en-US" sz="1800" dirty="0"/>
              <a:t>, </a:t>
            </a:r>
            <a:r>
              <a:rPr lang="en-US" sz="1800" dirty="0" err="1"/>
              <a:t>daß</a:t>
            </a:r>
            <a:r>
              <a:rPr lang="en-US" sz="1800" dirty="0"/>
              <a:t> </a:t>
            </a:r>
            <a:r>
              <a:rPr lang="en-US" sz="1800" dirty="0" err="1"/>
              <a:t>alle</a:t>
            </a:r>
            <a:r>
              <a:rPr lang="en-US" sz="1800" dirty="0"/>
              <a:t> </a:t>
            </a:r>
            <a:r>
              <a:rPr lang="en-US" sz="1800" dirty="0" err="1"/>
              <a:t>manuellen</a:t>
            </a:r>
            <a:r>
              <a:rPr lang="en-US" sz="1800" dirty="0"/>
              <a:t> </a:t>
            </a:r>
            <a:r>
              <a:rPr lang="en-US" sz="1800" dirty="0" err="1"/>
              <a:t>Schritte</a:t>
            </a:r>
            <a:r>
              <a:rPr lang="en-US" sz="1800" dirty="0"/>
              <a:t> </a:t>
            </a:r>
            <a:r>
              <a:rPr lang="en-US" sz="1800" dirty="0" err="1"/>
              <a:t>automatisiert</a:t>
            </a:r>
            <a:r>
              <a:rPr lang="en-US" sz="1800" dirty="0"/>
              <a:t> </a:t>
            </a:r>
            <a:r>
              <a:rPr lang="en-US" sz="1800" dirty="0" err="1"/>
              <a:t>werden</a:t>
            </a:r>
            <a:r>
              <a:rPr lang="en-US" sz="1800" dirty="0"/>
              <a:t> und </a:t>
            </a:r>
            <a:r>
              <a:rPr lang="en-US" sz="1800" dirty="0" err="1"/>
              <a:t>damit</a:t>
            </a:r>
            <a:r>
              <a:rPr lang="en-US" sz="1800" dirty="0"/>
              <a:t> </a:t>
            </a:r>
            <a:r>
              <a:rPr lang="en-US" sz="1800" dirty="0" err="1"/>
              <a:t>nachvollziehbar</a:t>
            </a:r>
            <a:r>
              <a:rPr lang="en-US" sz="1800" dirty="0"/>
              <a:t> </a:t>
            </a:r>
            <a:r>
              <a:rPr lang="en-US" sz="1800" dirty="0" err="1"/>
              <a:t>immer</a:t>
            </a:r>
            <a:r>
              <a:rPr lang="en-US" sz="1800" dirty="0"/>
              <a:t> </a:t>
            </a:r>
            <a:r>
              <a:rPr lang="en-US" sz="1800" dirty="0" err="1"/>
              <a:t>wieder</a:t>
            </a:r>
            <a:r>
              <a:rPr lang="en-US" sz="1800" dirty="0"/>
              <a:t> </a:t>
            </a:r>
            <a:r>
              <a:rPr lang="en-US" sz="1800" dirty="0" err="1"/>
              <a:t>gleich</a:t>
            </a:r>
            <a:r>
              <a:rPr lang="en-US" sz="1800" dirty="0"/>
              <a:t> </a:t>
            </a:r>
            <a:r>
              <a:rPr lang="en-US" sz="1800" dirty="0" err="1"/>
              <a:t>ablaufen</a:t>
            </a:r>
            <a:r>
              <a:rPr lang="en-US" sz="1800" dirty="0"/>
              <a:t> </a:t>
            </a:r>
            <a:r>
              <a:rPr lang="en-US" sz="1800" dirty="0" err="1"/>
              <a:t>können</a:t>
            </a:r>
            <a:r>
              <a:rPr lang="en-US" sz="1800" dirty="0"/>
              <a:t> (</a:t>
            </a:r>
            <a:r>
              <a:rPr lang="en-US" sz="1800" dirty="0" err="1"/>
              <a:t>wiederholbar</a:t>
            </a:r>
            <a:r>
              <a:rPr lang="en-US" sz="1800" dirty="0"/>
              <a:t>)</a:t>
            </a:r>
          </a:p>
          <a:p>
            <a:pPr lvl="2"/>
            <a:r>
              <a:rPr lang="en-US" sz="1800" dirty="0" err="1"/>
              <a:t>automatische</a:t>
            </a:r>
            <a:r>
              <a:rPr lang="en-US" sz="1800" dirty="0"/>
              <a:t> </a:t>
            </a:r>
            <a:r>
              <a:rPr lang="en-US" sz="1800" dirty="0" err="1"/>
              <a:t>Prozesse</a:t>
            </a:r>
            <a:r>
              <a:rPr lang="en-US" sz="1800" dirty="0"/>
              <a:t> </a:t>
            </a:r>
            <a:r>
              <a:rPr lang="en-US" sz="1800" dirty="0" err="1"/>
              <a:t>garantieren</a:t>
            </a:r>
            <a:r>
              <a:rPr lang="en-US" sz="1800" dirty="0"/>
              <a:t> </a:t>
            </a:r>
            <a:r>
              <a:rPr lang="en-US" sz="1800" dirty="0" err="1"/>
              <a:t>höhere</a:t>
            </a:r>
            <a:r>
              <a:rPr lang="en-US" sz="1800" dirty="0"/>
              <a:t> </a:t>
            </a:r>
            <a:r>
              <a:rPr lang="en-US" sz="1800" dirty="0" err="1"/>
              <a:t>Konsistenz</a:t>
            </a:r>
            <a:r>
              <a:rPr lang="en-US" sz="1800" dirty="0"/>
              <a:t> und </a:t>
            </a:r>
            <a:r>
              <a:rPr lang="en-US" sz="1800" dirty="0" err="1"/>
              <a:t>Genauigkeit</a:t>
            </a:r>
            <a:r>
              <a:rPr lang="en-US" sz="1800" dirty="0"/>
              <a:t>, </a:t>
            </a:r>
            <a:br>
              <a:rPr lang="en-US" sz="1800" dirty="0"/>
            </a:br>
            <a:r>
              <a:rPr lang="en-US" sz="1800" dirty="0" err="1"/>
              <a:t>im</a:t>
            </a:r>
            <a:r>
              <a:rPr lang="en-US" sz="1800" dirty="0"/>
              <a:t> </a:t>
            </a:r>
            <a:r>
              <a:rPr lang="en-US" sz="1800" dirty="0" err="1"/>
              <a:t>Vergleich</a:t>
            </a:r>
            <a:r>
              <a:rPr lang="en-US" sz="1800" dirty="0"/>
              <a:t> </a:t>
            </a:r>
            <a:r>
              <a:rPr lang="en-US" sz="1800" dirty="0" err="1"/>
              <a:t>zu</a:t>
            </a:r>
            <a:r>
              <a:rPr lang="en-US" sz="1800" dirty="0"/>
              <a:t> </a:t>
            </a:r>
            <a:r>
              <a:rPr lang="en-US" sz="1800" dirty="0" err="1"/>
              <a:t>manuellen</a:t>
            </a:r>
            <a:r>
              <a:rPr lang="en-US" sz="1800" dirty="0"/>
              <a:t> </a:t>
            </a:r>
            <a:r>
              <a:rPr lang="en-US" sz="1800" dirty="0" err="1"/>
              <a:t>Prozessen</a:t>
            </a:r>
            <a:endParaRPr lang="en-US" sz="1800" dirty="0"/>
          </a:p>
          <a:p>
            <a:pPr lvl="2"/>
            <a:r>
              <a:rPr lang="en-US" sz="1800" dirty="0" err="1"/>
              <a:t>automatische</a:t>
            </a:r>
            <a:r>
              <a:rPr lang="en-US" sz="1800" dirty="0"/>
              <a:t> </a:t>
            </a:r>
            <a:r>
              <a:rPr lang="en-US" sz="1800" dirty="0" err="1"/>
              <a:t>Prozesse</a:t>
            </a:r>
            <a:r>
              <a:rPr lang="en-US" sz="1800" dirty="0"/>
              <a:t> </a:t>
            </a:r>
            <a:r>
              <a:rPr lang="en-US" sz="1800" dirty="0" err="1"/>
              <a:t>können</a:t>
            </a:r>
            <a:r>
              <a:rPr lang="en-US" sz="1800" dirty="0"/>
              <a:t> </a:t>
            </a:r>
            <a:r>
              <a:rPr lang="en-US" sz="1800" dirty="0" err="1"/>
              <a:t>zu</a:t>
            </a:r>
            <a:r>
              <a:rPr lang="en-US" sz="1800" dirty="0"/>
              <a:t> </a:t>
            </a:r>
            <a:r>
              <a:rPr lang="en-US" sz="1800" dirty="0" err="1"/>
              <a:t>jeder</a:t>
            </a:r>
            <a:r>
              <a:rPr lang="en-US" sz="1800" dirty="0"/>
              <a:t> Zeit </a:t>
            </a:r>
            <a:r>
              <a:rPr lang="en-US" sz="1800" dirty="0" err="1"/>
              <a:t>ablaufen</a:t>
            </a:r>
            <a:r>
              <a:rPr lang="en-US" sz="1800" dirty="0"/>
              <a:t> (</a:t>
            </a:r>
            <a:r>
              <a:rPr lang="en-US" sz="1800" dirty="0" err="1"/>
              <a:t>auch</a:t>
            </a:r>
            <a:r>
              <a:rPr lang="en-US" sz="1800" dirty="0"/>
              <a:t> </a:t>
            </a:r>
            <a:r>
              <a:rPr lang="en-US" sz="1800" dirty="0" err="1"/>
              <a:t>zu</a:t>
            </a:r>
            <a:r>
              <a:rPr lang="en-US" sz="1800" dirty="0"/>
              <a:t> </a:t>
            </a:r>
            <a:r>
              <a:rPr lang="en-US" sz="1800" dirty="0" err="1"/>
              <a:t>Zeiten</a:t>
            </a:r>
            <a:r>
              <a:rPr lang="en-US" sz="1800" dirty="0"/>
              <a:t> an </a:t>
            </a:r>
            <a:r>
              <a:rPr lang="en-US" sz="1800" dirty="0" err="1"/>
              <a:t>denen</a:t>
            </a:r>
            <a:r>
              <a:rPr lang="en-US" sz="1800" dirty="0"/>
              <a:t> </a:t>
            </a:r>
            <a:r>
              <a:rPr lang="en-US" sz="1800" dirty="0" err="1"/>
              <a:t>niemand</a:t>
            </a:r>
            <a:r>
              <a:rPr lang="en-US" sz="1800" dirty="0"/>
              <a:t> </a:t>
            </a:r>
            <a:r>
              <a:rPr lang="en-US" sz="1800" dirty="0" err="1"/>
              <a:t>anwesend</a:t>
            </a:r>
            <a:r>
              <a:rPr lang="en-US" sz="1800" dirty="0"/>
              <a:t> </a:t>
            </a:r>
            <a:r>
              <a:rPr lang="en-US" sz="1800" dirty="0" err="1"/>
              <a:t>ist</a:t>
            </a:r>
            <a:r>
              <a:rPr lang="en-US" sz="1800" dirty="0"/>
              <a:t>)</a:t>
            </a:r>
          </a:p>
          <a:p>
            <a:pPr lvl="3"/>
            <a:r>
              <a:rPr lang="en-US" sz="1800" dirty="0" err="1"/>
              <a:t>kann</a:t>
            </a:r>
            <a:r>
              <a:rPr lang="en-US" sz="1800" dirty="0"/>
              <a:t> </a:t>
            </a:r>
            <a:r>
              <a:rPr lang="en-US" sz="1800" dirty="0" err="1"/>
              <a:t>für</a:t>
            </a:r>
            <a:r>
              <a:rPr lang="en-US" sz="1800" dirty="0"/>
              <a:t> </a:t>
            </a:r>
            <a:r>
              <a:rPr lang="en-US" sz="1800" dirty="0" err="1"/>
              <a:t>eine</a:t>
            </a:r>
            <a:r>
              <a:rPr lang="en-US" sz="1800" dirty="0"/>
              <a:t> </a:t>
            </a:r>
            <a:r>
              <a:rPr lang="en-US" sz="1800" dirty="0" err="1"/>
              <a:t>bessere</a:t>
            </a:r>
            <a:r>
              <a:rPr lang="en-US" sz="1800" dirty="0"/>
              <a:t> </a:t>
            </a:r>
            <a:r>
              <a:rPr lang="en-US" sz="1800" dirty="0" err="1"/>
              <a:t>Auslastung</a:t>
            </a:r>
            <a:r>
              <a:rPr lang="en-US" sz="1800" dirty="0"/>
              <a:t> von </a:t>
            </a:r>
            <a:r>
              <a:rPr lang="en-US" sz="1800" dirty="0" err="1"/>
              <a:t>Resourcen</a:t>
            </a:r>
            <a:r>
              <a:rPr lang="en-US" sz="1800" dirty="0"/>
              <a:t> </a:t>
            </a:r>
            <a:r>
              <a:rPr lang="en-US" sz="1800" dirty="0" err="1"/>
              <a:t>sorgen</a:t>
            </a:r>
            <a:endParaRPr lang="en-US" sz="1800" dirty="0"/>
          </a:p>
          <a:p>
            <a:pPr lvl="2"/>
            <a:r>
              <a:rPr lang="en-US" sz="1800" dirty="0" err="1"/>
              <a:t>automatische</a:t>
            </a:r>
            <a:r>
              <a:rPr lang="en-US" sz="1800" dirty="0"/>
              <a:t> </a:t>
            </a:r>
            <a:r>
              <a:rPr lang="en-US" sz="1800" dirty="0" err="1"/>
              <a:t>Prozesse</a:t>
            </a:r>
            <a:r>
              <a:rPr lang="en-US" sz="1800" dirty="0"/>
              <a:t> </a:t>
            </a:r>
            <a:r>
              <a:rPr lang="en-US" sz="1800" dirty="0" err="1"/>
              <a:t>laufen</a:t>
            </a:r>
            <a:r>
              <a:rPr lang="en-US" sz="1800" dirty="0"/>
              <a:t> </a:t>
            </a:r>
            <a:r>
              <a:rPr lang="en-US" sz="1800" dirty="0" err="1"/>
              <a:t>i.a.</a:t>
            </a:r>
            <a:r>
              <a:rPr lang="en-US" sz="1800" dirty="0"/>
              <a:t> </a:t>
            </a:r>
            <a:r>
              <a:rPr lang="en-US" sz="1800" dirty="0" err="1"/>
              <a:t>schneller</a:t>
            </a:r>
            <a:r>
              <a:rPr lang="en-US" sz="1800" dirty="0"/>
              <a:t> ab und </a:t>
            </a:r>
            <a:r>
              <a:rPr lang="en-US" sz="1800" dirty="0" err="1"/>
              <a:t>sind</a:t>
            </a:r>
            <a:r>
              <a:rPr lang="en-US" sz="1800" dirty="0"/>
              <a:t> </a:t>
            </a:r>
            <a:r>
              <a:rPr lang="en-US" sz="1800" dirty="0" err="1"/>
              <a:t>weniger</a:t>
            </a:r>
            <a:r>
              <a:rPr lang="en-US" sz="1800" dirty="0"/>
              <a:t> </a:t>
            </a:r>
            <a:r>
              <a:rPr lang="en-US" sz="1800" dirty="0" err="1"/>
              <a:t>fehleranfällig</a:t>
            </a:r>
            <a:endParaRPr lang="en-US" sz="1800" dirty="0"/>
          </a:p>
          <a:p>
            <a:pPr lvl="2"/>
            <a:r>
              <a:rPr lang="en-US" sz="1800" dirty="0" err="1"/>
              <a:t>automatische</a:t>
            </a:r>
            <a:r>
              <a:rPr lang="en-US" sz="1800" dirty="0"/>
              <a:t> </a:t>
            </a:r>
            <a:r>
              <a:rPr lang="en-US" sz="1800" dirty="0" err="1"/>
              <a:t>Prozesse</a:t>
            </a:r>
            <a:r>
              <a:rPr lang="en-US" sz="1800" dirty="0"/>
              <a:t> </a:t>
            </a:r>
            <a:r>
              <a:rPr lang="en-US" sz="1800" dirty="0" err="1"/>
              <a:t>liefern</a:t>
            </a:r>
            <a:r>
              <a:rPr lang="en-US" sz="1800" dirty="0"/>
              <a:t> </a:t>
            </a:r>
            <a:r>
              <a:rPr lang="en-US" sz="1800" dirty="0" err="1"/>
              <a:t>schneller</a:t>
            </a:r>
            <a:r>
              <a:rPr lang="en-US" sz="1800" dirty="0"/>
              <a:t> Feedback </a:t>
            </a:r>
            <a:r>
              <a:rPr lang="en-US" sz="1800" dirty="0" err="1"/>
              <a:t>über</a:t>
            </a:r>
            <a:r>
              <a:rPr lang="en-US" sz="1800" dirty="0"/>
              <a:t> </a:t>
            </a:r>
            <a:r>
              <a:rPr lang="en-US" sz="1800" dirty="0" err="1"/>
              <a:t>Probleme</a:t>
            </a:r>
            <a:r>
              <a:rPr lang="en-US" sz="1800" dirty="0"/>
              <a:t> </a:t>
            </a:r>
            <a:r>
              <a:rPr lang="en-US" sz="1800" dirty="0" err="1"/>
              <a:t>oder</a:t>
            </a:r>
            <a:r>
              <a:rPr lang="en-US" sz="1800" dirty="0"/>
              <a:t> </a:t>
            </a:r>
            <a:r>
              <a:rPr lang="en-US" sz="1800" dirty="0" err="1"/>
              <a:t>notwendige</a:t>
            </a:r>
            <a:r>
              <a:rPr lang="en-US" sz="1800" dirty="0"/>
              <a:t> </a:t>
            </a:r>
            <a:r>
              <a:rPr lang="en-US" sz="1800" dirty="0" err="1"/>
              <a:t>Änderungen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12a) DevOps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301</a:t>
            </a:fld>
            <a:endParaRPr lang="de-DE"/>
          </a:p>
        </p:txBody>
      </p:sp>
    </p:spTree>
    <p:extLst>
      <p:ext uri="{BB962C8B-B14F-4D97-AF65-F5344CB8AC3E}">
        <p14:creationId xmlns:p14="http://schemas.microsoft.com/office/powerpoint/2010/main" val="137507940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CALMS</a:t>
            </a:r>
          </a:p>
          <a:p>
            <a:pPr lvl="1"/>
            <a:r>
              <a:rPr lang="en-US" sz="1800" dirty="0"/>
              <a:t>Lean</a:t>
            </a:r>
          </a:p>
          <a:p>
            <a:pPr lvl="2"/>
            <a:r>
              <a:rPr lang="en-US" sz="1800" dirty="0"/>
              <a:t>Lean Software Development </a:t>
            </a:r>
            <a:r>
              <a:rPr lang="en-US" sz="1800" dirty="0" err="1"/>
              <a:t>kommt</a:t>
            </a:r>
            <a:r>
              <a:rPr lang="en-US" sz="1800" dirty="0"/>
              <a:t> </a:t>
            </a:r>
            <a:r>
              <a:rPr lang="en-US" sz="1800" dirty="0" err="1"/>
              <a:t>vom</a:t>
            </a:r>
            <a:r>
              <a:rPr lang="en-US" sz="1800" dirty="0"/>
              <a:t> Lean Manufacturing und hat </a:t>
            </a:r>
            <a:r>
              <a:rPr lang="en-US" sz="1800" dirty="0" err="1"/>
              <a:t>einige</a:t>
            </a:r>
            <a:br>
              <a:rPr lang="en-US" sz="1800" dirty="0"/>
            </a:br>
            <a:r>
              <a:rPr lang="en-US" sz="1800" dirty="0"/>
              <a:t>“best practices” von </a:t>
            </a:r>
            <a:r>
              <a:rPr lang="en-US" sz="1800" dirty="0" err="1"/>
              <a:t>dort</a:t>
            </a:r>
            <a:r>
              <a:rPr lang="en-US" sz="1800" dirty="0"/>
              <a:t> </a:t>
            </a:r>
            <a:r>
              <a:rPr lang="en-US" sz="1800" dirty="0" err="1"/>
              <a:t>übernommen</a:t>
            </a:r>
            <a:endParaRPr lang="en-US" sz="1800" dirty="0"/>
          </a:p>
          <a:p>
            <a:pPr lvl="2"/>
            <a:r>
              <a:rPr lang="en-US" sz="1800" dirty="0"/>
              <a:t>das </a:t>
            </a:r>
            <a:r>
              <a:rPr lang="en-US" sz="1800" dirty="0" err="1"/>
              <a:t>Ziel</a:t>
            </a:r>
            <a:r>
              <a:rPr lang="en-US" sz="1800" dirty="0"/>
              <a:t> </a:t>
            </a:r>
            <a:r>
              <a:rPr lang="en-US" sz="1800" dirty="0" err="1"/>
              <a:t>ist</a:t>
            </a:r>
            <a:r>
              <a:rPr lang="en-US" sz="1800" dirty="0"/>
              <a:t> die </a:t>
            </a:r>
            <a:r>
              <a:rPr lang="en-US" sz="1800" dirty="0" err="1"/>
              <a:t>Optimierung</a:t>
            </a:r>
            <a:r>
              <a:rPr lang="en-US" sz="1800" dirty="0"/>
              <a:t> von </a:t>
            </a:r>
            <a:r>
              <a:rPr lang="en-US" sz="1800" dirty="0" err="1"/>
              <a:t>Prozessen</a:t>
            </a:r>
            <a:r>
              <a:rPr lang="en-US" sz="1800" dirty="0"/>
              <a:t> und die </a:t>
            </a:r>
            <a:r>
              <a:rPr lang="en-US" sz="1800" dirty="0" err="1"/>
              <a:t>Minimierung</a:t>
            </a:r>
            <a:r>
              <a:rPr lang="en-US" sz="1800" dirty="0"/>
              <a:t> von </a:t>
            </a:r>
            <a:r>
              <a:rPr lang="en-US" sz="1800" dirty="0" err="1"/>
              <a:t>unnötiger</a:t>
            </a:r>
            <a:r>
              <a:rPr lang="en-US" sz="1800" dirty="0"/>
              <a:t> Arbeit</a:t>
            </a:r>
          </a:p>
          <a:p>
            <a:pPr lvl="2"/>
            <a:r>
              <a:rPr lang="en-US" sz="1800" dirty="0"/>
              <a:t>die 7 Lean </a:t>
            </a:r>
            <a:r>
              <a:rPr lang="en-US" sz="1800" dirty="0" err="1"/>
              <a:t>Prinzipien</a:t>
            </a:r>
            <a:endParaRPr lang="en-US" sz="1800" dirty="0"/>
          </a:p>
          <a:p>
            <a:pPr lvl="3"/>
            <a:r>
              <a:rPr lang="en-US" sz="1200" dirty="0"/>
              <a:t>eliminate waste</a:t>
            </a:r>
          </a:p>
          <a:p>
            <a:pPr lvl="3"/>
            <a:r>
              <a:rPr lang="en-US" sz="1200" dirty="0"/>
              <a:t>build quality in</a:t>
            </a:r>
          </a:p>
          <a:p>
            <a:pPr lvl="3"/>
            <a:r>
              <a:rPr lang="en-US" sz="1200" dirty="0" err="1"/>
              <a:t>reate</a:t>
            </a:r>
            <a:r>
              <a:rPr lang="en-US" sz="1200" dirty="0"/>
              <a:t> knowledge</a:t>
            </a:r>
          </a:p>
          <a:p>
            <a:pPr lvl="3"/>
            <a:r>
              <a:rPr lang="en-US" sz="1200" dirty="0"/>
              <a:t>defer commitment</a:t>
            </a:r>
          </a:p>
          <a:p>
            <a:pPr lvl="3"/>
            <a:r>
              <a:rPr lang="en-US" sz="1200" dirty="0"/>
              <a:t>deliver fast</a:t>
            </a:r>
          </a:p>
          <a:p>
            <a:pPr lvl="3"/>
            <a:r>
              <a:rPr lang="en-US" sz="1200" dirty="0"/>
              <a:t>respect people</a:t>
            </a:r>
          </a:p>
          <a:p>
            <a:pPr lvl="3"/>
            <a:r>
              <a:rPr lang="en-US" sz="1200" dirty="0"/>
              <a:t>optimize the whole</a:t>
            </a:r>
          </a:p>
          <a:p>
            <a:pPr lvl="2"/>
            <a:r>
              <a:rPr lang="en-US" sz="1800" dirty="0" err="1"/>
              <a:t>passen</a:t>
            </a:r>
            <a:r>
              <a:rPr lang="en-US" sz="1800" dirty="0"/>
              <a:t> gut </a:t>
            </a:r>
            <a:r>
              <a:rPr lang="en-US" sz="1800" dirty="0" err="1"/>
              <a:t>mit</a:t>
            </a:r>
            <a:r>
              <a:rPr lang="en-US" sz="1800" dirty="0"/>
              <a:t> den </a:t>
            </a:r>
            <a:r>
              <a:rPr lang="en-US" sz="1800" dirty="0" err="1"/>
              <a:t>Zielen</a:t>
            </a:r>
            <a:r>
              <a:rPr lang="en-US" sz="1800" dirty="0"/>
              <a:t> von DevOps </a:t>
            </a:r>
            <a:r>
              <a:rPr lang="en-US" sz="1800" dirty="0" err="1"/>
              <a:t>zusammen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12a) DevOps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302</a:t>
            </a:fld>
            <a:endParaRPr lang="de-DE"/>
          </a:p>
        </p:txBody>
      </p:sp>
    </p:spTree>
    <p:extLst>
      <p:ext uri="{BB962C8B-B14F-4D97-AF65-F5344CB8AC3E}">
        <p14:creationId xmlns:p14="http://schemas.microsoft.com/office/powerpoint/2010/main" val="100418494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CALMS</a:t>
            </a:r>
          </a:p>
          <a:p>
            <a:pPr lvl="1"/>
            <a:r>
              <a:rPr lang="en-US" sz="1800" dirty="0"/>
              <a:t>Measurement</a:t>
            </a:r>
          </a:p>
          <a:p>
            <a:pPr lvl="2"/>
            <a:r>
              <a:rPr lang="en-US" sz="1800" dirty="0" err="1"/>
              <a:t>Meßbarkeit</a:t>
            </a:r>
            <a:r>
              <a:rPr lang="en-US" sz="1800" dirty="0"/>
              <a:t> </a:t>
            </a:r>
            <a:r>
              <a:rPr lang="en-US" sz="1800" dirty="0" err="1"/>
              <a:t>ist</a:t>
            </a:r>
            <a:r>
              <a:rPr lang="en-US" sz="1800" dirty="0"/>
              <a:t> </a:t>
            </a:r>
            <a:r>
              <a:rPr lang="en-US" sz="1800" dirty="0" err="1"/>
              <a:t>wichtig</a:t>
            </a:r>
            <a:r>
              <a:rPr lang="en-US" sz="1800" dirty="0"/>
              <a:t>, </a:t>
            </a:r>
            <a:r>
              <a:rPr lang="en-US" sz="1800" dirty="0" err="1"/>
              <a:t>denn</a:t>
            </a:r>
            <a:r>
              <a:rPr lang="en-US" sz="1800" dirty="0"/>
              <a:t> </a:t>
            </a:r>
            <a:r>
              <a:rPr lang="en-US" sz="1800" dirty="0" err="1"/>
              <a:t>ohne</a:t>
            </a:r>
            <a:r>
              <a:rPr lang="en-US" sz="1800" dirty="0"/>
              <a:t> </a:t>
            </a:r>
            <a:r>
              <a:rPr lang="en-US" sz="1800" dirty="0" err="1"/>
              <a:t>Meßbarkeit</a:t>
            </a:r>
            <a:r>
              <a:rPr lang="en-US" sz="1800" dirty="0"/>
              <a:t> </a:t>
            </a:r>
            <a:r>
              <a:rPr lang="en-US" sz="1800" dirty="0" err="1"/>
              <a:t>ist</a:t>
            </a:r>
            <a:r>
              <a:rPr lang="en-US" sz="1800" dirty="0"/>
              <a:t> </a:t>
            </a:r>
            <a:r>
              <a:rPr lang="en-US" sz="1800" dirty="0" err="1"/>
              <a:t>kein</a:t>
            </a:r>
            <a:r>
              <a:rPr lang="en-US" sz="1800" dirty="0"/>
              <a:t> </a:t>
            </a:r>
            <a:r>
              <a:rPr lang="en-US" sz="1800" dirty="0" err="1"/>
              <a:t>Fortschritt</a:t>
            </a:r>
            <a:r>
              <a:rPr lang="en-US" sz="1800" dirty="0"/>
              <a:t> </a:t>
            </a:r>
            <a:r>
              <a:rPr lang="en-US" sz="1800" dirty="0" err="1"/>
              <a:t>nachweisbar</a:t>
            </a:r>
            <a:endParaRPr lang="en-US" sz="1800" dirty="0"/>
          </a:p>
          <a:p>
            <a:pPr lvl="2"/>
            <a:r>
              <a:rPr lang="en-US" sz="1800" dirty="0" err="1"/>
              <a:t>Architekten</a:t>
            </a:r>
            <a:r>
              <a:rPr lang="en-US" sz="1800" dirty="0"/>
              <a:t> </a:t>
            </a:r>
            <a:r>
              <a:rPr lang="en-US" sz="1800" dirty="0" err="1"/>
              <a:t>sind</a:t>
            </a:r>
            <a:r>
              <a:rPr lang="en-US" sz="1800" dirty="0"/>
              <a:t> von </a:t>
            </a:r>
            <a:r>
              <a:rPr lang="en-US" sz="1800" dirty="0" err="1"/>
              <a:t>Maßzahlen</a:t>
            </a:r>
            <a:r>
              <a:rPr lang="en-US" sz="1800" dirty="0"/>
              <a:t> </a:t>
            </a:r>
            <a:r>
              <a:rPr lang="en-US" sz="1800" dirty="0" err="1"/>
              <a:t>abhängig</a:t>
            </a:r>
            <a:r>
              <a:rPr lang="en-US" sz="1800" dirty="0"/>
              <a:t>, </a:t>
            </a:r>
            <a:r>
              <a:rPr lang="en-US" sz="1800" dirty="0" err="1"/>
              <a:t>ansonsten</a:t>
            </a:r>
            <a:r>
              <a:rPr lang="en-US" sz="1800" dirty="0"/>
              <a:t> </a:t>
            </a:r>
            <a:r>
              <a:rPr lang="en-US" sz="1800" dirty="0" err="1"/>
              <a:t>hätten</a:t>
            </a:r>
            <a:r>
              <a:rPr lang="en-US" sz="1800" dirty="0"/>
              <a:t> </a:t>
            </a:r>
            <a:r>
              <a:rPr lang="en-US" sz="1800" dirty="0" err="1"/>
              <a:t>sie</a:t>
            </a:r>
            <a:r>
              <a:rPr lang="en-US" sz="1800" dirty="0"/>
              <a:t> </a:t>
            </a:r>
            <a:r>
              <a:rPr lang="en-US" sz="1800" dirty="0" err="1"/>
              <a:t>nur</a:t>
            </a:r>
            <a:r>
              <a:rPr lang="en-US" sz="1800" dirty="0"/>
              <a:t> </a:t>
            </a:r>
            <a:r>
              <a:rPr lang="en-US" sz="1800" dirty="0" err="1"/>
              <a:t>ihr</a:t>
            </a:r>
            <a:r>
              <a:rPr lang="en-US" sz="1800" dirty="0"/>
              <a:t> </a:t>
            </a:r>
            <a:r>
              <a:rPr lang="en-US" sz="1800" dirty="0" err="1"/>
              <a:t>Bauchgefühl</a:t>
            </a:r>
            <a:r>
              <a:rPr lang="en-US" sz="1800" dirty="0"/>
              <a:t> </a:t>
            </a:r>
            <a:r>
              <a:rPr lang="en-US" sz="1800" dirty="0" err="1"/>
              <a:t>übrig</a:t>
            </a:r>
            <a:r>
              <a:rPr lang="en-US" sz="1800" dirty="0"/>
              <a:t> </a:t>
            </a:r>
            <a:r>
              <a:rPr lang="en-US" sz="1800" dirty="0">
                <a:sym typeface="Wingdings" panose="05000000000000000000" pitchFamily="2" charset="2"/>
              </a:rPr>
              <a:t></a:t>
            </a:r>
          </a:p>
          <a:p>
            <a:pPr lvl="2"/>
            <a:r>
              <a:rPr lang="en-US" sz="1800" dirty="0" err="1"/>
              <a:t>Maßzahlen</a:t>
            </a:r>
            <a:r>
              <a:rPr lang="en-US" sz="1800" dirty="0"/>
              <a:t> </a:t>
            </a:r>
            <a:r>
              <a:rPr lang="en-US" sz="1800" dirty="0" err="1"/>
              <a:t>oder</a:t>
            </a:r>
            <a:r>
              <a:rPr lang="en-US" sz="1800" dirty="0"/>
              <a:t> </a:t>
            </a:r>
            <a:r>
              <a:rPr lang="en-US" sz="1800" dirty="0" err="1"/>
              <a:t>gemessene</a:t>
            </a:r>
            <a:r>
              <a:rPr lang="en-US" sz="1800" dirty="0"/>
              <a:t> </a:t>
            </a:r>
            <a:r>
              <a:rPr lang="en-US" sz="1800" dirty="0" err="1"/>
              <a:t>Werte</a:t>
            </a:r>
            <a:r>
              <a:rPr lang="en-US" sz="1800" dirty="0"/>
              <a:t> </a:t>
            </a:r>
            <a:r>
              <a:rPr lang="en-US" sz="1800" dirty="0" err="1"/>
              <a:t>müssen</a:t>
            </a:r>
            <a:r>
              <a:rPr lang="en-US" sz="1800" dirty="0"/>
              <a:t> transparent </a:t>
            </a:r>
            <a:r>
              <a:rPr lang="en-US" sz="1800" dirty="0" err="1"/>
              <a:t>für</a:t>
            </a:r>
            <a:r>
              <a:rPr lang="en-US" sz="1800" dirty="0"/>
              <a:t> </a:t>
            </a:r>
            <a:r>
              <a:rPr lang="en-US" sz="1800" dirty="0" err="1"/>
              <a:t>alle</a:t>
            </a:r>
            <a:r>
              <a:rPr lang="en-US" sz="1800" dirty="0"/>
              <a:t> </a:t>
            </a:r>
            <a:r>
              <a:rPr lang="en-US" sz="1800" dirty="0" err="1"/>
              <a:t>Beteiligten</a:t>
            </a:r>
            <a:r>
              <a:rPr lang="en-US" sz="1800" dirty="0"/>
              <a:t> </a:t>
            </a:r>
            <a:r>
              <a:rPr lang="en-US" sz="1800" dirty="0" err="1"/>
              <a:t>verfügbar</a:t>
            </a:r>
            <a:r>
              <a:rPr lang="en-US" sz="1800" dirty="0"/>
              <a:t> sein</a:t>
            </a:r>
          </a:p>
          <a:p>
            <a:pPr lvl="1"/>
            <a:r>
              <a:rPr lang="en-US" sz="1800" dirty="0"/>
              <a:t>Sharing</a:t>
            </a:r>
          </a:p>
          <a:p>
            <a:pPr lvl="2"/>
            <a:r>
              <a:rPr lang="en-US" sz="1800" dirty="0" err="1"/>
              <a:t>alle</a:t>
            </a:r>
            <a:r>
              <a:rPr lang="en-US" sz="1800" dirty="0"/>
              <a:t> </a:t>
            </a:r>
            <a:r>
              <a:rPr lang="en-US" sz="1800" dirty="0" err="1"/>
              <a:t>Resourcen</a:t>
            </a:r>
            <a:r>
              <a:rPr lang="en-US" sz="1800" dirty="0"/>
              <a:t> </a:t>
            </a:r>
            <a:r>
              <a:rPr lang="en-US" sz="1800" dirty="0" err="1"/>
              <a:t>wie</a:t>
            </a:r>
            <a:r>
              <a:rPr lang="en-US" sz="1800" dirty="0"/>
              <a:t> Tools </a:t>
            </a:r>
            <a:r>
              <a:rPr lang="en-US" sz="1800" dirty="0" err="1"/>
              <a:t>oder</a:t>
            </a:r>
            <a:r>
              <a:rPr lang="en-US" sz="1800" dirty="0"/>
              <a:t> </a:t>
            </a:r>
            <a:r>
              <a:rPr lang="en-US" sz="1800" dirty="0" err="1"/>
              <a:t>auch</a:t>
            </a:r>
            <a:r>
              <a:rPr lang="en-US" sz="1800" dirty="0"/>
              <a:t> </a:t>
            </a:r>
            <a:r>
              <a:rPr lang="en-US" sz="1800" dirty="0" err="1"/>
              <a:t>Methoden</a:t>
            </a:r>
            <a:r>
              <a:rPr lang="en-US" sz="1800" dirty="0"/>
              <a:t>, </a:t>
            </a:r>
            <a:r>
              <a:rPr lang="en-US" sz="1800" dirty="0" err="1"/>
              <a:t>Ideen</a:t>
            </a:r>
            <a:r>
              <a:rPr lang="en-US" sz="1800" dirty="0"/>
              <a:t>, </a:t>
            </a:r>
            <a:r>
              <a:rPr lang="en-US" sz="1800" dirty="0" err="1"/>
              <a:t>Wissen</a:t>
            </a:r>
            <a:r>
              <a:rPr lang="en-US" sz="1800" dirty="0"/>
              <a:t> und </a:t>
            </a:r>
            <a:r>
              <a:rPr lang="en-US" sz="1800" dirty="0" err="1"/>
              <a:t>Erfahrungen</a:t>
            </a:r>
            <a:r>
              <a:rPr lang="en-US" sz="1800" dirty="0"/>
              <a:t> </a:t>
            </a:r>
            <a:r>
              <a:rPr lang="en-US" sz="1800" dirty="0" err="1"/>
              <a:t>müssen</a:t>
            </a:r>
            <a:r>
              <a:rPr lang="en-US" sz="1800" dirty="0"/>
              <a:t> </a:t>
            </a:r>
            <a:r>
              <a:rPr lang="en-US" sz="1800" dirty="0" err="1"/>
              <a:t>mit</a:t>
            </a:r>
            <a:r>
              <a:rPr lang="en-US" sz="1800" dirty="0"/>
              <a:t> </a:t>
            </a:r>
            <a:r>
              <a:rPr lang="en-US" sz="1800" dirty="0" err="1"/>
              <a:t>allen</a:t>
            </a:r>
            <a:r>
              <a:rPr lang="en-US" sz="1800" dirty="0"/>
              <a:t> </a:t>
            </a:r>
            <a:r>
              <a:rPr lang="en-US" sz="1800" dirty="0" err="1"/>
              <a:t>anderen</a:t>
            </a:r>
            <a:r>
              <a:rPr lang="en-US" sz="1800" dirty="0"/>
              <a:t> </a:t>
            </a:r>
            <a:r>
              <a:rPr lang="en-US" sz="1800" dirty="0" err="1"/>
              <a:t>geteilt</a:t>
            </a:r>
            <a:r>
              <a:rPr lang="en-US" sz="1800" dirty="0"/>
              <a:t> </a:t>
            </a:r>
            <a:r>
              <a:rPr lang="en-US" sz="1800" dirty="0" err="1"/>
              <a:t>werden</a:t>
            </a:r>
            <a:endParaRPr lang="en-US" sz="1800" dirty="0"/>
          </a:p>
          <a:p>
            <a:pPr lvl="2"/>
            <a:r>
              <a:rPr lang="en-US" sz="1800" dirty="0" err="1"/>
              <a:t>nur</a:t>
            </a:r>
            <a:r>
              <a:rPr lang="en-US" sz="1800" dirty="0"/>
              <a:t> so </a:t>
            </a:r>
            <a:r>
              <a:rPr lang="en-US" sz="1800" dirty="0" err="1"/>
              <a:t>kann</a:t>
            </a:r>
            <a:r>
              <a:rPr lang="en-US" sz="1800" dirty="0"/>
              <a:t> man von </a:t>
            </a:r>
            <a:r>
              <a:rPr lang="en-US" sz="1800" dirty="0" err="1"/>
              <a:t>Fehlern</a:t>
            </a:r>
            <a:r>
              <a:rPr lang="en-US" sz="1800" dirty="0"/>
              <a:t> </a:t>
            </a:r>
            <a:r>
              <a:rPr lang="en-US" sz="1800" dirty="0" err="1"/>
              <a:t>oder</a:t>
            </a:r>
            <a:r>
              <a:rPr lang="en-US" sz="1800" dirty="0"/>
              <a:t> von </a:t>
            </a:r>
            <a:r>
              <a:rPr lang="en-US" sz="1800" dirty="0" err="1"/>
              <a:t>anderen</a:t>
            </a:r>
            <a:r>
              <a:rPr lang="en-US" sz="1800" dirty="0"/>
              <a:t> </a:t>
            </a:r>
            <a:r>
              <a:rPr lang="en-US" sz="1800" dirty="0" err="1"/>
              <a:t>lernen</a:t>
            </a:r>
            <a:endParaRPr lang="en-US" sz="1800" dirty="0"/>
          </a:p>
          <a:p>
            <a:pPr lvl="2"/>
            <a:r>
              <a:rPr lang="en-US" sz="1800" dirty="0" err="1"/>
              <a:t>meistens</a:t>
            </a:r>
            <a:r>
              <a:rPr lang="en-US" sz="1800" dirty="0"/>
              <a:t> der </a:t>
            </a:r>
            <a:r>
              <a:rPr lang="en-US" sz="1800" dirty="0" err="1"/>
              <a:t>erste</a:t>
            </a:r>
            <a:r>
              <a:rPr lang="en-US" sz="1800" dirty="0"/>
              <a:t> </a:t>
            </a:r>
            <a:r>
              <a:rPr lang="en-US" sz="1800" dirty="0" err="1"/>
              <a:t>Schritt</a:t>
            </a:r>
            <a:r>
              <a:rPr lang="en-US" sz="1800" dirty="0"/>
              <a:t> </a:t>
            </a:r>
            <a:r>
              <a:rPr lang="en-US" sz="1800" dirty="0" err="1"/>
              <a:t>zur</a:t>
            </a:r>
            <a:r>
              <a:rPr lang="en-US" sz="1800" dirty="0"/>
              <a:t> </a:t>
            </a:r>
            <a:r>
              <a:rPr lang="en-US" sz="1800" dirty="0" err="1"/>
              <a:t>Änderung</a:t>
            </a:r>
            <a:r>
              <a:rPr lang="en-US" sz="1800" dirty="0"/>
              <a:t> der </a:t>
            </a:r>
            <a:r>
              <a:rPr lang="en-US" sz="1800" dirty="0" err="1"/>
              <a:t>Unternehmenskultur</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12a) DevOps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303</a:t>
            </a:fld>
            <a:endParaRPr lang="de-DE"/>
          </a:p>
        </p:txBody>
      </p:sp>
    </p:spTree>
    <p:extLst>
      <p:ext uri="{BB962C8B-B14F-4D97-AF65-F5344CB8AC3E}">
        <p14:creationId xmlns:p14="http://schemas.microsoft.com/office/powerpoint/2010/main" val="404888925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err="1"/>
              <a:t>Warum</a:t>
            </a:r>
            <a:r>
              <a:rPr lang="en-US" sz="1800" dirty="0"/>
              <a:t> DevOps ?</a:t>
            </a:r>
          </a:p>
          <a:p>
            <a:pPr lvl="1"/>
            <a:r>
              <a:rPr lang="en-US" sz="1800" dirty="0" err="1"/>
              <a:t>Als</a:t>
            </a:r>
            <a:r>
              <a:rPr lang="en-US" sz="1800" dirty="0"/>
              <a:t> Software </a:t>
            </a:r>
            <a:r>
              <a:rPr lang="en-US" sz="1800" dirty="0" err="1"/>
              <a:t>Architekt</a:t>
            </a:r>
            <a:r>
              <a:rPr lang="en-US" sz="1800" dirty="0"/>
              <a:t> will man </a:t>
            </a:r>
            <a:r>
              <a:rPr lang="en-US" sz="1800" dirty="0" err="1"/>
              <a:t>immer</a:t>
            </a:r>
            <a:r>
              <a:rPr lang="en-US" sz="1800" dirty="0"/>
              <a:t> Software </a:t>
            </a:r>
            <a:r>
              <a:rPr lang="en-US" sz="1800" dirty="0" err="1"/>
              <a:t>schneller</a:t>
            </a:r>
            <a:r>
              <a:rPr lang="en-US" sz="1800" dirty="0"/>
              <a:t>, </a:t>
            </a:r>
            <a:r>
              <a:rPr lang="en-US" sz="1800" dirty="0" err="1"/>
              <a:t>öfter</a:t>
            </a:r>
            <a:r>
              <a:rPr lang="en-US" sz="1800" dirty="0"/>
              <a:t> und </a:t>
            </a:r>
            <a:r>
              <a:rPr lang="en-US" sz="1800" dirty="0" err="1"/>
              <a:t>mit</a:t>
            </a:r>
            <a:r>
              <a:rPr lang="en-US" sz="1800" dirty="0"/>
              <a:t> </a:t>
            </a:r>
            <a:r>
              <a:rPr lang="en-US" sz="1800" dirty="0" err="1"/>
              <a:t>wenigen</a:t>
            </a:r>
            <a:r>
              <a:rPr lang="en-US" sz="1800" dirty="0"/>
              <a:t> </a:t>
            </a:r>
            <a:r>
              <a:rPr lang="en-US" sz="1800" dirty="0" err="1"/>
              <a:t>Fehler</a:t>
            </a:r>
            <a:r>
              <a:rPr lang="en-US" sz="1800" dirty="0"/>
              <a:t> </a:t>
            </a:r>
            <a:r>
              <a:rPr lang="en-US" sz="1800" dirty="0" err="1"/>
              <a:t>ausliefern</a:t>
            </a:r>
            <a:endParaRPr lang="en-US" sz="1800" dirty="0"/>
          </a:p>
          <a:p>
            <a:pPr lvl="1"/>
            <a:r>
              <a:rPr lang="en-US" sz="1800" dirty="0" err="1"/>
              <a:t>Andere</a:t>
            </a:r>
            <a:r>
              <a:rPr lang="en-US" sz="1800" dirty="0"/>
              <a:t> </a:t>
            </a:r>
            <a:r>
              <a:rPr lang="en-US" sz="1800" dirty="0" err="1"/>
              <a:t>Ansätze</a:t>
            </a:r>
            <a:r>
              <a:rPr lang="en-US" sz="1800" dirty="0"/>
              <a:t> </a:t>
            </a:r>
            <a:r>
              <a:rPr lang="en-US" sz="1800" dirty="0" err="1"/>
              <a:t>als</a:t>
            </a:r>
            <a:r>
              <a:rPr lang="en-US" sz="1800" dirty="0"/>
              <a:t> DevOps </a:t>
            </a:r>
            <a:r>
              <a:rPr lang="en-US" sz="1800" dirty="0" err="1"/>
              <a:t>haben</a:t>
            </a:r>
            <a:r>
              <a:rPr lang="en-US" sz="1800" dirty="0"/>
              <a:t> </a:t>
            </a:r>
            <a:r>
              <a:rPr lang="en-US" sz="1800" dirty="0" err="1"/>
              <a:t>nicht</a:t>
            </a:r>
            <a:r>
              <a:rPr lang="en-US" sz="1800" dirty="0"/>
              <a:t> so den </a:t>
            </a:r>
            <a:r>
              <a:rPr lang="en-US" sz="1800" dirty="0" err="1"/>
              <a:t>Fokus</a:t>
            </a:r>
            <a:r>
              <a:rPr lang="en-US" sz="1800" dirty="0"/>
              <a:t> auf Continuous Delivery und </a:t>
            </a:r>
            <a:r>
              <a:rPr lang="en-US" sz="1800" dirty="0" err="1"/>
              <a:t>benötigen</a:t>
            </a:r>
            <a:r>
              <a:rPr lang="en-US" sz="1800" dirty="0"/>
              <a:t> </a:t>
            </a:r>
            <a:r>
              <a:rPr lang="en-US" sz="1800" dirty="0" err="1"/>
              <a:t>deshalb</a:t>
            </a:r>
            <a:r>
              <a:rPr lang="en-US" sz="1800" dirty="0"/>
              <a:t> </a:t>
            </a:r>
            <a:r>
              <a:rPr lang="en-US" sz="1800" dirty="0" err="1"/>
              <a:t>länger</a:t>
            </a:r>
            <a:r>
              <a:rPr lang="en-US" sz="1800" dirty="0"/>
              <a:t> bis der Wert der </a:t>
            </a:r>
            <a:r>
              <a:rPr lang="en-US" sz="1800" dirty="0" err="1"/>
              <a:t>erstellten</a:t>
            </a:r>
            <a:r>
              <a:rPr lang="en-US" sz="1800" dirty="0"/>
              <a:t> </a:t>
            </a:r>
            <a:r>
              <a:rPr lang="en-US" sz="1800" dirty="0" err="1"/>
              <a:t>Lösungen</a:t>
            </a:r>
            <a:r>
              <a:rPr lang="en-US" sz="1800" dirty="0"/>
              <a:t> </a:t>
            </a:r>
            <a:r>
              <a:rPr lang="en-US" sz="1800" dirty="0" err="1"/>
              <a:t>beim</a:t>
            </a:r>
            <a:r>
              <a:rPr lang="en-US" sz="1800" dirty="0"/>
              <a:t> </a:t>
            </a:r>
            <a:r>
              <a:rPr lang="en-US" sz="1800" dirty="0" err="1"/>
              <a:t>Kunden</a:t>
            </a:r>
            <a:r>
              <a:rPr lang="en-US" sz="1800" dirty="0"/>
              <a:t> </a:t>
            </a:r>
            <a:r>
              <a:rPr lang="en-US" sz="1800" dirty="0" err="1"/>
              <a:t>ankommt</a:t>
            </a:r>
            <a:endParaRPr lang="en-US" sz="1800" dirty="0"/>
          </a:p>
          <a:p>
            <a:pPr lvl="1"/>
            <a:r>
              <a:rPr lang="en-US" sz="1800" dirty="0" err="1"/>
              <a:t>Wenn</a:t>
            </a:r>
            <a:r>
              <a:rPr lang="en-US" sz="1800" dirty="0"/>
              <a:t> der </a:t>
            </a:r>
            <a:r>
              <a:rPr lang="en-US" sz="1800" dirty="0" err="1"/>
              <a:t>Betrieb</a:t>
            </a:r>
            <a:r>
              <a:rPr lang="en-US" sz="1800" dirty="0"/>
              <a:t> </a:t>
            </a:r>
            <a:r>
              <a:rPr lang="en-US" sz="1800" dirty="0" err="1"/>
              <a:t>nicht</a:t>
            </a:r>
            <a:r>
              <a:rPr lang="en-US" sz="1800" dirty="0"/>
              <a:t> in die </a:t>
            </a:r>
            <a:r>
              <a:rPr lang="en-US" sz="1800" dirty="0" err="1"/>
              <a:t>Entwicklung</a:t>
            </a:r>
            <a:r>
              <a:rPr lang="en-US" sz="1800" dirty="0"/>
              <a:t> </a:t>
            </a:r>
            <a:r>
              <a:rPr lang="en-US" sz="1800" dirty="0" err="1"/>
              <a:t>integriert</a:t>
            </a:r>
            <a:r>
              <a:rPr lang="en-US" sz="1800" dirty="0"/>
              <a:t> </a:t>
            </a:r>
            <a:r>
              <a:rPr lang="en-US" sz="1800" dirty="0" err="1"/>
              <a:t>wird</a:t>
            </a:r>
            <a:r>
              <a:rPr lang="en-US" sz="1800" dirty="0"/>
              <a:t>, </a:t>
            </a:r>
            <a:r>
              <a:rPr lang="en-US" sz="1800" dirty="0" err="1"/>
              <a:t>dann</a:t>
            </a:r>
            <a:r>
              <a:rPr lang="en-US" sz="1800" dirty="0"/>
              <a:t> </a:t>
            </a:r>
            <a:r>
              <a:rPr lang="en-US" sz="1800" dirty="0" err="1"/>
              <a:t>gibt</a:t>
            </a:r>
            <a:r>
              <a:rPr lang="en-US" sz="1800" dirty="0"/>
              <a:t> es oft </a:t>
            </a:r>
            <a:r>
              <a:rPr lang="en-US" sz="1800" dirty="0" err="1"/>
              <a:t>zusätzliche</a:t>
            </a:r>
            <a:r>
              <a:rPr lang="en-US" sz="1800" dirty="0"/>
              <a:t> </a:t>
            </a:r>
            <a:r>
              <a:rPr lang="en-US" sz="1800" dirty="0" err="1"/>
              <a:t>Wartezeiten</a:t>
            </a:r>
            <a:r>
              <a:rPr lang="en-US" sz="1800" dirty="0"/>
              <a:t> </a:t>
            </a:r>
            <a:r>
              <a:rPr lang="en-US" sz="1800" dirty="0" err="1"/>
              <a:t>bei</a:t>
            </a:r>
            <a:r>
              <a:rPr lang="en-US" sz="1800" dirty="0"/>
              <a:t> der </a:t>
            </a:r>
            <a:r>
              <a:rPr lang="en-US" sz="1800" dirty="0" err="1"/>
              <a:t>Bestellung</a:t>
            </a:r>
            <a:r>
              <a:rPr lang="en-US" sz="1800" dirty="0"/>
              <a:t> und Installation der </a:t>
            </a:r>
            <a:r>
              <a:rPr lang="en-US" sz="1800" dirty="0" err="1"/>
              <a:t>notwendigen</a:t>
            </a:r>
            <a:r>
              <a:rPr lang="en-US" sz="1800" dirty="0"/>
              <a:t> </a:t>
            </a:r>
            <a:r>
              <a:rPr lang="en-US" sz="1800" dirty="0" err="1"/>
              <a:t>Umgebungen</a:t>
            </a:r>
            <a:endParaRPr lang="en-US" sz="1800" dirty="0"/>
          </a:p>
          <a:p>
            <a:pPr lvl="2"/>
            <a:r>
              <a:rPr lang="en-US" sz="1800" dirty="0"/>
              <a:t>die Software </a:t>
            </a:r>
            <a:r>
              <a:rPr lang="en-US" sz="1800" dirty="0" err="1"/>
              <a:t>ist</a:t>
            </a:r>
            <a:r>
              <a:rPr lang="en-US" sz="1800" dirty="0"/>
              <a:t> </a:t>
            </a:r>
            <a:r>
              <a:rPr lang="en-US" sz="1800" dirty="0" err="1"/>
              <a:t>schon</a:t>
            </a:r>
            <a:r>
              <a:rPr lang="en-US" sz="1800" dirty="0"/>
              <a:t> </a:t>
            </a:r>
            <a:r>
              <a:rPr lang="en-US" sz="1800" dirty="0" err="1"/>
              <a:t>fertig</a:t>
            </a:r>
            <a:r>
              <a:rPr lang="en-US" sz="1800" dirty="0"/>
              <a:t>, </a:t>
            </a:r>
            <a:r>
              <a:rPr lang="en-US" sz="1800" dirty="0" err="1"/>
              <a:t>aber</a:t>
            </a:r>
            <a:r>
              <a:rPr lang="en-US" sz="1800" dirty="0"/>
              <a:t> die </a:t>
            </a:r>
            <a:r>
              <a:rPr lang="en-US" sz="1800" dirty="0" err="1"/>
              <a:t>Umgebung</a:t>
            </a:r>
            <a:r>
              <a:rPr lang="en-US" sz="1800" dirty="0"/>
              <a:t> </a:t>
            </a:r>
            <a:r>
              <a:rPr lang="en-US" sz="1800" dirty="0" err="1"/>
              <a:t>steht</a:t>
            </a:r>
            <a:r>
              <a:rPr lang="en-US" sz="1800" dirty="0"/>
              <a:t> </a:t>
            </a:r>
            <a:r>
              <a:rPr lang="en-US" sz="1800" dirty="0" err="1"/>
              <a:t>noch</a:t>
            </a:r>
            <a:r>
              <a:rPr lang="en-US" sz="1800" dirty="0"/>
              <a:t> </a:t>
            </a:r>
            <a:r>
              <a:rPr lang="en-US" sz="1800" dirty="0" err="1"/>
              <a:t>nicht</a:t>
            </a:r>
            <a:endParaRPr lang="en-US" sz="1800" dirty="0"/>
          </a:p>
          <a:p>
            <a:pPr lvl="2"/>
            <a:r>
              <a:rPr lang="en-US" sz="1800" dirty="0"/>
              <a:t>die </a:t>
            </a:r>
            <a:r>
              <a:rPr lang="en-US" sz="1800" dirty="0" err="1"/>
              <a:t>Bereitstellung</a:t>
            </a:r>
            <a:r>
              <a:rPr lang="en-US" sz="1800" dirty="0"/>
              <a:t> der </a:t>
            </a:r>
            <a:r>
              <a:rPr lang="en-US" sz="1800" dirty="0" err="1"/>
              <a:t>Umgebung</a:t>
            </a:r>
            <a:r>
              <a:rPr lang="en-US" sz="1800" dirty="0"/>
              <a:t> </a:t>
            </a:r>
            <a:r>
              <a:rPr lang="en-US" sz="1800" dirty="0" err="1"/>
              <a:t>ist</a:t>
            </a:r>
            <a:r>
              <a:rPr lang="en-US" sz="1800" dirty="0"/>
              <a:t> </a:t>
            </a:r>
            <a:r>
              <a:rPr lang="en-US" sz="1800" dirty="0" err="1"/>
              <a:t>nicht</a:t>
            </a:r>
            <a:r>
              <a:rPr lang="en-US" sz="1800" dirty="0"/>
              <a:t> </a:t>
            </a:r>
            <a:r>
              <a:rPr lang="en-US" sz="1800" dirty="0" err="1"/>
              <a:t>automatisiert</a:t>
            </a:r>
            <a:endParaRPr lang="en-US" sz="1800" dirty="0"/>
          </a:p>
          <a:p>
            <a:pPr lvl="1"/>
            <a:r>
              <a:rPr lang="en-US" sz="1800" dirty="0"/>
              <a:t>oft </a:t>
            </a:r>
            <a:r>
              <a:rPr lang="en-US" sz="1800" dirty="0" err="1"/>
              <a:t>werden</a:t>
            </a:r>
            <a:r>
              <a:rPr lang="en-US" sz="1800" dirty="0"/>
              <a:t> Hardware </a:t>
            </a:r>
            <a:r>
              <a:rPr lang="en-US" sz="1800" dirty="0" err="1"/>
              <a:t>Resourcen</a:t>
            </a:r>
            <a:r>
              <a:rPr lang="en-US" sz="1800" dirty="0"/>
              <a:t> </a:t>
            </a:r>
            <a:r>
              <a:rPr lang="en-US" sz="1800" dirty="0" err="1"/>
              <a:t>zu</a:t>
            </a:r>
            <a:r>
              <a:rPr lang="en-US" sz="1800" dirty="0"/>
              <a:t> </a:t>
            </a:r>
            <a:r>
              <a:rPr lang="en-US" sz="1800" dirty="0" err="1"/>
              <a:t>groß</a:t>
            </a:r>
            <a:r>
              <a:rPr lang="en-US" sz="1800" dirty="0"/>
              <a:t> </a:t>
            </a:r>
            <a:r>
              <a:rPr lang="en-US" sz="1800" dirty="0" err="1"/>
              <a:t>bestellt</a:t>
            </a:r>
            <a:r>
              <a:rPr lang="en-US" sz="1800" dirty="0"/>
              <a:t>, </a:t>
            </a:r>
            <a:r>
              <a:rPr lang="en-US" sz="1800" dirty="0" err="1"/>
              <a:t>weil</a:t>
            </a:r>
            <a:r>
              <a:rPr lang="en-US" sz="1800" dirty="0"/>
              <a:t> das </a:t>
            </a:r>
            <a:r>
              <a:rPr lang="en-US" sz="1800" dirty="0" err="1"/>
              <a:t>Entwicklungsteam</a:t>
            </a:r>
            <a:r>
              <a:rPr lang="en-US" sz="1800" dirty="0"/>
              <a:t> </a:t>
            </a:r>
            <a:r>
              <a:rPr lang="en-US" sz="1800" dirty="0" err="1"/>
              <a:t>nur</a:t>
            </a:r>
            <a:r>
              <a:rPr lang="en-US" sz="1800" dirty="0"/>
              <a:t> </a:t>
            </a:r>
            <a:r>
              <a:rPr lang="en-US" sz="1800" dirty="0" err="1"/>
              <a:t>einmal</a:t>
            </a:r>
            <a:r>
              <a:rPr lang="en-US" sz="1800" dirty="0"/>
              <a:t> den </a:t>
            </a:r>
            <a:r>
              <a:rPr lang="en-US" sz="1800" dirty="0" err="1"/>
              <a:t>hinderlichen</a:t>
            </a:r>
            <a:r>
              <a:rPr lang="en-US" sz="1800" dirty="0"/>
              <a:t> </a:t>
            </a:r>
            <a:r>
              <a:rPr lang="en-US" sz="1800" dirty="0" err="1"/>
              <a:t>Bestellprozess</a:t>
            </a:r>
            <a:r>
              <a:rPr lang="en-US" sz="1800" dirty="0"/>
              <a:t> </a:t>
            </a:r>
            <a:r>
              <a:rPr lang="en-US" sz="1800" dirty="0" err="1"/>
              <a:t>durchlaufen</a:t>
            </a:r>
            <a:r>
              <a:rPr lang="en-US" sz="1800" dirty="0"/>
              <a:t> will (</a:t>
            </a:r>
            <a:r>
              <a:rPr lang="en-US" sz="1800" dirty="0" err="1"/>
              <a:t>ein</a:t>
            </a:r>
            <a:r>
              <a:rPr lang="en-US" sz="1800" dirty="0"/>
              <a:t> </a:t>
            </a:r>
            <a:r>
              <a:rPr lang="en-US" sz="1800" dirty="0" err="1"/>
              <a:t>späteres</a:t>
            </a:r>
            <a:r>
              <a:rPr lang="en-US" sz="1800" dirty="0"/>
              <a:t> Upgrade will man </a:t>
            </a:r>
            <a:r>
              <a:rPr lang="en-US" sz="1800" dirty="0" err="1"/>
              <a:t>sich</a:t>
            </a:r>
            <a:r>
              <a:rPr lang="en-US" sz="1800" dirty="0"/>
              <a:t> </a:t>
            </a:r>
            <a:r>
              <a:rPr lang="en-US" sz="1800" dirty="0" err="1"/>
              <a:t>sparen</a:t>
            </a:r>
            <a:r>
              <a:rPr lang="en-US" sz="1800" dirty="0"/>
              <a:t>)</a:t>
            </a:r>
          </a:p>
          <a:p>
            <a:pPr lvl="1"/>
            <a:r>
              <a:rPr lang="en-US" sz="1800" dirty="0"/>
              <a:t>um </a:t>
            </a:r>
            <a:r>
              <a:rPr lang="en-US" sz="1800" dirty="0" err="1"/>
              <a:t>heute</a:t>
            </a:r>
            <a:r>
              <a:rPr lang="en-US" sz="1800" dirty="0"/>
              <a:t> </a:t>
            </a:r>
            <a:r>
              <a:rPr lang="en-US" sz="1800" dirty="0" err="1"/>
              <a:t>wettbewerbsfähig</a:t>
            </a:r>
            <a:r>
              <a:rPr lang="en-US" sz="1800" dirty="0"/>
              <a:t> </a:t>
            </a:r>
            <a:r>
              <a:rPr lang="en-US" sz="1800" dirty="0" err="1"/>
              <a:t>zu</a:t>
            </a:r>
            <a:r>
              <a:rPr lang="en-US" sz="1800" dirty="0"/>
              <a:t> </a:t>
            </a:r>
            <a:r>
              <a:rPr lang="en-US" sz="1800" dirty="0" err="1"/>
              <a:t>bleiben</a:t>
            </a:r>
            <a:r>
              <a:rPr lang="en-US" sz="1800" dirty="0"/>
              <a:t>, </a:t>
            </a:r>
            <a:r>
              <a:rPr lang="en-US" sz="1800" dirty="0" err="1"/>
              <a:t>müssen</a:t>
            </a:r>
            <a:r>
              <a:rPr lang="en-US" sz="1800" dirty="0"/>
              <a:t> </a:t>
            </a:r>
            <a:r>
              <a:rPr lang="en-US" sz="1800" dirty="0" err="1"/>
              <a:t>Lösungen</a:t>
            </a:r>
            <a:r>
              <a:rPr lang="en-US" sz="1800" dirty="0"/>
              <a:t> schnell am </a:t>
            </a:r>
            <a:r>
              <a:rPr lang="en-US" sz="1800" dirty="0" err="1"/>
              <a:t>Markt</a:t>
            </a:r>
            <a:r>
              <a:rPr lang="en-US" sz="1800" dirty="0"/>
              <a:t> </a:t>
            </a:r>
            <a:r>
              <a:rPr lang="en-US" sz="1800" dirty="0" err="1"/>
              <a:t>verfügbar</a:t>
            </a:r>
            <a:r>
              <a:rPr lang="en-US" sz="1800" dirty="0"/>
              <a:t> sein, das gilt </a:t>
            </a:r>
            <a:r>
              <a:rPr lang="en-US" sz="1800" dirty="0" err="1"/>
              <a:t>auch</a:t>
            </a:r>
            <a:r>
              <a:rPr lang="en-US" sz="1800" dirty="0"/>
              <a:t> (</a:t>
            </a:r>
            <a:r>
              <a:rPr lang="en-US" sz="1800" dirty="0" err="1"/>
              <a:t>oder</a:t>
            </a:r>
            <a:r>
              <a:rPr lang="en-US" sz="1800" dirty="0"/>
              <a:t> </a:t>
            </a:r>
            <a:r>
              <a:rPr lang="en-US" sz="1800" dirty="0" err="1"/>
              <a:t>ganz</a:t>
            </a:r>
            <a:r>
              <a:rPr lang="en-US" sz="1800" dirty="0"/>
              <a:t> </a:t>
            </a:r>
            <a:r>
              <a:rPr lang="en-US" sz="1800" dirty="0" err="1"/>
              <a:t>speziell</a:t>
            </a:r>
            <a:r>
              <a:rPr lang="en-US" sz="1800" dirty="0"/>
              <a:t>) </a:t>
            </a:r>
            <a:r>
              <a:rPr lang="en-US" sz="1800" dirty="0" err="1"/>
              <a:t>für</a:t>
            </a:r>
            <a:r>
              <a:rPr lang="en-US" sz="1800" dirty="0"/>
              <a:t> </a:t>
            </a:r>
            <a:r>
              <a:rPr lang="en-US" sz="1800" dirty="0" err="1"/>
              <a:t>Softwarelösungen</a:t>
            </a:r>
            <a:endParaRPr lang="en-US" sz="1800" dirty="0"/>
          </a:p>
          <a:p>
            <a:pPr lvl="1"/>
            <a:r>
              <a:rPr lang="en-US" sz="1800" dirty="0"/>
              <a:t>das </a:t>
            </a:r>
            <a:r>
              <a:rPr lang="en-US" sz="1800" dirty="0" err="1"/>
              <a:t>geht</a:t>
            </a:r>
            <a:r>
              <a:rPr lang="en-US" sz="1800" dirty="0"/>
              <a:t> </a:t>
            </a:r>
            <a:r>
              <a:rPr lang="en-US" sz="1800" dirty="0" err="1"/>
              <a:t>nur</a:t>
            </a:r>
            <a:r>
              <a:rPr lang="en-US" sz="1800" dirty="0"/>
              <a:t>, </a:t>
            </a:r>
            <a:r>
              <a:rPr lang="en-US" sz="1800" dirty="0" err="1"/>
              <a:t>wenn</a:t>
            </a:r>
            <a:r>
              <a:rPr lang="en-US" sz="1800" dirty="0"/>
              <a:t> man </a:t>
            </a:r>
            <a:r>
              <a:rPr lang="en-US" sz="1800" dirty="0" err="1"/>
              <a:t>bereit</a:t>
            </a:r>
            <a:r>
              <a:rPr lang="en-US" sz="1800" dirty="0"/>
              <a:t> </a:t>
            </a:r>
            <a:r>
              <a:rPr lang="en-US" sz="1800" dirty="0" err="1"/>
              <a:t>ist</a:t>
            </a:r>
            <a:r>
              <a:rPr lang="en-US" sz="1800" dirty="0"/>
              <a:t>, dem </a:t>
            </a:r>
            <a:r>
              <a:rPr lang="en-US" sz="1800" dirty="0" err="1"/>
              <a:t>Kunden</a:t>
            </a:r>
            <a:r>
              <a:rPr lang="en-US" sz="1800" dirty="0"/>
              <a:t> </a:t>
            </a:r>
            <a:r>
              <a:rPr lang="en-US" sz="1800" dirty="0" err="1"/>
              <a:t>Teillösungen</a:t>
            </a:r>
            <a:r>
              <a:rPr lang="en-US" sz="1800" dirty="0"/>
              <a:t>, die </a:t>
            </a:r>
            <a:r>
              <a:rPr lang="en-US" sz="1800" dirty="0" err="1"/>
              <a:t>später</a:t>
            </a:r>
            <a:r>
              <a:rPr lang="en-US" sz="1800" dirty="0"/>
              <a:t> </a:t>
            </a:r>
            <a:r>
              <a:rPr lang="en-US" sz="1800" dirty="0" err="1"/>
              <a:t>erweitert</a:t>
            </a:r>
            <a:r>
              <a:rPr lang="en-US" sz="1800" dirty="0"/>
              <a:t> </a:t>
            </a:r>
            <a:r>
              <a:rPr lang="en-US" sz="1800" dirty="0" err="1"/>
              <a:t>werden</a:t>
            </a:r>
            <a:r>
              <a:rPr lang="en-US" sz="1800" dirty="0"/>
              <a:t>, </a:t>
            </a:r>
            <a:r>
              <a:rPr lang="en-US" sz="1800" dirty="0" err="1"/>
              <a:t>anzubieten</a:t>
            </a:r>
            <a:endParaRPr lang="en-US" sz="1800" dirty="0"/>
          </a:p>
          <a:p>
            <a:pPr lvl="1"/>
            <a:r>
              <a:rPr lang="en-US" sz="1800" dirty="0"/>
              <a:t>in das Design der </a:t>
            </a:r>
            <a:r>
              <a:rPr lang="en-US" sz="1800" dirty="0" err="1"/>
              <a:t>Erweiterungen</a:t>
            </a:r>
            <a:r>
              <a:rPr lang="en-US" sz="1800" dirty="0"/>
              <a:t> </a:t>
            </a:r>
            <a:r>
              <a:rPr lang="en-US" sz="1800" dirty="0" err="1"/>
              <a:t>wird</a:t>
            </a:r>
            <a:r>
              <a:rPr lang="en-US" sz="1800" dirty="0"/>
              <a:t> der Kunde </a:t>
            </a:r>
            <a:r>
              <a:rPr lang="en-US" sz="1800" dirty="0" err="1"/>
              <a:t>eingebunden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12a) DevOps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304</a:t>
            </a:fld>
            <a:endParaRPr lang="de-DE"/>
          </a:p>
        </p:txBody>
      </p:sp>
    </p:spTree>
    <p:extLst>
      <p:ext uri="{BB962C8B-B14F-4D97-AF65-F5344CB8AC3E}">
        <p14:creationId xmlns:p14="http://schemas.microsoft.com/office/powerpoint/2010/main" val="16851274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err="1"/>
              <a:t>Warum</a:t>
            </a:r>
            <a:r>
              <a:rPr lang="en-US" sz="1800" dirty="0"/>
              <a:t> DevOps ?</a:t>
            </a:r>
          </a:p>
          <a:p>
            <a:pPr lvl="1"/>
            <a:r>
              <a:rPr lang="en-US" sz="1800" dirty="0"/>
              <a:t>die </a:t>
            </a:r>
            <a:r>
              <a:rPr lang="en-US" sz="1800" dirty="0" err="1"/>
              <a:t>Einbindung</a:t>
            </a:r>
            <a:r>
              <a:rPr lang="en-US" sz="1800" dirty="0"/>
              <a:t> des </a:t>
            </a:r>
            <a:r>
              <a:rPr lang="en-US" sz="1800" dirty="0" err="1"/>
              <a:t>Kunden</a:t>
            </a:r>
            <a:r>
              <a:rPr lang="en-US" sz="1800" dirty="0"/>
              <a:t> in den </a:t>
            </a:r>
            <a:r>
              <a:rPr lang="en-US" sz="1800" dirty="0" err="1"/>
              <a:t>Entwicklungsprozess</a:t>
            </a:r>
            <a:r>
              <a:rPr lang="en-US" sz="1800" dirty="0"/>
              <a:t> </a:t>
            </a:r>
            <a:r>
              <a:rPr lang="en-US" sz="1800" dirty="0" err="1"/>
              <a:t>sorgt</a:t>
            </a:r>
            <a:r>
              <a:rPr lang="en-US" sz="1800" dirty="0"/>
              <a:t> </a:t>
            </a:r>
            <a:r>
              <a:rPr lang="en-US" sz="1800" dirty="0" err="1"/>
              <a:t>für</a:t>
            </a:r>
            <a:r>
              <a:rPr lang="en-US" sz="1800" dirty="0"/>
              <a:t> </a:t>
            </a:r>
            <a:r>
              <a:rPr lang="en-US" sz="1800" dirty="0" err="1"/>
              <a:t>besseres</a:t>
            </a:r>
            <a:r>
              <a:rPr lang="en-US" sz="1800" dirty="0"/>
              <a:t> </a:t>
            </a:r>
            <a:r>
              <a:rPr lang="en-US" sz="1800" dirty="0" err="1"/>
              <a:t>Verständnis</a:t>
            </a:r>
            <a:r>
              <a:rPr lang="en-US" sz="1800" dirty="0"/>
              <a:t> des </a:t>
            </a:r>
            <a:r>
              <a:rPr lang="en-US" sz="1800" dirty="0" err="1"/>
              <a:t>Anforderungen</a:t>
            </a:r>
            <a:r>
              <a:rPr lang="en-US" sz="1800" dirty="0"/>
              <a:t> und </a:t>
            </a:r>
            <a:r>
              <a:rPr lang="en-US" sz="1800" dirty="0" err="1"/>
              <a:t>für</a:t>
            </a:r>
            <a:r>
              <a:rPr lang="en-US" sz="1800" dirty="0"/>
              <a:t> </a:t>
            </a:r>
            <a:r>
              <a:rPr lang="en-US" sz="1800" dirty="0" err="1"/>
              <a:t>eine</a:t>
            </a:r>
            <a:r>
              <a:rPr lang="en-US" sz="1800" dirty="0"/>
              <a:t> </a:t>
            </a:r>
            <a:r>
              <a:rPr lang="en-US" sz="1800" dirty="0" err="1"/>
              <a:t>höhere</a:t>
            </a:r>
            <a:r>
              <a:rPr lang="en-US" sz="1800" dirty="0"/>
              <a:t> </a:t>
            </a:r>
            <a:r>
              <a:rPr lang="en-US" sz="1800" dirty="0" err="1"/>
              <a:t>Zufriedenheit</a:t>
            </a:r>
            <a:r>
              <a:rPr lang="en-US" sz="1800" dirty="0"/>
              <a:t> </a:t>
            </a:r>
            <a:r>
              <a:rPr lang="en-US" sz="1800" dirty="0" err="1"/>
              <a:t>beim</a:t>
            </a:r>
            <a:r>
              <a:rPr lang="en-US" sz="1800" dirty="0"/>
              <a:t> </a:t>
            </a:r>
            <a:r>
              <a:rPr lang="en-US" sz="1800" dirty="0" err="1"/>
              <a:t>Kunden</a:t>
            </a:r>
            <a:endParaRPr lang="en-US" sz="1800" dirty="0"/>
          </a:p>
          <a:p>
            <a:pPr lvl="1"/>
            <a:r>
              <a:rPr lang="en-US" sz="1800" dirty="0" err="1"/>
              <a:t>Kunden</a:t>
            </a:r>
            <a:r>
              <a:rPr lang="en-US" sz="1800" dirty="0"/>
              <a:t> </a:t>
            </a:r>
            <a:r>
              <a:rPr lang="en-US" sz="1800" dirty="0" err="1"/>
              <a:t>haben</a:t>
            </a:r>
            <a:r>
              <a:rPr lang="en-US" sz="1800" dirty="0"/>
              <a:t> </a:t>
            </a:r>
            <a:r>
              <a:rPr lang="en-US" sz="1800" dirty="0" err="1"/>
              <a:t>heute</a:t>
            </a:r>
            <a:r>
              <a:rPr lang="en-US" sz="1800" dirty="0"/>
              <a:t> </a:t>
            </a:r>
            <a:r>
              <a:rPr lang="en-US" sz="1800" dirty="0" err="1"/>
              <a:t>weniger</a:t>
            </a:r>
            <a:r>
              <a:rPr lang="en-US" sz="1800" dirty="0"/>
              <a:t> </a:t>
            </a:r>
            <a:r>
              <a:rPr lang="en-US" sz="1800" dirty="0" err="1"/>
              <a:t>Verständnis</a:t>
            </a:r>
            <a:r>
              <a:rPr lang="en-US" sz="1800" dirty="0"/>
              <a:t> </a:t>
            </a:r>
            <a:r>
              <a:rPr lang="en-US" sz="1800" dirty="0" err="1"/>
              <a:t>für</a:t>
            </a:r>
            <a:r>
              <a:rPr lang="en-US" sz="1800" dirty="0"/>
              <a:t> </a:t>
            </a:r>
            <a:r>
              <a:rPr lang="en-US" sz="1800" dirty="0" err="1"/>
              <a:t>Ausfälle</a:t>
            </a:r>
            <a:r>
              <a:rPr lang="en-US" sz="1800" dirty="0"/>
              <a:t> </a:t>
            </a:r>
            <a:r>
              <a:rPr lang="en-US" sz="1800" dirty="0" err="1"/>
              <a:t>als</a:t>
            </a:r>
            <a:r>
              <a:rPr lang="en-US" sz="1800" dirty="0"/>
              <a:t> </a:t>
            </a:r>
            <a:r>
              <a:rPr lang="en-US" sz="1800" dirty="0" err="1"/>
              <a:t>früher</a:t>
            </a:r>
            <a:endParaRPr lang="en-US" sz="1800" dirty="0"/>
          </a:p>
          <a:p>
            <a:pPr lvl="1"/>
            <a:r>
              <a:rPr lang="en-US" sz="1800" dirty="0" err="1"/>
              <a:t>Deshalb</a:t>
            </a:r>
            <a:r>
              <a:rPr lang="en-US" sz="1800" dirty="0"/>
              <a:t> </a:t>
            </a:r>
            <a:r>
              <a:rPr lang="en-US" sz="1800" dirty="0" err="1"/>
              <a:t>wird</a:t>
            </a:r>
            <a:r>
              <a:rPr lang="en-US" sz="1800" dirty="0"/>
              <a:t> es </a:t>
            </a:r>
            <a:r>
              <a:rPr lang="en-US" sz="1800" dirty="0" err="1"/>
              <a:t>immer</a:t>
            </a:r>
            <a:r>
              <a:rPr lang="en-US" sz="1800" dirty="0"/>
              <a:t> </a:t>
            </a:r>
            <a:r>
              <a:rPr lang="en-US" sz="1800" dirty="0" err="1"/>
              <a:t>wichtiger</a:t>
            </a:r>
            <a:r>
              <a:rPr lang="en-US" sz="1800" dirty="0"/>
              <a:t>, </a:t>
            </a:r>
            <a:r>
              <a:rPr lang="en-US" sz="1800" dirty="0" err="1"/>
              <a:t>daß</a:t>
            </a:r>
            <a:r>
              <a:rPr lang="en-US" sz="1800" dirty="0"/>
              <a:t> </a:t>
            </a:r>
            <a:r>
              <a:rPr lang="en-US" sz="1800" dirty="0" err="1"/>
              <a:t>Fehler</a:t>
            </a:r>
            <a:r>
              <a:rPr lang="en-US" sz="1800" dirty="0"/>
              <a:t> schnell </a:t>
            </a:r>
            <a:r>
              <a:rPr lang="en-US" sz="1800" dirty="0" err="1"/>
              <a:t>endeckt</a:t>
            </a:r>
            <a:r>
              <a:rPr lang="en-US" sz="1800" dirty="0"/>
              <a:t> und </a:t>
            </a:r>
            <a:r>
              <a:rPr lang="en-US" sz="1800" dirty="0" err="1"/>
              <a:t>behoben</a:t>
            </a:r>
            <a:r>
              <a:rPr lang="en-US" sz="1800" dirty="0"/>
              <a:t> </a:t>
            </a:r>
            <a:br>
              <a:rPr lang="en-US" sz="1800" dirty="0"/>
            </a:br>
            <a:r>
              <a:rPr lang="en-US" sz="1800" dirty="0"/>
              <a:t>und </a:t>
            </a:r>
            <a:r>
              <a:rPr lang="en-US" sz="1800" dirty="0" err="1"/>
              <a:t>neue</a:t>
            </a:r>
            <a:r>
              <a:rPr lang="en-US" sz="1800" dirty="0"/>
              <a:t> </a:t>
            </a:r>
            <a:r>
              <a:rPr lang="en-US" sz="1800" dirty="0" err="1"/>
              <a:t>Versionen</a:t>
            </a:r>
            <a:r>
              <a:rPr lang="en-US" sz="1800" dirty="0"/>
              <a:t> </a:t>
            </a:r>
            <a:r>
              <a:rPr lang="en-US" sz="1800" dirty="0" err="1"/>
              <a:t>oder</a:t>
            </a:r>
            <a:r>
              <a:rPr lang="en-US" sz="1800" dirty="0"/>
              <a:t> Releases </a:t>
            </a:r>
            <a:r>
              <a:rPr lang="en-US" sz="1800" dirty="0" err="1"/>
              <a:t>sofort</a:t>
            </a:r>
            <a:r>
              <a:rPr lang="en-US" sz="1800" dirty="0"/>
              <a:t> </a:t>
            </a:r>
            <a:r>
              <a:rPr lang="en-US" sz="1800" dirty="0" err="1"/>
              <a:t>automatisiert</a:t>
            </a:r>
            <a:r>
              <a:rPr lang="en-US" sz="1800" dirty="0"/>
              <a:t> </a:t>
            </a:r>
            <a:r>
              <a:rPr lang="en-US" sz="1800" dirty="0" err="1"/>
              <a:t>ausgerollt</a:t>
            </a:r>
            <a:r>
              <a:rPr lang="en-US" sz="1800" dirty="0"/>
              <a:t> </a:t>
            </a:r>
            <a:r>
              <a:rPr lang="en-US" sz="1800" dirty="0" err="1"/>
              <a:t>werden</a:t>
            </a:r>
            <a:r>
              <a:rPr lang="en-US" sz="1800" dirty="0"/>
              <a:t> </a:t>
            </a:r>
            <a:r>
              <a:rPr lang="en-US" sz="1800" dirty="0" err="1"/>
              <a:t>können</a:t>
            </a:r>
            <a:endParaRPr lang="en-US" sz="1800" dirty="0"/>
          </a:p>
          <a:p>
            <a:pPr lvl="1"/>
            <a:r>
              <a:rPr lang="en-US" sz="1800" dirty="0" err="1"/>
              <a:t>Softwarelösungen</a:t>
            </a:r>
            <a:r>
              <a:rPr lang="en-US" sz="1800" dirty="0"/>
              <a:t> </a:t>
            </a:r>
            <a:r>
              <a:rPr lang="en-US" sz="1800" dirty="0" err="1"/>
              <a:t>werden</a:t>
            </a:r>
            <a:r>
              <a:rPr lang="en-US" sz="1800" dirty="0"/>
              <a:t> </a:t>
            </a:r>
            <a:r>
              <a:rPr lang="en-US" sz="1800" dirty="0" err="1"/>
              <a:t>immer</a:t>
            </a:r>
            <a:r>
              <a:rPr lang="en-US" sz="1800" dirty="0"/>
              <a:t> </a:t>
            </a:r>
            <a:r>
              <a:rPr lang="en-US" sz="1800" dirty="0" err="1"/>
              <a:t>größer</a:t>
            </a:r>
            <a:r>
              <a:rPr lang="en-US" sz="1800" dirty="0"/>
              <a:t> und </a:t>
            </a:r>
            <a:r>
              <a:rPr lang="en-US" sz="1800" dirty="0" err="1"/>
              <a:t>komplexer</a:t>
            </a:r>
            <a:r>
              <a:rPr lang="en-US" sz="1800" dirty="0"/>
              <a:t>. DevOps, </a:t>
            </a:r>
            <a:r>
              <a:rPr lang="en-US" sz="1800" dirty="0" err="1"/>
              <a:t>zusammen</a:t>
            </a:r>
            <a:r>
              <a:rPr lang="en-US" sz="1800" dirty="0"/>
              <a:t> </a:t>
            </a:r>
            <a:r>
              <a:rPr lang="en-US" sz="1800" dirty="0" err="1"/>
              <a:t>mit</a:t>
            </a:r>
            <a:r>
              <a:rPr lang="en-US" sz="1800" dirty="0"/>
              <a:t> </a:t>
            </a:r>
            <a:r>
              <a:rPr lang="en-US" sz="1800" dirty="0" err="1"/>
              <a:t>entsprechenden</a:t>
            </a:r>
            <a:r>
              <a:rPr lang="en-US" sz="1800" dirty="0"/>
              <a:t> </a:t>
            </a:r>
            <a:r>
              <a:rPr lang="en-US" sz="1800" dirty="0" err="1"/>
              <a:t>Prinzipien</a:t>
            </a:r>
            <a:r>
              <a:rPr lang="en-US" sz="1800" dirty="0"/>
              <a:t> und Pattern, </a:t>
            </a:r>
            <a:r>
              <a:rPr lang="en-US" sz="1800" dirty="0" err="1"/>
              <a:t>kann</a:t>
            </a:r>
            <a:r>
              <a:rPr lang="en-US" sz="1800" dirty="0"/>
              <a:t> </a:t>
            </a:r>
            <a:r>
              <a:rPr lang="en-US" sz="1800" dirty="0" err="1"/>
              <a:t>für</a:t>
            </a:r>
            <a:r>
              <a:rPr lang="en-US" sz="1800" dirty="0"/>
              <a:t> </a:t>
            </a:r>
            <a:r>
              <a:rPr lang="en-US" sz="1800" dirty="0" err="1"/>
              <a:t>eine</a:t>
            </a:r>
            <a:r>
              <a:rPr lang="en-US" sz="1800" dirty="0"/>
              <a:t> </a:t>
            </a:r>
            <a:r>
              <a:rPr lang="en-US" sz="1800" dirty="0" err="1"/>
              <a:t>Reduzierung</a:t>
            </a:r>
            <a:r>
              <a:rPr lang="en-US" sz="1800" dirty="0"/>
              <a:t> der </a:t>
            </a:r>
            <a:r>
              <a:rPr lang="en-US" sz="1800" dirty="0" err="1"/>
              <a:t>Komplexität</a:t>
            </a:r>
            <a:r>
              <a:rPr lang="en-US" sz="1800" dirty="0"/>
              <a:t> </a:t>
            </a:r>
            <a:r>
              <a:rPr lang="en-US" sz="1800" dirty="0" err="1"/>
              <a:t>sorgen</a:t>
            </a:r>
            <a:endParaRPr lang="en-US" sz="1800" dirty="0"/>
          </a:p>
          <a:p>
            <a:pPr lvl="1"/>
            <a:r>
              <a:rPr lang="en-US" sz="1800" dirty="0"/>
              <a:t>DevOps </a:t>
            </a:r>
            <a:r>
              <a:rPr lang="en-US" sz="1800" dirty="0" err="1"/>
              <a:t>sorgt</a:t>
            </a:r>
            <a:r>
              <a:rPr lang="en-US" sz="1800" dirty="0"/>
              <a:t> </a:t>
            </a:r>
            <a:r>
              <a:rPr lang="en-US" sz="1800" dirty="0" err="1"/>
              <a:t>für</a:t>
            </a:r>
            <a:r>
              <a:rPr lang="en-US" sz="1800" dirty="0"/>
              <a:t> </a:t>
            </a:r>
            <a:r>
              <a:rPr lang="en-US" sz="1800" dirty="0" err="1"/>
              <a:t>einen</a:t>
            </a:r>
            <a:r>
              <a:rPr lang="en-US" sz="1800" dirty="0"/>
              <a:t> </a:t>
            </a:r>
            <a:r>
              <a:rPr lang="en-US" sz="1800" dirty="0" err="1"/>
              <a:t>Wandel</a:t>
            </a:r>
            <a:r>
              <a:rPr lang="en-US" sz="1800" dirty="0"/>
              <a:t> in der </a:t>
            </a:r>
            <a:r>
              <a:rPr lang="en-US" sz="1800" dirty="0" err="1"/>
              <a:t>Firmenkultur</a:t>
            </a:r>
            <a:r>
              <a:rPr lang="en-US" sz="1800" dirty="0"/>
              <a:t> und </a:t>
            </a:r>
            <a:r>
              <a:rPr lang="en-US" sz="1800" dirty="0" err="1"/>
              <a:t>sorgt</a:t>
            </a:r>
            <a:r>
              <a:rPr lang="en-US" sz="1800" dirty="0"/>
              <a:t> </a:t>
            </a:r>
            <a:r>
              <a:rPr lang="en-US" sz="1800" dirty="0" err="1"/>
              <a:t>für</a:t>
            </a:r>
            <a:r>
              <a:rPr lang="en-US" sz="1800" dirty="0"/>
              <a:t> die </a:t>
            </a:r>
            <a:r>
              <a:rPr lang="en-US" sz="1800" dirty="0" err="1"/>
              <a:t>Zusammenarbeit</a:t>
            </a:r>
            <a:r>
              <a:rPr lang="en-US" sz="1800" dirty="0"/>
              <a:t> </a:t>
            </a:r>
            <a:r>
              <a:rPr lang="en-US" sz="1800" dirty="0" err="1"/>
              <a:t>unterschiedlichster</a:t>
            </a:r>
            <a:r>
              <a:rPr lang="en-US" sz="1800" dirty="0"/>
              <a:t> Teams (</a:t>
            </a:r>
            <a:r>
              <a:rPr lang="en-US" sz="1800" dirty="0" err="1"/>
              <a:t>Entwicklung</a:t>
            </a:r>
            <a:r>
              <a:rPr lang="en-US" sz="1800" dirty="0"/>
              <a:t>, </a:t>
            </a:r>
            <a:r>
              <a:rPr lang="en-US" sz="1800" dirty="0" err="1"/>
              <a:t>Betrieb</a:t>
            </a:r>
            <a:r>
              <a:rPr lang="en-US" sz="1800" dirty="0"/>
              <a:t>, Security) </a:t>
            </a:r>
            <a:r>
              <a:rPr lang="en-US" sz="1800" dirty="0" err="1"/>
              <a:t>bei</a:t>
            </a:r>
            <a:r>
              <a:rPr lang="en-US" sz="1800" dirty="0"/>
              <a:t> der </a:t>
            </a:r>
            <a:r>
              <a:rPr lang="en-US" sz="1800" dirty="0" err="1"/>
              <a:t>Erstellung</a:t>
            </a:r>
            <a:r>
              <a:rPr lang="en-US" sz="1800" dirty="0"/>
              <a:t> von </a:t>
            </a:r>
            <a:r>
              <a:rPr lang="en-US" sz="1800" dirty="0" err="1"/>
              <a:t>Kundenlösungen</a:t>
            </a:r>
            <a:endParaRPr lang="en-US" sz="1800" dirty="0"/>
          </a:p>
          <a:p>
            <a:pPr lvl="1"/>
            <a:r>
              <a:rPr lang="en-US" sz="1800" dirty="0" err="1"/>
              <a:t>Wissen</a:t>
            </a:r>
            <a:r>
              <a:rPr lang="en-US" sz="1800" dirty="0"/>
              <a:t>, </a:t>
            </a:r>
            <a:r>
              <a:rPr lang="en-US" sz="1800" dirty="0" err="1"/>
              <a:t>Erfahrung</a:t>
            </a:r>
            <a:r>
              <a:rPr lang="en-US" sz="1800" dirty="0"/>
              <a:t> und </a:t>
            </a:r>
            <a:r>
              <a:rPr lang="en-US" sz="1800" dirty="0" err="1"/>
              <a:t>Begeisterung</a:t>
            </a:r>
            <a:r>
              <a:rPr lang="en-US" sz="1800" dirty="0"/>
              <a:t> </a:t>
            </a:r>
            <a:r>
              <a:rPr lang="en-US" sz="1800" dirty="0" err="1"/>
              <a:t>wird</a:t>
            </a:r>
            <a:r>
              <a:rPr lang="en-US" sz="1800" dirty="0"/>
              <a:t> </a:t>
            </a:r>
            <a:r>
              <a:rPr lang="en-US" sz="1800" dirty="0" err="1"/>
              <a:t>ausgetauscht</a:t>
            </a:r>
            <a:r>
              <a:rPr lang="en-US" sz="1800" dirty="0"/>
              <a:t> – </a:t>
            </a:r>
            <a:r>
              <a:rPr lang="en-US" sz="1800" dirty="0" err="1"/>
              <a:t>Informationen</a:t>
            </a:r>
            <a:r>
              <a:rPr lang="en-US" sz="1800" dirty="0"/>
              <a:t> </a:t>
            </a:r>
            <a:r>
              <a:rPr lang="en-US" sz="1800" dirty="0" err="1"/>
              <a:t>sind</a:t>
            </a:r>
            <a:r>
              <a:rPr lang="en-US" sz="1800" dirty="0"/>
              <a:t> transparent </a:t>
            </a:r>
            <a:r>
              <a:rPr lang="en-US" sz="1800" dirty="0" err="1"/>
              <a:t>verfügbar</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12a) DevOps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305</a:t>
            </a:fld>
            <a:endParaRPr lang="de-DE"/>
          </a:p>
        </p:txBody>
      </p:sp>
    </p:spTree>
    <p:extLst>
      <p:ext uri="{BB962C8B-B14F-4D97-AF65-F5344CB8AC3E}">
        <p14:creationId xmlns:p14="http://schemas.microsoft.com/office/powerpoint/2010/main" val="259941762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2159"/>
            <a:ext cx="11752359" cy="4780228"/>
          </a:xfrm>
        </p:spPr>
        <p:txBody>
          <a:bodyPr/>
          <a:lstStyle/>
          <a:p>
            <a:r>
              <a:rPr lang="en-US" sz="1800" dirty="0"/>
              <a:t>Der DevOps Toolchain</a:t>
            </a:r>
          </a:p>
          <a:p>
            <a:pPr lvl="1"/>
            <a:r>
              <a:rPr lang="en-US" sz="1800" dirty="0"/>
              <a:t>Toolchains </a:t>
            </a:r>
            <a:r>
              <a:rPr lang="en-US" sz="1800" dirty="0" err="1"/>
              <a:t>sind</a:t>
            </a:r>
            <a:r>
              <a:rPr lang="en-US" sz="1800" dirty="0"/>
              <a:t> </a:t>
            </a:r>
            <a:r>
              <a:rPr lang="en-US" sz="1800" dirty="0" err="1"/>
              <a:t>ein</a:t>
            </a:r>
            <a:r>
              <a:rPr lang="en-US" sz="1800" dirty="0"/>
              <a:t> </a:t>
            </a:r>
            <a:r>
              <a:rPr lang="en-US" sz="1800" dirty="0" err="1"/>
              <a:t>Satz</a:t>
            </a:r>
            <a:r>
              <a:rPr lang="en-US" sz="1800" dirty="0"/>
              <a:t> von Tools, die in </a:t>
            </a:r>
            <a:r>
              <a:rPr lang="en-US" sz="1800" dirty="0" err="1"/>
              <a:t>Kombination</a:t>
            </a:r>
            <a:r>
              <a:rPr lang="en-US" sz="1800" dirty="0"/>
              <a:t> </a:t>
            </a:r>
            <a:r>
              <a:rPr lang="en-US" sz="1800" dirty="0" err="1"/>
              <a:t>zur</a:t>
            </a:r>
            <a:r>
              <a:rPr lang="en-US" sz="1800" dirty="0"/>
              <a:t> </a:t>
            </a:r>
            <a:r>
              <a:rPr lang="en-US" sz="1800" dirty="0" err="1"/>
              <a:t>Erstellung</a:t>
            </a:r>
            <a:r>
              <a:rPr lang="en-US" sz="1800" dirty="0"/>
              <a:t> von </a:t>
            </a:r>
            <a:r>
              <a:rPr lang="en-US" sz="1800" dirty="0" err="1"/>
              <a:t>Lösungen</a:t>
            </a:r>
            <a:r>
              <a:rPr lang="en-US" sz="1800" dirty="0"/>
              <a:t> </a:t>
            </a:r>
            <a:r>
              <a:rPr lang="en-US" sz="1800" dirty="0" err="1"/>
              <a:t>verwendet</a:t>
            </a:r>
            <a:r>
              <a:rPr lang="en-US" sz="1800" dirty="0"/>
              <a:t> </a:t>
            </a:r>
            <a:r>
              <a:rPr lang="en-US" sz="1800" dirty="0" err="1"/>
              <a:t>werden</a:t>
            </a:r>
            <a:endParaRPr lang="en-US" sz="1800" dirty="0"/>
          </a:p>
          <a:p>
            <a:pPr lvl="1"/>
            <a:r>
              <a:rPr lang="en-US" sz="1800" dirty="0"/>
              <a:t>Ein DevOps Toolchain </a:t>
            </a:r>
            <a:r>
              <a:rPr lang="en-US" sz="1800" dirty="0" err="1"/>
              <a:t>ist</a:t>
            </a:r>
            <a:r>
              <a:rPr lang="en-US" sz="1800" dirty="0"/>
              <a:t> auf die </a:t>
            </a:r>
            <a:r>
              <a:rPr lang="en-US" sz="1800" dirty="0" err="1"/>
              <a:t>Entwicklung</a:t>
            </a:r>
            <a:r>
              <a:rPr lang="en-US" sz="1800" dirty="0"/>
              <a:t> und das </a:t>
            </a:r>
            <a:r>
              <a:rPr lang="en-US" sz="1800" dirty="0" err="1"/>
              <a:t>Ausrollen</a:t>
            </a:r>
            <a:r>
              <a:rPr lang="en-US" sz="1800" dirty="0"/>
              <a:t> von </a:t>
            </a:r>
            <a:r>
              <a:rPr lang="en-US" sz="1800" dirty="0" err="1"/>
              <a:t>Softwarelösungen</a:t>
            </a:r>
            <a:r>
              <a:rPr lang="en-US" sz="1800" dirty="0"/>
              <a:t> </a:t>
            </a:r>
            <a:r>
              <a:rPr lang="en-US" sz="1800" dirty="0" err="1"/>
              <a:t>fokusiert</a:t>
            </a:r>
            <a:endParaRPr lang="en-US" sz="1800" dirty="0"/>
          </a:p>
          <a:p>
            <a:pPr lvl="1"/>
            <a:r>
              <a:rPr lang="en-US" sz="1800" dirty="0"/>
              <a:t>Software </a:t>
            </a:r>
            <a:r>
              <a:rPr lang="en-US" sz="1800" dirty="0" err="1"/>
              <a:t>Architekten</a:t>
            </a:r>
            <a:r>
              <a:rPr lang="en-US" sz="1800" dirty="0"/>
              <a:t> </a:t>
            </a:r>
            <a:r>
              <a:rPr lang="en-US" sz="1800" dirty="0" err="1"/>
              <a:t>sorgen</a:t>
            </a:r>
            <a:r>
              <a:rPr lang="en-US" sz="1800" dirty="0"/>
              <a:t> </a:t>
            </a:r>
            <a:r>
              <a:rPr lang="en-US" sz="1800" dirty="0" err="1"/>
              <a:t>für</a:t>
            </a:r>
            <a:r>
              <a:rPr lang="en-US" sz="1800" dirty="0"/>
              <a:t> die </a:t>
            </a:r>
            <a:r>
              <a:rPr lang="en-US" sz="1800" dirty="0" err="1"/>
              <a:t>Auswahl</a:t>
            </a:r>
            <a:r>
              <a:rPr lang="en-US" sz="1800" dirty="0"/>
              <a:t> und den </a:t>
            </a:r>
            <a:r>
              <a:rPr lang="en-US" sz="1800" dirty="0" err="1"/>
              <a:t>konsistenten</a:t>
            </a:r>
            <a:r>
              <a:rPr lang="en-US" sz="1800" dirty="0"/>
              <a:t> </a:t>
            </a:r>
            <a:r>
              <a:rPr lang="en-US" sz="1800" dirty="0" err="1"/>
              <a:t>Einsatz</a:t>
            </a:r>
            <a:r>
              <a:rPr lang="en-US" sz="1800" dirty="0"/>
              <a:t> von </a:t>
            </a:r>
            <a:r>
              <a:rPr lang="en-US" sz="1800" dirty="0" err="1"/>
              <a:t>entsprechenden</a:t>
            </a:r>
            <a:r>
              <a:rPr lang="en-US" sz="1800" dirty="0"/>
              <a:t> Tools</a:t>
            </a:r>
          </a:p>
          <a:p>
            <a:pPr lvl="2"/>
            <a:r>
              <a:rPr lang="en-US" sz="1800" dirty="0"/>
              <a:t>es </a:t>
            </a:r>
            <a:r>
              <a:rPr lang="en-US" sz="1800" dirty="0" err="1"/>
              <a:t>gibt</a:t>
            </a:r>
            <a:r>
              <a:rPr lang="en-US" sz="1800" dirty="0"/>
              <a:t> </a:t>
            </a:r>
            <a:r>
              <a:rPr lang="en-US" sz="1800" dirty="0" err="1"/>
              <a:t>immer</a:t>
            </a:r>
            <a:r>
              <a:rPr lang="en-US" sz="1800" dirty="0"/>
              <a:t> </a:t>
            </a:r>
            <a:r>
              <a:rPr lang="en-US" sz="1800" dirty="0" err="1"/>
              <a:t>noch</a:t>
            </a:r>
            <a:r>
              <a:rPr lang="en-US" sz="1800" dirty="0"/>
              <a:t> die Microsoft und Java </a:t>
            </a:r>
            <a:r>
              <a:rPr lang="en-US" sz="1800" dirty="0" err="1"/>
              <a:t>Fraktionen</a:t>
            </a:r>
            <a:r>
              <a:rPr lang="en-US" sz="1800" dirty="0"/>
              <a:t> </a:t>
            </a:r>
            <a:r>
              <a:rPr lang="en-US" sz="1800" dirty="0" err="1"/>
              <a:t>mit</a:t>
            </a:r>
            <a:r>
              <a:rPr lang="en-US" sz="1800" dirty="0"/>
              <a:t> </a:t>
            </a:r>
            <a:r>
              <a:rPr lang="en-US" sz="1800" dirty="0" err="1"/>
              <a:t>unterschiedlichen</a:t>
            </a:r>
            <a:r>
              <a:rPr lang="en-US" sz="1800" dirty="0"/>
              <a:t> </a:t>
            </a:r>
            <a:r>
              <a:rPr lang="en-US" sz="1800" dirty="0" err="1"/>
              <a:t>Glaubensrichtungen</a:t>
            </a:r>
            <a:endParaRPr lang="en-US" sz="1800" dirty="0"/>
          </a:p>
          <a:p>
            <a:pPr lvl="1"/>
            <a:r>
              <a:rPr lang="en-US" sz="1800" dirty="0"/>
              <a:t>der </a:t>
            </a:r>
            <a:r>
              <a:rPr lang="en-US" sz="1800" dirty="0" err="1"/>
              <a:t>Betrieb</a:t>
            </a:r>
            <a:r>
              <a:rPr lang="en-US" sz="1800" dirty="0"/>
              <a:t> </a:t>
            </a:r>
            <a:r>
              <a:rPr lang="en-US" sz="1800" dirty="0" err="1"/>
              <a:t>einer</a:t>
            </a:r>
            <a:r>
              <a:rPr lang="en-US" sz="1800" dirty="0"/>
              <a:t> </a:t>
            </a:r>
            <a:r>
              <a:rPr lang="en-US" sz="1800" dirty="0" err="1"/>
              <a:t>Lösung</a:t>
            </a:r>
            <a:r>
              <a:rPr lang="en-US" sz="1800" dirty="0"/>
              <a:t> </a:t>
            </a:r>
            <a:r>
              <a:rPr lang="en-US" sz="1800" dirty="0" err="1"/>
              <a:t>ist</a:t>
            </a:r>
            <a:r>
              <a:rPr lang="en-US" sz="1800" dirty="0"/>
              <a:t> in den Toolchain </a:t>
            </a:r>
            <a:r>
              <a:rPr lang="en-US" sz="1800" dirty="0" err="1"/>
              <a:t>eingebunden</a:t>
            </a:r>
            <a:endParaRPr lang="en-US" sz="1800" dirty="0"/>
          </a:p>
          <a:p>
            <a:pPr lvl="1"/>
            <a:r>
              <a:rPr lang="en-US" sz="1800" dirty="0" err="1"/>
              <a:t>Automatisierungsskripte</a:t>
            </a:r>
            <a:r>
              <a:rPr lang="en-US" sz="1800" dirty="0"/>
              <a:t> </a:t>
            </a:r>
            <a:r>
              <a:rPr lang="en-US" sz="1800" dirty="0" err="1"/>
              <a:t>oder</a:t>
            </a:r>
            <a:r>
              <a:rPr lang="en-US" sz="1800" dirty="0"/>
              <a:t> Software </a:t>
            </a:r>
            <a:r>
              <a:rPr lang="en-US" sz="1800" dirty="0" err="1"/>
              <a:t>sollte</a:t>
            </a:r>
            <a:r>
              <a:rPr lang="en-US" sz="1800" dirty="0"/>
              <a:t> in den </a:t>
            </a:r>
            <a:r>
              <a:rPr lang="en-US" sz="1800" dirty="0" err="1"/>
              <a:t>Entwicklungszyklus</a:t>
            </a:r>
            <a:r>
              <a:rPr lang="en-US" sz="1800" dirty="0"/>
              <a:t> </a:t>
            </a:r>
            <a:r>
              <a:rPr lang="en-US" sz="1800" dirty="0" err="1"/>
              <a:t>eingebunden</a:t>
            </a:r>
            <a:r>
              <a:rPr lang="en-US" sz="1800" dirty="0"/>
              <a:t> sein </a:t>
            </a:r>
            <a:br>
              <a:rPr lang="en-US" sz="1800" dirty="0"/>
            </a:br>
            <a:r>
              <a:rPr lang="en-US" sz="1800" dirty="0"/>
              <a:t>(</a:t>
            </a:r>
            <a:r>
              <a:rPr lang="en-US" sz="1800" dirty="0" err="1"/>
              <a:t>Sourcecontrol</a:t>
            </a:r>
            <a:r>
              <a:rPr lang="en-US" sz="1800" dirty="0"/>
              <a:t> </a:t>
            </a:r>
            <a:r>
              <a:rPr lang="en-US" sz="1800" dirty="0" err="1"/>
              <a:t>u.ä</a:t>
            </a:r>
            <a:r>
              <a:rPr lang="en-US" sz="1800" dirty="0"/>
              <a:t>.), </a:t>
            </a:r>
            <a:r>
              <a:rPr lang="en-US" sz="1800" dirty="0" err="1"/>
              <a:t>ist</a:t>
            </a:r>
            <a:r>
              <a:rPr lang="en-US" sz="1800" dirty="0"/>
              <a:t> also </a:t>
            </a:r>
            <a:r>
              <a:rPr lang="en-US" sz="1800" dirty="0" err="1"/>
              <a:t>Teil</a:t>
            </a:r>
            <a:r>
              <a:rPr lang="en-US" sz="1800" dirty="0"/>
              <a:t> der </a:t>
            </a:r>
            <a:r>
              <a:rPr lang="en-US" sz="1800" dirty="0" err="1"/>
              <a:t>Entwicklung</a:t>
            </a:r>
            <a:r>
              <a:rPr lang="en-US" sz="1800" dirty="0"/>
              <a:t> (Infrastructure as Code)</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12b) DevOps Toolchain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306</a:t>
            </a:fld>
            <a:endParaRPr lang="de-DE"/>
          </a:p>
        </p:txBody>
      </p:sp>
    </p:spTree>
    <p:extLst>
      <p:ext uri="{BB962C8B-B14F-4D97-AF65-F5344CB8AC3E}">
        <p14:creationId xmlns:p14="http://schemas.microsoft.com/office/powerpoint/2010/main" val="23796320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73837"/>
            <a:ext cx="11752359" cy="5393839"/>
          </a:xfrm>
        </p:spPr>
        <p:txBody>
          <a:bodyPr/>
          <a:lstStyle/>
          <a:p>
            <a:r>
              <a:rPr lang="en-US" sz="1800" dirty="0"/>
              <a:t>3 </a:t>
            </a:r>
            <a:r>
              <a:rPr lang="en-US" sz="1800" dirty="0" err="1"/>
              <a:t>wichtige</a:t>
            </a:r>
            <a:r>
              <a:rPr lang="en-US" sz="1800" dirty="0"/>
              <a:t> DevOps </a:t>
            </a:r>
            <a:r>
              <a:rPr lang="en-US" sz="1800" dirty="0" err="1"/>
              <a:t>Praktiken</a:t>
            </a:r>
            <a:endParaRPr lang="en-US" sz="1800" dirty="0"/>
          </a:p>
          <a:p>
            <a:pPr lvl="1"/>
            <a:r>
              <a:rPr lang="en-US" sz="1800" dirty="0"/>
              <a:t>Continuous Integration (CI)</a:t>
            </a:r>
          </a:p>
          <a:p>
            <a:pPr lvl="2"/>
            <a:r>
              <a:rPr lang="en-US" sz="1800" dirty="0"/>
              <a:t>Source Control</a:t>
            </a:r>
          </a:p>
          <a:p>
            <a:pPr lvl="3"/>
            <a:r>
              <a:rPr lang="en-US" sz="1400" dirty="0" err="1"/>
              <a:t>Entwickler</a:t>
            </a:r>
            <a:r>
              <a:rPr lang="en-US" sz="1400" dirty="0"/>
              <a:t> </a:t>
            </a:r>
            <a:r>
              <a:rPr lang="en-US" sz="1400" dirty="0" err="1"/>
              <a:t>legen</a:t>
            </a:r>
            <a:r>
              <a:rPr lang="en-US" sz="1400" dirty="0"/>
              <a:t> </a:t>
            </a:r>
            <a:r>
              <a:rPr lang="en-US" sz="1400" dirty="0" err="1"/>
              <a:t>alle</a:t>
            </a:r>
            <a:r>
              <a:rPr lang="en-US" sz="1400" dirty="0"/>
              <a:t> </a:t>
            </a:r>
            <a:r>
              <a:rPr lang="en-US" sz="1400" dirty="0" err="1"/>
              <a:t>Entwicklungen</a:t>
            </a:r>
            <a:r>
              <a:rPr lang="en-US" sz="1400" dirty="0"/>
              <a:t> und </a:t>
            </a:r>
            <a:r>
              <a:rPr lang="en-US" sz="1400" dirty="0" err="1"/>
              <a:t>Änderungen</a:t>
            </a:r>
            <a:r>
              <a:rPr lang="en-US" sz="1400" dirty="0"/>
              <a:t> so oft </a:t>
            </a:r>
            <a:r>
              <a:rPr lang="en-US" sz="1400" dirty="0" err="1"/>
              <a:t>wie</a:t>
            </a:r>
            <a:r>
              <a:rPr lang="en-US" sz="1400" dirty="0"/>
              <a:t> </a:t>
            </a:r>
            <a:r>
              <a:rPr lang="en-US" sz="1400" dirty="0" err="1"/>
              <a:t>möglich</a:t>
            </a:r>
            <a:r>
              <a:rPr lang="en-US" sz="1400" dirty="0"/>
              <a:t> in </a:t>
            </a:r>
            <a:r>
              <a:rPr lang="en-US" sz="1400" dirty="0" err="1"/>
              <a:t>einem</a:t>
            </a:r>
            <a:r>
              <a:rPr lang="en-US" sz="1400" dirty="0"/>
              <a:t> </a:t>
            </a:r>
            <a:r>
              <a:rPr lang="en-US" sz="1400" dirty="0" err="1"/>
              <a:t>gemeinsamen</a:t>
            </a:r>
            <a:r>
              <a:rPr lang="en-US" sz="1400" dirty="0"/>
              <a:t> Source Control System ab</a:t>
            </a:r>
          </a:p>
          <a:p>
            <a:pPr lvl="3"/>
            <a:r>
              <a:rPr lang="en-US" sz="1400" dirty="0"/>
              <a:t>Ein Art der </a:t>
            </a:r>
            <a:r>
              <a:rPr lang="en-US" sz="1400" dirty="0" err="1"/>
              <a:t>Versionierung</a:t>
            </a:r>
            <a:r>
              <a:rPr lang="en-US" sz="1400" dirty="0"/>
              <a:t> </a:t>
            </a:r>
            <a:r>
              <a:rPr lang="en-US" sz="1400" dirty="0" err="1"/>
              <a:t>ist</a:t>
            </a:r>
            <a:r>
              <a:rPr lang="en-US" sz="1400" dirty="0"/>
              <a:t> </a:t>
            </a:r>
            <a:r>
              <a:rPr lang="en-US" sz="1400" dirty="0" err="1"/>
              <a:t>dabei</a:t>
            </a:r>
            <a:r>
              <a:rPr lang="en-US" sz="1400" dirty="0"/>
              <a:t> </a:t>
            </a:r>
            <a:r>
              <a:rPr lang="en-US" sz="1400" dirty="0" err="1"/>
              <a:t>unbedingt</a:t>
            </a:r>
            <a:r>
              <a:rPr lang="en-US" sz="1400" dirty="0"/>
              <a:t> </a:t>
            </a:r>
            <a:r>
              <a:rPr lang="en-US" sz="1400" dirty="0" err="1"/>
              <a:t>notwendig</a:t>
            </a:r>
            <a:r>
              <a:rPr lang="en-US" sz="1400" dirty="0"/>
              <a:t> </a:t>
            </a:r>
          </a:p>
          <a:p>
            <a:pPr lvl="4"/>
            <a:r>
              <a:rPr lang="en-US" sz="1400" dirty="0"/>
              <a:t>Semantic Versioning : </a:t>
            </a:r>
            <a:r>
              <a:rPr lang="en-US" sz="1400" dirty="0" err="1"/>
              <a:t>Major.Minor.Patch</a:t>
            </a:r>
            <a:r>
              <a:rPr lang="en-US" sz="1400" dirty="0"/>
              <a:t> = </a:t>
            </a:r>
            <a:r>
              <a:rPr lang="en-US" sz="1400" dirty="0" err="1"/>
              <a:t>größere</a:t>
            </a:r>
            <a:r>
              <a:rPr lang="en-US" sz="1400" dirty="0"/>
              <a:t> </a:t>
            </a:r>
            <a:r>
              <a:rPr lang="en-US" sz="1400" dirty="0" err="1"/>
              <a:t>Änderungen.Erweiterungen.Bugfixes</a:t>
            </a:r>
            <a:endParaRPr lang="en-US" sz="1400" dirty="0"/>
          </a:p>
          <a:p>
            <a:pPr lvl="3"/>
            <a:r>
              <a:rPr lang="en-US" sz="1400" dirty="0" err="1"/>
              <a:t>Entwickler</a:t>
            </a:r>
            <a:r>
              <a:rPr lang="en-US" sz="1400" dirty="0"/>
              <a:t> </a:t>
            </a:r>
            <a:r>
              <a:rPr lang="en-US" sz="1400" dirty="0" err="1"/>
              <a:t>sollten</a:t>
            </a:r>
            <a:r>
              <a:rPr lang="en-US" sz="1400" dirty="0"/>
              <a:t> in </a:t>
            </a:r>
            <a:r>
              <a:rPr lang="en-US" sz="1400" dirty="0" err="1"/>
              <a:t>bestimmten</a:t>
            </a:r>
            <a:r>
              <a:rPr lang="en-US" sz="1400" dirty="0"/>
              <a:t> </a:t>
            </a:r>
            <a:r>
              <a:rPr lang="en-US" sz="1400" dirty="0" err="1"/>
              <a:t>Zyklen</a:t>
            </a:r>
            <a:r>
              <a:rPr lang="en-US" sz="1400" dirty="0"/>
              <a:t> </a:t>
            </a:r>
            <a:r>
              <a:rPr lang="en-US" sz="1400" dirty="0" err="1"/>
              <a:t>ihre</a:t>
            </a:r>
            <a:r>
              <a:rPr lang="en-US" sz="1400" dirty="0"/>
              <a:t> </a:t>
            </a:r>
            <a:r>
              <a:rPr lang="en-US" sz="1400" dirty="0" err="1"/>
              <a:t>Änderungen</a:t>
            </a:r>
            <a:r>
              <a:rPr lang="en-US" sz="1400" dirty="0"/>
              <a:t> </a:t>
            </a:r>
            <a:r>
              <a:rPr lang="en-US" sz="1400" dirty="0" err="1"/>
              <a:t>bestätigen</a:t>
            </a:r>
            <a:r>
              <a:rPr lang="en-US" sz="1400" dirty="0"/>
              <a:t> (</a:t>
            </a:r>
            <a:r>
              <a:rPr lang="en-US" sz="1400" dirty="0" err="1"/>
              <a:t>committen</a:t>
            </a:r>
            <a:r>
              <a:rPr lang="en-US" sz="1400" dirty="0"/>
              <a:t>)</a:t>
            </a:r>
          </a:p>
          <a:p>
            <a:pPr lvl="3"/>
            <a:r>
              <a:rPr lang="en-US" sz="1400" dirty="0"/>
              <a:t>dies </a:t>
            </a:r>
            <a:r>
              <a:rPr lang="en-US" sz="1400" dirty="0" err="1"/>
              <a:t>erlaubt</a:t>
            </a:r>
            <a:r>
              <a:rPr lang="en-US" sz="1400" dirty="0"/>
              <a:t> </a:t>
            </a:r>
            <a:r>
              <a:rPr lang="en-US" sz="1400" dirty="0" err="1"/>
              <a:t>Konflikte</a:t>
            </a:r>
            <a:r>
              <a:rPr lang="en-US" sz="1400" dirty="0"/>
              <a:t> </a:t>
            </a:r>
            <a:r>
              <a:rPr lang="en-US" sz="1400" dirty="0" err="1"/>
              <a:t>früh</a:t>
            </a:r>
            <a:r>
              <a:rPr lang="en-US" sz="1400" dirty="0"/>
              <a:t> </a:t>
            </a:r>
            <a:r>
              <a:rPr lang="en-US" sz="1400" dirty="0" err="1"/>
              <a:t>zu</a:t>
            </a:r>
            <a:r>
              <a:rPr lang="en-US" sz="1400" dirty="0"/>
              <a:t> </a:t>
            </a:r>
            <a:r>
              <a:rPr lang="en-US" sz="1400" dirty="0" err="1"/>
              <a:t>erkennen</a:t>
            </a:r>
            <a:endParaRPr lang="en-US" sz="1400" dirty="0"/>
          </a:p>
          <a:p>
            <a:pPr lvl="2"/>
            <a:r>
              <a:rPr lang="en-US" sz="1800" dirty="0" err="1"/>
              <a:t>automatisierte</a:t>
            </a:r>
            <a:r>
              <a:rPr lang="en-US" sz="1800" dirty="0"/>
              <a:t> Builds</a:t>
            </a:r>
          </a:p>
          <a:p>
            <a:pPr lvl="3"/>
            <a:r>
              <a:rPr lang="en-US" sz="1400" dirty="0" err="1"/>
              <a:t>alle</a:t>
            </a:r>
            <a:r>
              <a:rPr lang="en-US" sz="1400" dirty="0"/>
              <a:t> Commits </a:t>
            </a:r>
            <a:r>
              <a:rPr lang="en-US" sz="1400" dirty="0" err="1"/>
              <a:t>werden</a:t>
            </a:r>
            <a:r>
              <a:rPr lang="en-US" sz="1400" dirty="0"/>
              <a:t> </a:t>
            </a:r>
            <a:r>
              <a:rPr lang="en-US" sz="1400" dirty="0" err="1"/>
              <a:t>automatisch</a:t>
            </a:r>
            <a:r>
              <a:rPr lang="en-US" sz="1400" dirty="0"/>
              <a:t> </a:t>
            </a:r>
            <a:r>
              <a:rPr lang="en-US" sz="1400" dirty="0" err="1"/>
              <a:t>zur</a:t>
            </a:r>
            <a:r>
              <a:rPr lang="en-US" sz="1400" dirty="0"/>
              <a:t> </a:t>
            </a:r>
            <a:r>
              <a:rPr lang="en-US" sz="1400" dirty="0" err="1"/>
              <a:t>benutzbaren</a:t>
            </a:r>
            <a:r>
              <a:rPr lang="en-US" sz="1400" dirty="0"/>
              <a:t> </a:t>
            </a:r>
            <a:r>
              <a:rPr lang="en-US" sz="1400" dirty="0" err="1"/>
              <a:t>Gesamtlösung</a:t>
            </a:r>
            <a:r>
              <a:rPr lang="en-US" sz="1400" dirty="0"/>
              <a:t> </a:t>
            </a:r>
            <a:r>
              <a:rPr lang="en-US" sz="1400" dirty="0" err="1"/>
              <a:t>zusamengefügt</a:t>
            </a:r>
            <a:r>
              <a:rPr lang="en-US" sz="1400" dirty="0"/>
              <a:t> und </a:t>
            </a:r>
            <a:r>
              <a:rPr lang="en-US" sz="1400" dirty="0" err="1"/>
              <a:t>erzeugt</a:t>
            </a:r>
            <a:endParaRPr lang="en-US" sz="1400" dirty="0"/>
          </a:p>
          <a:p>
            <a:pPr lvl="3"/>
            <a:r>
              <a:rPr lang="en-US" sz="1400" dirty="0" err="1"/>
              <a:t>Schritte</a:t>
            </a:r>
            <a:r>
              <a:rPr lang="en-US" sz="1400" dirty="0"/>
              <a:t> </a:t>
            </a:r>
            <a:r>
              <a:rPr lang="en-US" sz="1400" dirty="0" err="1"/>
              <a:t>dahin</a:t>
            </a:r>
            <a:r>
              <a:rPr lang="en-US" sz="1400" dirty="0"/>
              <a:t> </a:t>
            </a:r>
            <a:r>
              <a:rPr lang="en-US" sz="1400" dirty="0" err="1"/>
              <a:t>könnten</a:t>
            </a:r>
            <a:r>
              <a:rPr lang="en-US" sz="1400" dirty="0"/>
              <a:t> sein : </a:t>
            </a:r>
            <a:r>
              <a:rPr lang="en-US" sz="1400" dirty="0" err="1"/>
              <a:t>Prüfen</a:t>
            </a:r>
            <a:r>
              <a:rPr lang="en-US" sz="1400" dirty="0"/>
              <a:t> von </a:t>
            </a:r>
            <a:r>
              <a:rPr lang="en-US" sz="1400" dirty="0" err="1"/>
              <a:t>Abhängigkeiten</a:t>
            </a:r>
            <a:r>
              <a:rPr lang="en-US" sz="1400" dirty="0"/>
              <a:t>, </a:t>
            </a:r>
            <a:r>
              <a:rPr lang="en-US" sz="1400" dirty="0" err="1"/>
              <a:t>Kompilieren</a:t>
            </a:r>
            <a:r>
              <a:rPr lang="en-US" sz="1400" dirty="0"/>
              <a:t> von Sources, </a:t>
            </a:r>
            <a:r>
              <a:rPr lang="en-US" sz="1400" dirty="0" err="1"/>
              <a:t>Paketierung</a:t>
            </a:r>
            <a:r>
              <a:rPr lang="en-US" sz="1400" dirty="0"/>
              <a:t>, </a:t>
            </a:r>
            <a:r>
              <a:rPr lang="en-US" sz="1400" dirty="0" err="1"/>
              <a:t>Erzeugen</a:t>
            </a:r>
            <a:r>
              <a:rPr lang="en-US" sz="1400" dirty="0"/>
              <a:t> von </a:t>
            </a:r>
            <a:r>
              <a:rPr lang="en-US" sz="1400" dirty="0" err="1"/>
              <a:t>Installern</a:t>
            </a:r>
            <a:r>
              <a:rPr lang="en-US" sz="1400" dirty="0"/>
              <a:t>, </a:t>
            </a:r>
            <a:r>
              <a:rPr lang="en-US" sz="1400" dirty="0" err="1"/>
              <a:t>Erzeugen</a:t>
            </a:r>
            <a:r>
              <a:rPr lang="en-US" sz="1400" dirty="0"/>
              <a:t>/</a:t>
            </a:r>
            <a:r>
              <a:rPr lang="en-US" sz="1400" dirty="0" err="1"/>
              <a:t>Updaten</a:t>
            </a:r>
            <a:r>
              <a:rPr lang="en-US" sz="1400" dirty="0"/>
              <a:t> von </a:t>
            </a:r>
            <a:r>
              <a:rPr lang="en-US" sz="1400" dirty="0" err="1"/>
              <a:t>Datenbank</a:t>
            </a:r>
            <a:r>
              <a:rPr lang="en-US" sz="1400" dirty="0"/>
              <a:t> </a:t>
            </a:r>
            <a:r>
              <a:rPr lang="en-US" sz="1400" dirty="0" err="1"/>
              <a:t>Schematas</a:t>
            </a:r>
            <a:r>
              <a:rPr lang="en-US" sz="1400" dirty="0"/>
              <a:t>, </a:t>
            </a:r>
            <a:r>
              <a:rPr lang="en-US" sz="1400" dirty="0" err="1"/>
              <a:t>Aufruf</a:t>
            </a:r>
            <a:r>
              <a:rPr lang="en-US" sz="1400" dirty="0"/>
              <a:t> von </a:t>
            </a:r>
            <a:r>
              <a:rPr lang="en-US" sz="1400" dirty="0" err="1"/>
              <a:t>Skripts</a:t>
            </a:r>
            <a:r>
              <a:rPr lang="en-US" sz="1400" dirty="0"/>
              <a:t> </a:t>
            </a:r>
            <a:r>
              <a:rPr lang="en-US" sz="1400" dirty="0" err="1"/>
              <a:t>zur</a:t>
            </a:r>
            <a:r>
              <a:rPr lang="en-US" sz="1400" dirty="0"/>
              <a:t> </a:t>
            </a:r>
            <a:r>
              <a:rPr lang="en-US" sz="1400" dirty="0" err="1"/>
              <a:t>Konfiguration</a:t>
            </a:r>
            <a:r>
              <a:rPr lang="en-US" sz="1400" dirty="0"/>
              <a:t>, </a:t>
            </a:r>
            <a:r>
              <a:rPr lang="en-US" sz="1400" dirty="0" err="1"/>
              <a:t>automatisierte</a:t>
            </a:r>
            <a:r>
              <a:rPr lang="en-US" sz="1400" dirty="0"/>
              <a:t> Tests</a:t>
            </a:r>
          </a:p>
          <a:p>
            <a:pPr lvl="3"/>
            <a:r>
              <a:rPr lang="en-US" sz="1400" dirty="0"/>
              <a:t>die </a:t>
            </a:r>
            <a:r>
              <a:rPr lang="en-US" sz="1400" dirty="0" err="1"/>
              <a:t>Laufzeit</a:t>
            </a:r>
            <a:r>
              <a:rPr lang="en-US" sz="1400" dirty="0"/>
              <a:t> von Builds </a:t>
            </a:r>
            <a:r>
              <a:rPr lang="en-US" sz="1400" dirty="0" err="1"/>
              <a:t>sollte</a:t>
            </a:r>
            <a:r>
              <a:rPr lang="en-US" sz="1400" dirty="0"/>
              <a:t> 20 min </a:t>
            </a:r>
            <a:r>
              <a:rPr lang="en-US" sz="1400" dirty="0" err="1"/>
              <a:t>nicht</a:t>
            </a:r>
            <a:r>
              <a:rPr lang="en-US" sz="1400" dirty="0"/>
              <a:t> </a:t>
            </a:r>
            <a:r>
              <a:rPr lang="en-US" sz="1400" dirty="0" err="1"/>
              <a:t>überschreiten</a:t>
            </a:r>
            <a:endParaRPr lang="en-US" sz="1400" dirty="0"/>
          </a:p>
          <a:p>
            <a:pPr lvl="3"/>
            <a:r>
              <a:rPr lang="en-US" sz="1400" dirty="0" err="1"/>
              <a:t>Architekten</a:t>
            </a:r>
            <a:r>
              <a:rPr lang="en-US" sz="1400" dirty="0"/>
              <a:t> </a:t>
            </a:r>
            <a:r>
              <a:rPr lang="en-US" sz="1400" dirty="0" err="1"/>
              <a:t>sollten</a:t>
            </a:r>
            <a:r>
              <a:rPr lang="en-US" sz="1400" dirty="0"/>
              <a:t> </a:t>
            </a:r>
            <a:r>
              <a:rPr lang="en-US" sz="1400" dirty="0" err="1"/>
              <a:t>für</a:t>
            </a:r>
            <a:r>
              <a:rPr lang="en-US" sz="1400" dirty="0"/>
              <a:t> </a:t>
            </a:r>
            <a:r>
              <a:rPr lang="en-US" sz="1400" dirty="0" err="1"/>
              <a:t>eine</a:t>
            </a:r>
            <a:r>
              <a:rPr lang="en-US" sz="1400" dirty="0"/>
              <a:t> CI </a:t>
            </a:r>
            <a:r>
              <a:rPr lang="en-US" sz="1400" dirty="0" err="1"/>
              <a:t>Umgebung</a:t>
            </a:r>
            <a:r>
              <a:rPr lang="en-US" sz="1400" dirty="0"/>
              <a:t> </a:t>
            </a:r>
            <a:r>
              <a:rPr lang="en-US" sz="1400" dirty="0" err="1"/>
              <a:t>sorgen</a:t>
            </a:r>
            <a:endParaRPr lang="en-US" sz="1400" dirty="0"/>
          </a:p>
          <a:p>
            <a:pPr lvl="3"/>
            <a:r>
              <a:rPr lang="en-US" sz="1400" dirty="0" err="1"/>
              <a:t>automatisierte</a:t>
            </a:r>
            <a:r>
              <a:rPr lang="en-US" sz="1400" dirty="0"/>
              <a:t> Tests </a:t>
            </a:r>
            <a:r>
              <a:rPr lang="en-US" sz="1400" dirty="0" err="1"/>
              <a:t>sorgen</a:t>
            </a:r>
            <a:r>
              <a:rPr lang="en-US" sz="1400" dirty="0"/>
              <a:t> </a:t>
            </a:r>
            <a:r>
              <a:rPr lang="en-US" sz="1400" dirty="0" err="1"/>
              <a:t>für</a:t>
            </a:r>
            <a:r>
              <a:rPr lang="en-US" sz="1400" dirty="0"/>
              <a:t> das </a:t>
            </a:r>
            <a:r>
              <a:rPr lang="en-US" sz="1400" dirty="0" err="1"/>
              <a:t>Erkennen</a:t>
            </a:r>
            <a:r>
              <a:rPr lang="en-US" sz="1400" dirty="0"/>
              <a:t> von </a:t>
            </a:r>
            <a:r>
              <a:rPr lang="en-US" sz="1400" dirty="0" err="1"/>
              <a:t>Problemen</a:t>
            </a:r>
            <a:r>
              <a:rPr lang="en-US" sz="1400" dirty="0"/>
              <a:t> </a:t>
            </a:r>
            <a:r>
              <a:rPr lang="en-US" sz="1400" dirty="0" err="1"/>
              <a:t>während</a:t>
            </a:r>
            <a:r>
              <a:rPr lang="en-US" sz="1400" dirty="0"/>
              <a:t> der Builds</a:t>
            </a:r>
          </a:p>
          <a:p>
            <a:pPr lvl="3"/>
            <a:endParaRPr lang="en-US" sz="1400" dirty="0"/>
          </a:p>
          <a:p>
            <a:pPr lvl="3"/>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12c) DevOps Praktiken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307</a:t>
            </a:fld>
            <a:endParaRPr lang="de-DE"/>
          </a:p>
        </p:txBody>
      </p:sp>
    </p:spTree>
    <p:extLst>
      <p:ext uri="{BB962C8B-B14F-4D97-AF65-F5344CB8AC3E}">
        <p14:creationId xmlns:p14="http://schemas.microsoft.com/office/powerpoint/2010/main" val="211787781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73837"/>
            <a:ext cx="11752359" cy="5393839"/>
          </a:xfrm>
        </p:spPr>
        <p:txBody>
          <a:bodyPr/>
          <a:lstStyle/>
          <a:p>
            <a:r>
              <a:rPr lang="en-US" sz="1800" dirty="0"/>
              <a:t>3 </a:t>
            </a:r>
            <a:r>
              <a:rPr lang="en-US" sz="1800" dirty="0" err="1"/>
              <a:t>wichtige</a:t>
            </a:r>
            <a:r>
              <a:rPr lang="en-US" sz="1800" dirty="0"/>
              <a:t> DevOps </a:t>
            </a:r>
            <a:r>
              <a:rPr lang="en-US" sz="1800" dirty="0" err="1"/>
              <a:t>Praktiken</a:t>
            </a:r>
            <a:endParaRPr lang="en-US" sz="1800" dirty="0"/>
          </a:p>
          <a:p>
            <a:pPr lvl="1"/>
            <a:r>
              <a:rPr lang="en-US" sz="1800" dirty="0"/>
              <a:t>Continuous Delivery (CD)</a:t>
            </a:r>
          </a:p>
          <a:p>
            <a:pPr lvl="2"/>
            <a:r>
              <a:rPr lang="en-US" sz="1800" dirty="0" err="1"/>
              <a:t>ist</a:t>
            </a:r>
            <a:r>
              <a:rPr lang="en-US" sz="1800" dirty="0"/>
              <a:t> die </a:t>
            </a:r>
            <a:r>
              <a:rPr lang="en-US" sz="1800" dirty="0" err="1"/>
              <a:t>Fähigkeit</a:t>
            </a:r>
            <a:r>
              <a:rPr lang="en-US" sz="1800" dirty="0"/>
              <a:t>, </a:t>
            </a:r>
            <a:r>
              <a:rPr lang="en-US" sz="1800" dirty="0" err="1"/>
              <a:t>Änderungen</a:t>
            </a:r>
            <a:r>
              <a:rPr lang="en-US" sz="1800" dirty="0"/>
              <a:t> schnell, </a:t>
            </a:r>
            <a:r>
              <a:rPr lang="en-US" sz="1800" dirty="0" err="1"/>
              <a:t>wiederholbar</a:t>
            </a:r>
            <a:r>
              <a:rPr lang="en-US" sz="1800" dirty="0"/>
              <a:t> und </a:t>
            </a:r>
            <a:r>
              <a:rPr lang="en-US" sz="1800" dirty="0" err="1"/>
              <a:t>nachvollziehbar</a:t>
            </a:r>
            <a:r>
              <a:rPr lang="en-US" sz="1800" dirty="0"/>
              <a:t> </a:t>
            </a:r>
            <a:r>
              <a:rPr lang="en-US" sz="1800" dirty="0" err="1"/>
              <a:t>auszurollen</a:t>
            </a:r>
            <a:endParaRPr lang="en-US" sz="1800" dirty="0"/>
          </a:p>
          <a:p>
            <a:pPr lvl="2"/>
            <a:r>
              <a:rPr lang="en-US" sz="1800" dirty="0" err="1"/>
              <a:t>Releasezyklen</a:t>
            </a:r>
            <a:r>
              <a:rPr lang="en-US" sz="1800" dirty="0"/>
              <a:t> </a:t>
            </a:r>
            <a:r>
              <a:rPr lang="en-US" sz="1800" dirty="0" err="1"/>
              <a:t>sind</a:t>
            </a:r>
            <a:r>
              <a:rPr lang="en-US" sz="1800" dirty="0"/>
              <a:t> </a:t>
            </a:r>
            <a:r>
              <a:rPr lang="en-US" sz="1800" dirty="0" err="1"/>
              <a:t>kurz</a:t>
            </a:r>
            <a:r>
              <a:rPr lang="en-US" sz="1800" dirty="0"/>
              <a:t> und </a:t>
            </a:r>
            <a:r>
              <a:rPr lang="en-US" sz="1800" dirty="0" err="1"/>
              <a:t>reduzieren</a:t>
            </a:r>
            <a:r>
              <a:rPr lang="en-US" sz="1800" dirty="0"/>
              <a:t> </a:t>
            </a:r>
            <a:r>
              <a:rPr lang="en-US" sz="1800" dirty="0" err="1"/>
              <a:t>Kosten</a:t>
            </a:r>
            <a:r>
              <a:rPr lang="en-US" sz="1800" dirty="0"/>
              <a:t>, </a:t>
            </a:r>
            <a:r>
              <a:rPr lang="en-US" sz="1800" dirty="0" err="1"/>
              <a:t>Risiken</a:t>
            </a:r>
            <a:r>
              <a:rPr lang="en-US" sz="1800" dirty="0"/>
              <a:t> und </a:t>
            </a:r>
            <a:r>
              <a:rPr lang="en-US" sz="1800" dirty="0" err="1"/>
              <a:t>Aufwände</a:t>
            </a:r>
            <a:endParaRPr lang="en-US" sz="1800" dirty="0"/>
          </a:p>
          <a:p>
            <a:pPr lvl="2"/>
            <a:r>
              <a:rPr lang="en-US" sz="1800" dirty="0" err="1"/>
              <a:t>ist</a:t>
            </a:r>
            <a:r>
              <a:rPr lang="en-US" sz="1800" dirty="0"/>
              <a:t> die </a:t>
            </a:r>
            <a:r>
              <a:rPr lang="en-US" sz="1800" dirty="0" err="1"/>
              <a:t>Fähigkeit</a:t>
            </a:r>
            <a:r>
              <a:rPr lang="en-US" sz="1800" dirty="0"/>
              <a:t>, </a:t>
            </a:r>
            <a:r>
              <a:rPr lang="en-US" sz="1800" dirty="0" err="1"/>
              <a:t>eine</a:t>
            </a:r>
            <a:r>
              <a:rPr lang="en-US" sz="1800" dirty="0"/>
              <a:t> </a:t>
            </a:r>
            <a:r>
              <a:rPr lang="en-US" sz="1800" dirty="0" err="1"/>
              <a:t>Lösung</a:t>
            </a:r>
            <a:r>
              <a:rPr lang="en-US" sz="1800" dirty="0"/>
              <a:t> </a:t>
            </a:r>
            <a:r>
              <a:rPr lang="en-US" sz="1800" dirty="0" err="1"/>
              <a:t>jederzeit</a:t>
            </a:r>
            <a:r>
              <a:rPr lang="en-US" sz="1800" dirty="0"/>
              <a:t> in </a:t>
            </a:r>
            <a:r>
              <a:rPr lang="en-US" sz="1800" dirty="0" err="1"/>
              <a:t>einem</a:t>
            </a:r>
            <a:r>
              <a:rPr lang="en-US" sz="1800" dirty="0"/>
              <a:t> </a:t>
            </a:r>
            <a:r>
              <a:rPr lang="en-US" sz="1800" dirty="0" err="1"/>
              <a:t>produktionsfähigen</a:t>
            </a:r>
            <a:r>
              <a:rPr lang="en-US" sz="1800" dirty="0"/>
              <a:t> Status </a:t>
            </a:r>
            <a:r>
              <a:rPr lang="en-US" sz="1800" dirty="0" err="1"/>
              <a:t>verteilen</a:t>
            </a:r>
            <a:r>
              <a:rPr lang="en-US" sz="1800" dirty="0"/>
              <a:t> </a:t>
            </a:r>
            <a:r>
              <a:rPr lang="en-US" sz="1800" dirty="0" err="1"/>
              <a:t>zu</a:t>
            </a:r>
            <a:r>
              <a:rPr lang="en-US" sz="1800" dirty="0"/>
              <a:t> </a:t>
            </a:r>
            <a:r>
              <a:rPr lang="en-US" sz="1800" dirty="0" err="1"/>
              <a:t>können</a:t>
            </a:r>
            <a:endParaRPr lang="en-US" sz="1800" dirty="0"/>
          </a:p>
          <a:p>
            <a:pPr lvl="2"/>
            <a:r>
              <a:rPr lang="en-US" sz="1800" dirty="0" err="1"/>
              <a:t>fasst</a:t>
            </a:r>
            <a:r>
              <a:rPr lang="en-US" sz="1800" dirty="0"/>
              <a:t> CI, </a:t>
            </a:r>
            <a:r>
              <a:rPr lang="en-US" sz="1800" dirty="0" err="1"/>
              <a:t>automatisches</a:t>
            </a:r>
            <a:r>
              <a:rPr lang="en-US" sz="1800" dirty="0"/>
              <a:t> </a:t>
            </a:r>
            <a:r>
              <a:rPr lang="en-US" sz="1800" dirty="0" err="1"/>
              <a:t>Testen</a:t>
            </a:r>
            <a:r>
              <a:rPr lang="en-US" sz="1800" dirty="0"/>
              <a:t> (</a:t>
            </a:r>
            <a:r>
              <a:rPr lang="en-US" sz="1800" dirty="0" err="1"/>
              <a:t>technisch</a:t>
            </a:r>
            <a:r>
              <a:rPr lang="en-US" sz="1800" dirty="0"/>
              <a:t> und user acceptance) und das </a:t>
            </a:r>
            <a:r>
              <a:rPr lang="en-US" sz="1800" dirty="0" err="1"/>
              <a:t>Ausrollen</a:t>
            </a:r>
            <a:r>
              <a:rPr lang="en-US" sz="1800" dirty="0"/>
              <a:t> </a:t>
            </a:r>
            <a:r>
              <a:rPr lang="en-US" sz="1800" dirty="0" err="1"/>
              <a:t>zusammen</a:t>
            </a:r>
            <a:r>
              <a:rPr lang="en-US" sz="1800" dirty="0"/>
              <a:t> (</a:t>
            </a:r>
            <a:r>
              <a:rPr lang="en-US" sz="1800" dirty="0" err="1"/>
              <a:t>manuell</a:t>
            </a:r>
            <a:r>
              <a:rPr lang="en-US" sz="1800" dirty="0"/>
              <a:t>)</a:t>
            </a:r>
          </a:p>
          <a:p>
            <a:pPr lvl="1"/>
            <a:r>
              <a:rPr lang="en-US" sz="1800" dirty="0"/>
              <a:t>Continuous Deployment</a:t>
            </a:r>
          </a:p>
          <a:p>
            <a:pPr lvl="2"/>
            <a:r>
              <a:rPr lang="en-US" sz="1800" dirty="0"/>
              <a:t>CD </a:t>
            </a:r>
            <a:r>
              <a:rPr lang="en-US" sz="1800" dirty="0" err="1"/>
              <a:t>mit</a:t>
            </a:r>
            <a:r>
              <a:rPr lang="en-US" sz="1800" dirty="0"/>
              <a:t> </a:t>
            </a:r>
            <a:r>
              <a:rPr lang="en-US" sz="1800" dirty="0" err="1"/>
              <a:t>zusätzlichem</a:t>
            </a:r>
            <a:r>
              <a:rPr lang="en-US" sz="1800" dirty="0"/>
              <a:t> </a:t>
            </a:r>
            <a:r>
              <a:rPr lang="en-US" sz="1800" dirty="0" err="1"/>
              <a:t>automatiserten</a:t>
            </a:r>
            <a:r>
              <a:rPr lang="en-US" sz="1800" dirty="0"/>
              <a:t> </a:t>
            </a:r>
            <a:r>
              <a:rPr lang="en-US" sz="1800" dirty="0" err="1"/>
              <a:t>Ausrollen</a:t>
            </a:r>
            <a:r>
              <a:rPr lang="en-US" sz="1800" dirty="0"/>
              <a:t> der </a:t>
            </a:r>
            <a:r>
              <a:rPr lang="en-US" sz="1800" dirty="0" err="1"/>
              <a:t>Lösung</a:t>
            </a:r>
            <a:endParaRPr lang="en-US" sz="1800" dirty="0"/>
          </a:p>
          <a:p>
            <a:pPr lvl="2"/>
            <a:r>
              <a:rPr lang="en-US" sz="1800" dirty="0" err="1"/>
              <a:t>verschiedene</a:t>
            </a:r>
            <a:r>
              <a:rPr lang="en-US" sz="1800" dirty="0"/>
              <a:t> Staging Areas </a:t>
            </a:r>
            <a:r>
              <a:rPr lang="en-US" sz="1800" dirty="0" err="1"/>
              <a:t>wie</a:t>
            </a:r>
            <a:r>
              <a:rPr lang="en-US" sz="1800" dirty="0"/>
              <a:t> Test, Consolidation, Production </a:t>
            </a:r>
            <a:r>
              <a:rPr lang="en-US" sz="1800" dirty="0" err="1"/>
              <a:t>werden</a:t>
            </a:r>
            <a:r>
              <a:rPr lang="en-US" sz="1800" dirty="0"/>
              <a:t> </a:t>
            </a:r>
            <a:r>
              <a:rPr lang="en-US" sz="1800" dirty="0" err="1"/>
              <a:t>unterstützt</a:t>
            </a:r>
            <a:endParaRPr lang="en-US" sz="1800" dirty="0"/>
          </a:p>
          <a:p>
            <a:pPr lvl="2"/>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12c) DevOps Praktiken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308</a:t>
            </a:fld>
            <a:endParaRPr lang="de-DE"/>
          </a:p>
        </p:txBody>
      </p:sp>
    </p:spTree>
    <p:extLst>
      <p:ext uri="{BB962C8B-B14F-4D97-AF65-F5344CB8AC3E}">
        <p14:creationId xmlns:p14="http://schemas.microsoft.com/office/powerpoint/2010/main" val="25207317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73837"/>
            <a:ext cx="11752359" cy="5393839"/>
          </a:xfrm>
        </p:spPr>
        <p:txBody>
          <a:bodyPr/>
          <a:lstStyle/>
          <a:p>
            <a:r>
              <a:rPr lang="en-US" sz="1800" dirty="0"/>
              <a:t>Software </a:t>
            </a:r>
            <a:r>
              <a:rPr lang="en-US" sz="1800" dirty="0" err="1"/>
              <a:t>Architekten</a:t>
            </a:r>
            <a:r>
              <a:rPr lang="en-US" sz="1800" dirty="0"/>
              <a:t> </a:t>
            </a:r>
            <a:r>
              <a:rPr lang="en-US" sz="1800" dirty="0" err="1"/>
              <a:t>müssen</a:t>
            </a:r>
            <a:r>
              <a:rPr lang="en-US" sz="1800" dirty="0"/>
              <a:t> DevOps in </a:t>
            </a:r>
            <a:r>
              <a:rPr lang="en-US" sz="1800" dirty="0" err="1"/>
              <a:t>ihrer</a:t>
            </a:r>
            <a:r>
              <a:rPr lang="en-US" sz="1800" dirty="0"/>
              <a:t> </a:t>
            </a:r>
            <a:r>
              <a:rPr lang="en-US" sz="1800" dirty="0" err="1"/>
              <a:t>Architektur</a:t>
            </a:r>
            <a:r>
              <a:rPr lang="en-US" sz="1800" dirty="0"/>
              <a:t> </a:t>
            </a:r>
            <a:r>
              <a:rPr lang="en-US" sz="1800" dirty="0" err="1"/>
              <a:t>berücksichtigen</a:t>
            </a:r>
            <a:endParaRPr lang="en-US" sz="1800" dirty="0"/>
          </a:p>
          <a:p>
            <a:pPr lvl="1"/>
            <a:r>
              <a:rPr lang="en-US" sz="1800" dirty="0"/>
              <a:t>DevOps </a:t>
            </a:r>
            <a:r>
              <a:rPr lang="en-US" sz="1800" dirty="0" err="1"/>
              <a:t>beeinflusst</a:t>
            </a:r>
            <a:r>
              <a:rPr lang="en-US" sz="1800" dirty="0"/>
              <a:t> die </a:t>
            </a:r>
            <a:r>
              <a:rPr lang="en-US" sz="1800" dirty="0" err="1"/>
              <a:t>Qualitätsattribute</a:t>
            </a:r>
            <a:endParaRPr lang="en-US" sz="1800" dirty="0"/>
          </a:p>
          <a:p>
            <a:pPr lvl="2"/>
            <a:r>
              <a:rPr lang="en-US" sz="1800" dirty="0"/>
              <a:t>Testability</a:t>
            </a:r>
          </a:p>
          <a:p>
            <a:pPr lvl="3"/>
            <a:r>
              <a:rPr lang="en-US" sz="1800" dirty="0" err="1"/>
              <a:t>ganz</a:t>
            </a:r>
            <a:r>
              <a:rPr lang="en-US" sz="1800" dirty="0"/>
              <a:t> </a:t>
            </a:r>
            <a:r>
              <a:rPr lang="en-US" sz="1800" dirty="0" err="1"/>
              <a:t>wichtig</a:t>
            </a:r>
            <a:r>
              <a:rPr lang="en-US" sz="1800" dirty="0"/>
              <a:t>, da </a:t>
            </a:r>
            <a:r>
              <a:rPr lang="en-US" sz="1800" dirty="0" err="1"/>
              <a:t>hoch</a:t>
            </a:r>
            <a:r>
              <a:rPr lang="en-US" sz="1800" dirty="0"/>
              <a:t> </a:t>
            </a:r>
            <a:r>
              <a:rPr lang="en-US" sz="1800" dirty="0" err="1"/>
              <a:t>automatisiert</a:t>
            </a:r>
            <a:endParaRPr lang="en-US" sz="1800" dirty="0"/>
          </a:p>
          <a:p>
            <a:pPr lvl="2"/>
            <a:r>
              <a:rPr lang="en-US" sz="1800" dirty="0"/>
              <a:t>Maintainability</a:t>
            </a:r>
          </a:p>
          <a:p>
            <a:pPr lvl="3"/>
            <a:r>
              <a:rPr lang="en-US" sz="1800" dirty="0"/>
              <a:t>um </a:t>
            </a:r>
            <a:r>
              <a:rPr lang="en-US" sz="1800" dirty="0" err="1"/>
              <a:t>Zwischenstände</a:t>
            </a:r>
            <a:r>
              <a:rPr lang="en-US" sz="1800" dirty="0"/>
              <a:t> schnell </a:t>
            </a:r>
            <a:r>
              <a:rPr lang="en-US" sz="1800" dirty="0" err="1"/>
              <a:t>ausrollen</a:t>
            </a:r>
            <a:r>
              <a:rPr lang="en-US" sz="1800" dirty="0"/>
              <a:t> </a:t>
            </a:r>
            <a:r>
              <a:rPr lang="en-US" sz="1800" dirty="0" err="1"/>
              <a:t>zu</a:t>
            </a:r>
            <a:r>
              <a:rPr lang="en-US" sz="1800" dirty="0"/>
              <a:t> </a:t>
            </a:r>
            <a:r>
              <a:rPr lang="en-US" sz="1800" dirty="0" err="1"/>
              <a:t>können</a:t>
            </a:r>
            <a:r>
              <a:rPr lang="en-US" sz="1800" dirty="0"/>
              <a:t>, </a:t>
            </a:r>
            <a:r>
              <a:rPr lang="en-US" sz="1800" dirty="0" err="1"/>
              <a:t>muß</a:t>
            </a:r>
            <a:r>
              <a:rPr lang="en-US" sz="1800" dirty="0"/>
              <a:t> das </a:t>
            </a:r>
            <a:r>
              <a:rPr lang="en-US" sz="1800" dirty="0" err="1"/>
              <a:t>Softwaresystem</a:t>
            </a:r>
            <a:r>
              <a:rPr lang="en-US" sz="1800" dirty="0"/>
              <a:t> </a:t>
            </a:r>
            <a:r>
              <a:rPr lang="en-US" sz="1800" dirty="0" err="1"/>
              <a:t>einfach</a:t>
            </a:r>
            <a:r>
              <a:rPr lang="en-US" sz="1800" dirty="0"/>
              <a:t> </a:t>
            </a:r>
            <a:r>
              <a:rPr lang="en-US" sz="1800" dirty="0" err="1"/>
              <a:t>wartbar</a:t>
            </a:r>
            <a:r>
              <a:rPr lang="en-US" sz="1800" dirty="0"/>
              <a:t> sein</a:t>
            </a:r>
          </a:p>
          <a:p>
            <a:pPr lvl="3"/>
            <a:r>
              <a:rPr lang="en-US" sz="1800" dirty="0" err="1"/>
              <a:t>Reduzierung</a:t>
            </a:r>
            <a:r>
              <a:rPr lang="en-US" sz="1800" dirty="0"/>
              <a:t> von </a:t>
            </a:r>
            <a:r>
              <a:rPr lang="en-US" sz="1800" dirty="0" err="1"/>
              <a:t>Komplexität</a:t>
            </a:r>
            <a:r>
              <a:rPr lang="en-US" sz="1800" dirty="0"/>
              <a:t> </a:t>
            </a:r>
            <a:r>
              <a:rPr lang="en-US" sz="1800" dirty="0" err="1"/>
              <a:t>erfordert</a:t>
            </a:r>
            <a:r>
              <a:rPr lang="en-US" sz="1800" dirty="0"/>
              <a:t> </a:t>
            </a:r>
            <a:r>
              <a:rPr lang="en-US" sz="1800" dirty="0" err="1"/>
              <a:t>eine</a:t>
            </a:r>
            <a:r>
              <a:rPr lang="en-US" sz="1800" dirty="0"/>
              <a:t> </a:t>
            </a:r>
            <a:r>
              <a:rPr lang="en-US" sz="1800" dirty="0" err="1"/>
              <a:t>hohe</a:t>
            </a:r>
            <a:r>
              <a:rPr lang="en-US" sz="1800" dirty="0"/>
              <a:t> </a:t>
            </a:r>
            <a:r>
              <a:rPr lang="en-US" sz="1800" dirty="0" err="1"/>
              <a:t>Aufmerksamkeit</a:t>
            </a:r>
            <a:endParaRPr lang="en-US" sz="1800" dirty="0"/>
          </a:p>
          <a:p>
            <a:pPr lvl="3"/>
            <a:r>
              <a:rPr lang="en-US" sz="1800" dirty="0" err="1"/>
              <a:t>geringer</a:t>
            </a:r>
            <a:r>
              <a:rPr lang="en-US" sz="1800" dirty="0"/>
              <a:t> </a:t>
            </a:r>
            <a:r>
              <a:rPr lang="en-US" sz="1800" dirty="0" err="1"/>
              <a:t>Komplexität</a:t>
            </a:r>
            <a:r>
              <a:rPr lang="en-US" sz="1800" dirty="0"/>
              <a:t> </a:t>
            </a:r>
            <a:r>
              <a:rPr lang="en-US" sz="1800" dirty="0" err="1"/>
              <a:t>erlaubt</a:t>
            </a:r>
            <a:r>
              <a:rPr lang="en-US" sz="1800" dirty="0"/>
              <a:t> </a:t>
            </a:r>
            <a:r>
              <a:rPr lang="en-US" sz="1800" dirty="0" err="1"/>
              <a:t>kürzere</a:t>
            </a:r>
            <a:r>
              <a:rPr lang="en-US" sz="1800" dirty="0"/>
              <a:t> </a:t>
            </a:r>
            <a:r>
              <a:rPr lang="en-US" sz="1800" dirty="0" err="1"/>
              <a:t>Zyklen</a:t>
            </a:r>
            <a:endParaRPr lang="en-US" sz="1800" dirty="0"/>
          </a:p>
          <a:p>
            <a:pPr lvl="2"/>
            <a:r>
              <a:rPr lang="en-US" sz="1800" dirty="0" err="1"/>
              <a:t>Deployability</a:t>
            </a:r>
            <a:endParaRPr lang="en-US" sz="1800" dirty="0"/>
          </a:p>
          <a:p>
            <a:pPr lvl="3"/>
            <a:r>
              <a:rPr lang="en-US" sz="1800" dirty="0"/>
              <a:t>die </a:t>
            </a:r>
            <a:r>
              <a:rPr lang="en-US" sz="1800" dirty="0" err="1"/>
              <a:t>verschiedenen</a:t>
            </a:r>
            <a:r>
              <a:rPr lang="en-US" sz="1800" dirty="0"/>
              <a:t> Stages </a:t>
            </a:r>
            <a:r>
              <a:rPr lang="en-US" sz="1800" dirty="0" err="1"/>
              <a:t>sollten</a:t>
            </a:r>
            <a:r>
              <a:rPr lang="en-US" sz="1800" dirty="0"/>
              <a:t> </a:t>
            </a:r>
            <a:r>
              <a:rPr lang="en-US" sz="1800" dirty="0" err="1"/>
              <a:t>sehr</a:t>
            </a:r>
            <a:r>
              <a:rPr lang="en-US" sz="1800" dirty="0"/>
              <a:t> </a:t>
            </a:r>
            <a:r>
              <a:rPr lang="en-US" sz="1800" dirty="0" err="1"/>
              <a:t>ähnlich</a:t>
            </a:r>
            <a:r>
              <a:rPr lang="en-US" sz="1800" dirty="0"/>
              <a:t> </a:t>
            </a:r>
            <a:r>
              <a:rPr lang="en-US" sz="1800" dirty="0" err="1"/>
              <a:t>aufgebaut</a:t>
            </a:r>
            <a:r>
              <a:rPr lang="en-US" sz="1800" dirty="0"/>
              <a:t> </a:t>
            </a:r>
            <a:r>
              <a:rPr lang="en-US" sz="1800" dirty="0" err="1"/>
              <a:t>oder</a:t>
            </a:r>
            <a:r>
              <a:rPr lang="en-US" sz="1800" dirty="0"/>
              <a:t> </a:t>
            </a:r>
            <a:r>
              <a:rPr lang="en-US" sz="1800" dirty="0" err="1"/>
              <a:t>gleich</a:t>
            </a:r>
            <a:r>
              <a:rPr lang="en-US" sz="1800" dirty="0"/>
              <a:t> sein</a:t>
            </a:r>
          </a:p>
          <a:p>
            <a:pPr lvl="3"/>
            <a:r>
              <a:rPr lang="en-US" sz="1800" dirty="0" err="1"/>
              <a:t>Konfigurationsdaten</a:t>
            </a:r>
            <a:r>
              <a:rPr lang="en-US" sz="1800" dirty="0"/>
              <a:t> </a:t>
            </a:r>
            <a:r>
              <a:rPr lang="en-US" sz="1800" dirty="0" err="1"/>
              <a:t>sollten</a:t>
            </a:r>
            <a:r>
              <a:rPr lang="en-US" sz="1800" dirty="0"/>
              <a:t> von der </a:t>
            </a:r>
            <a:r>
              <a:rPr lang="en-US" sz="1800" dirty="0" err="1"/>
              <a:t>Anwendung</a:t>
            </a:r>
            <a:r>
              <a:rPr lang="en-US" sz="1800" dirty="0"/>
              <a:t> </a:t>
            </a:r>
            <a:r>
              <a:rPr lang="en-US" sz="1800" dirty="0" err="1"/>
              <a:t>getrennt</a:t>
            </a:r>
            <a:r>
              <a:rPr lang="en-US" sz="1800" dirty="0"/>
              <a:t> </a:t>
            </a:r>
            <a:r>
              <a:rPr lang="en-US" sz="1800" dirty="0" err="1"/>
              <a:t>vorliegen</a:t>
            </a:r>
            <a:endParaRPr lang="en-US" sz="1800" dirty="0"/>
          </a:p>
          <a:p>
            <a:pPr lvl="2"/>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12d) DevOps und Architektur</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309</a:t>
            </a:fld>
            <a:endParaRPr lang="de-DE"/>
          </a:p>
        </p:txBody>
      </p:sp>
    </p:spTree>
    <p:extLst>
      <p:ext uri="{BB962C8B-B14F-4D97-AF65-F5344CB8AC3E}">
        <p14:creationId xmlns:p14="http://schemas.microsoft.com/office/powerpoint/2010/main" val="691210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393F3-F4B6-4126-866D-9649C2C9D27E}"/>
              </a:ext>
            </a:extLst>
          </p:cNvPr>
          <p:cNvSpPr>
            <a:spLocks noGrp="1"/>
          </p:cNvSpPr>
          <p:nvPr>
            <p:ph type="title"/>
          </p:nvPr>
        </p:nvSpPr>
        <p:spPr/>
        <p:txBody>
          <a:bodyPr/>
          <a:lstStyle/>
          <a:p>
            <a:r>
              <a:rPr lang="de-DE"/>
              <a:t>2a) Typen von Softwarearchitekten</a:t>
            </a:r>
            <a:br>
              <a:rPr lang="de-DE"/>
            </a:br>
            <a:r>
              <a:rPr lang="de-DE"/>
              <a:t>Infrastructure Architect</a:t>
            </a:r>
          </a:p>
        </p:txBody>
      </p:sp>
      <p:sp>
        <p:nvSpPr>
          <p:cNvPr id="3" name="Slide Number Placeholder 2">
            <a:extLst>
              <a:ext uri="{FF2B5EF4-FFF2-40B4-BE49-F238E27FC236}">
                <a16:creationId xmlns:a16="http://schemas.microsoft.com/office/drawing/2014/main" id="{CBBE9BFD-19AC-4009-8B0B-5360C3FB865F}"/>
              </a:ext>
            </a:extLst>
          </p:cNvPr>
          <p:cNvSpPr>
            <a:spLocks noGrp="1"/>
          </p:cNvSpPr>
          <p:nvPr>
            <p:ph type="sldNum" sz="quarter" idx="4"/>
          </p:nvPr>
        </p:nvSpPr>
        <p:spPr/>
        <p:txBody>
          <a:bodyPr/>
          <a:lstStyle/>
          <a:p>
            <a:fld id="{82EA1D04-CA53-4DE3-84A8-2B63E41036C9}" type="slidenum">
              <a:rPr lang="de-DE" smtClean="0"/>
              <a:pPr/>
              <a:t>31</a:t>
            </a:fld>
            <a:endParaRPr lang="de-DE"/>
          </a:p>
        </p:txBody>
      </p:sp>
      <p:sp>
        <p:nvSpPr>
          <p:cNvPr id="4" name="Content Placeholder 3">
            <a:extLst>
              <a:ext uri="{FF2B5EF4-FFF2-40B4-BE49-F238E27FC236}">
                <a16:creationId xmlns:a16="http://schemas.microsoft.com/office/drawing/2014/main" id="{8608A440-DC11-4242-AD8D-E1481A348986}"/>
              </a:ext>
            </a:extLst>
          </p:cNvPr>
          <p:cNvSpPr>
            <a:spLocks noGrp="1"/>
          </p:cNvSpPr>
          <p:nvPr>
            <p:ph idx="1"/>
          </p:nvPr>
        </p:nvSpPr>
        <p:spPr/>
        <p:txBody>
          <a:bodyPr/>
          <a:lstStyle/>
          <a:p>
            <a:r>
              <a:rPr lang="de-DE"/>
              <a:t>Sie sind verantwortlich für die Infrastruktur</a:t>
            </a:r>
          </a:p>
          <a:p>
            <a:pPr lvl="1"/>
            <a:r>
              <a:rPr lang="de-DE"/>
              <a:t>Server</a:t>
            </a:r>
          </a:p>
          <a:p>
            <a:pPr lvl="1"/>
            <a:r>
              <a:rPr lang="de-DE"/>
              <a:t>Netzwerk</a:t>
            </a:r>
          </a:p>
          <a:p>
            <a:pPr lvl="1"/>
            <a:r>
              <a:rPr lang="de-DE"/>
              <a:t>Speichersysteme</a:t>
            </a:r>
          </a:p>
          <a:p>
            <a:pPr lvl="1"/>
            <a:r>
              <a:rPr lang="de-DE"/>
              <a:t>Einrichtungen (Gebäude, Räume, Schränke, Stromversorgung, Kühlung, physikal. Sicherheit, …)</a:t>
            </a:r>
          </a:p>
          <a:p>
            <a:r>
              <a:rPr lang="de-DE"/>
              <a:t>Sie überwachen die Infrastruktur</a:t>
            </a:r>
          </a:p>
          <a:p>
            <a:pPr lvl="1"/>
            <a:r>
              <a:rPr lang="de-DE"/>
              <a:t>Workload, Durchsatz, Latency, Kapazitäten, Redundanz</a:t>
            </a:r>
          </a:p>
          <a:p>
            <a:pPr lvl="1"/>
            <a:r>
              <a:rPr lang="de-DE"/>
              <a:t>Sie nutzen Infrastruktur Management Tools</a:t>
            </a:r>
          </a:p>
        </p:txBody>
      </p:sp>
    </p:spTree>
    <p:extLst>
      <p:ext uri="{BB962C8B-B14F-4D97-AF65-F5344CB8AC3E}">
        <p14:creationId xmlns:p14="http://schemas.microsoft.com/office/powerpoint/2010/main" val="4072953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73837"/>
            <a:ext cx="11752359" cy="5393839"/>
          </a:xfrm>
        </p:spPr>
        <p:txBody>
          <a:bodyPr/>
          <a:lstStyle/>
          <a:p>
            <a:r>
              <a:rPr lang="en-US" sz="1800" dirty="0" err="1"/>
              <a:t>Architektur</a:t>
            </a:r>
            <a:r>
              <a:rPr lang="en-US" sz="1800" dirty="0"/>
              <a:t> Pattern, die DevOps </a:t>
            </a:r>
            <a:r>
              <a:rPr lang="en-US" sz="1800" dirty="0" err="1"/>
              <a:t>erleichtern</a:t>
            </a:r>
            <a:endParaRPr lang="en-US" sz="1800" dirty="0"/>
          </a:p>
          <a:p>
            <a:pPr lvl="1"/>
            <a:r>
              <a:rPr lang="en-US" sz="1800" dirty="0"/>
              <a:t>Microservices</a:t>
            </a:r>
          </a:p>
          <a:p>
            <a:pPr lvl="2"/>
            <a:r>
              <a:rPr lang="en-US" sz="1800" dirty="0" err="1"/>
              <a:t>schmale</a:t>
            </a:r>
            <a:r>
              <a:rPr lang="en-US" sz="1800" dirty="0"/>
              <a:t> </a:t>
            </a:r>
            <a:r>
              <a:rPr lang="en-US" sz="1800" dirty="0" err="1"/>
              <a:t>kleine</a:t>
            </a:r>
            <a:r>
              <a:rPr lang="en-US" sz="1800" dirty="0"/>
              <a:t> Services </a:t>
            </a:r>
            <a:r>
              <a:rPr lang="en-US" sz="1800" dirty="0" err="1"/>
              <a:t>mit</a:t>
            </a:r>
            <a:r>
              <a:rPr lang="en-US" sz="1800" dirty="0"/>
              <a:t> </a:t>
            </a:r>
            <a:r>
              <a:rPr lang="en-US" sz="1800" dirty="0" err="1"/>
              <a:t>definiertem</a:t>
            </a:r>
            <a:r>
              <a:rPr lang="en-US" sz="1800" dirty="0"/>
              <a:t> Interface </a:t>
            </a:r>
          </a:p>
          <a:p>
            <a:pPr lvl="2"/>
            <a:r>
              <a:rPr lang="en-US" sz="1800" dirty="0" err="1"/>
              <a:t>jeder</a:t>
            </a:r>
            <a:r>
              <a:rPr lang="en-US" sz="1800" dirty="0"/>
              <a:t> Microservice </a:t>
            </a:r>
            <a:r>
              <a:rPr lang="en-US" sz="1800" dirty="0" err="1"/>
              <a:t>sollte</a:t>
            </a:r>
            <a:r>
              <a:rPr lang="en-US" sz="1800" dirty="0"/>
              <a:t> </a:t>
            </a:r>
            <a:r>
              <a:rPr lang="en-US" sz="1800" dirty="0" err="1"/>
              <a:t>einzeln</a:t>
            </a:r>
            <a:r>
              <a:rPr lang="en-US" sz="1800" dirty="0"/>
              <a:t> </a:t>
            </a:r>
            <a:r>
              <a:rPr lang="en-US" sz="1800" dirty="0" err="1"/>
              <a:t>austauschbar</a:t>
            </a:r>
            <a:r>
              <a:rPr lang="en-US" sz="1800" dirty="0"/>
              <a:t> und </a:t>
            </a:r>
            <a:r>
              <a:rPr lang="en-US" sz="1800" dirty="0" err="1"/>
              <a:t>ausrollbar</a:t>
            </a:r>
            <a:r>
              <a:rPr lang="en-US" sz="1800" dirty="0"/>
              <a:t> sein</a:t>
            </a:r>
          </a:p>
          <a:p>
            <a:pPr lvl="2"/>
            <a:r>
              <a:rPr lang="en-US" sz="1800" dirty="0" err="1"/>
              <a:t>jeder</a:t>
            </a:r>
            <a:r>
              <a:rPr lang="en-US" sz="1800" dirty="0"/>
              <a:t> Microservice hat </a:t>
            </a:r>
            <a:r>
              <a:rPr lang="en-US" sz="1800" dirty="0" err="1"/>
              <a:t>seinen</a:t>
            </a:r>
            <a:r>
              <a:rPr lang="en-US" sz="1800" dirty="0"/>
              <a:t> </a:t>
            </a:r>
            <a:r>
              <a:rPr lang="en-US" sz="1800" dirty="0" err="1"/>
              <a:t>eigenen</a:t>
            </a:r>
            <a:r>
              <a:rPr lang="en-US" sz="1800" dirty="0"/>
              <a:t> </a:t>
            </a:r>
            <a:r>
              <a:rPr lang="en-US" sz="1800" dirty="0" err="1"/>
              <a:t>Datenpool</a:t>
            </a:r>
            <a:endParaRPr lang="en-US" sz="1800" dirty="0"/>
          </a:p>
          <a:p>
            <a:pPr lvl="2"/>
            <a:r>
              <a:rPr lang="en-US" sz="1800" dirty="0"/>
              <a:t>Microservices </a:t>
            </a:r>
            <a:r>
              <a:rPr lang="en-US" sz="1800" dirty="0" err="1"/>
              <a:t>unterstützen</a:t>
            </a:r>
            <a:r>
              <a:rPr lang="en-US" sz="1800" dirty="0"/>
              <a:t> </a:t>
            </a:r>
            <a:r>
              <a:rPr lang="en-US" sz="1800" dirty="0" err="1"/>
              <a:t>hohe</a:t>
            </a:r>
            <a:r>
              <a:rPr lang="en-US" sz="1800" dirty="0"/>
              <a:t> </a:t>
            </a:r>
            <a:r>
              <a:rPr lang="en-US" sz="1800" dirty="0" err="1"/>
              <a:t>Fehlerisolierung</a:t>
            </a:r>
            <a:endParaRPr lang="en-US" sz="1800" dirty="0"/>
          </a:p>
          <a:p>
            <a:pPr lvl="2"/>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12d) DevOps und Architektur</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310</a:t>
            </a:fld>
            <a:endParaRPr lang="de-DE"/>
          </a:p>
        </p:txBody>
      </p:sp>
    </p:spTree>
    <p:extLst>
      <p:ext uri="{BB962C8B-B14F-4D97-AF65-F5344CB8AC3E}">
        <p14:creationId xmlns:p14="http://schemas.microsoft.com/office/powerpoint/2010/main" val="158943385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73837"/>
            <a:ext cx="11752359" cy="5393839"/>
          </a:xfrm>
        </p:spPr>
        <p:txBody>
          <a:bodyPr/>
          <a:lstStyle/>
          <a:p>
            <a:r>
              <a:rPr lang="en-US" sz="1800" dirty="0" err="1"/>
              <a:t>viele</a:t>
            </a:r>
            <a:r>
              <a:rPr lang="en-US" sz="1800" dirty="0"/>
              <a:t> der </a:t>
            </a:r>
            <a:r>
              <a:rPr lang="en-US" sz="1800" dirty="0" err="1"/>
              <a:t>Vorteile</a:t>
            </a:r>
            <a:r>
              <a:rPr lang="en-US" sz="1800" dirty="0"/>
              <a:t> von DevOps </a:t>
            </a:r>
            <a:r>
              <a:rPr lang="en-US" sz="1800" dirty="0" err="1"/>
              <a:t>werden</a:t>
            </a:r>
            <a:r>
              <a:rPr lang="en-US" sz="1800" dirty="0"/>
              <a:t> auf </a:t>
            </a:r>
            <a:r>
              <a:rPr lang="en-US" sz="1800" dirty="0" err="1"/>
              <a:t>Cloudplattformen</a:t>
            </a:r>
            <a:r>
              <a:rPr lang="en-US" sz="1800" dirty="0"/>
              <a:t> </a:t>
            </a:r>
            <a:r>
              <a:rPr lang="en-US" sz="1800" dirty="0" err="1"/>
              <a:t>direkt</a:t>
            </a:r>
            <a:r>
              <a:rPr lang="en-US" sz="1800" dirty="0"/>
              <a:t> </a:t>
            </a:r>
            <a:r>
              <a:rPr lang="en-US" sz="1800" dirty="0" err="1"/>
              <a:t>unterstützt</a:t>
            </a:r>
            <a:endParaRPr lang="en-US" sz="1800" dirty="0"/>
          </a:p>
          <a:p>
            <a:r>
              <a:rPr lang="en-US" sz="1800" dirty="0" err="1"/>
              <a:t>Cloudtypen</a:t>
            </a:r>
            <a:r>
              <a:rPr lang="en-US" sz="1800" dirty="0"/>
              <a:t> </a:t>
            </a:r>
            <a:r>
              <a:rPr lang="en-US" sz="1800" dirty="0" err="1"/>
              <a:t>können</a:t>
            </a:r>
            <a:r>
              <a:rPr lang="en-US" sz="1800" dirty="0"/>
              <a:t> sein</a:t>
            </a:r>
          </a:p>
          <a:p>
            <a:pPr lvl="1"/>
            <a:r>
              <a:rPr lang="en-US" sz="1800" dirty="0"/>
              <a:t>Public Cloud (AWS, MS Azure)</a:t>
            </a:r>
          </a:p>
          <a:p>
            <a:pPr lvl="2"/>
            <a:r>
              <a:rPr lang="en-US" sz="1800" dirty="0" err="1"/>
              <a:t>hohe</a:t>
            </a:r>
            <a:r>
              <a:rPr lang="en-US" sz="1800" dirty="0"/>
              <a:t> </a:t>
            </a:r>
            <a:r>
              <a:rPr lang="en-US" sz="1800" dirty="0" err="1"/>
              <a:t>Verfügbarkeit</a:t>
            </a:r>
            <a:r>
              <a:rPr lang="en-US" sz="1800" dirty="0"/>
              <a:t> und </a:t>
            </a:r>
            <a:r>
              <a:rPr lang="en-US" sz="1800" dirty="0" err="1"/>
              <a:t>unbegrenzte</a:t>
            </a:r>
            <a:r>
              <a:rPr lang="en-US" sz="1800" dirty="0"/>
              <a:t> </a:t>
            </a:r>
            <a:r>
              <a:rPr lang="en-US" sz="1800" dirty="0" err="1"/>
              <a:t>Skalierbarkeit</a:t>
            </a:r>
            <a:endParaRPr lang="en-US" sz="1800" dirty="0"/>
          </a:p>
          <a:p>
            <a:pPr lvl="2"/>
            <a:r>
              <a:rPr lang="en-US" sz="1800" dirty="0" err="1"/>
              <a:t>Datensicherheit</a:t>
            </a:r>
            <a:r>
              <a:rPr lang="en-US" sz="1800" dirty="0"/>
              <a:t> muss </a:t>
            </a:r>
            <a:r>
              <a:rPr lang="en-US" sz="1800" dirty="0" err="1"/>
              <a:t>beachtet</a:t>
            </a:r>
            <a:r>
              <a:rPr lang="en-US" sz="1800" dirty="0"/>
              <a:t> </a:t>
            </a:r>
            <a:r>
              <a:rPr lang="en-US" sz="1800" dirty="0" err="1"/>
              <a:t>werden</a:t>
            </a:r>
            <a:r>
              <a:rPr lang="en-US" sz="1800" dirty="0"/>
              <a:t> (Sensitive </a:t>
            </a:r>
            <a:r>
              <a:rPr lang="en-US" sz="1800" dirty="0" err="1"/>
              <a:t>Daten</a:t>
            </a:r>
            <a:r>
              <a:rPr lang="en-US" sz="1800" dirty="0"/>
              <a:t>)</a:t>
            </a:r>
          </a:p>
          <a:p>
            <a:pPr lvl="1"/>
            <a:r>
              <a:rPr lang="en-US" sz="1800" dirty="0"/>
              <a:t>Private Cloud</a:t>
            </a:r>
          </a:p>
          <a:p>
            <a:pPr lvl="2"/>
            <a:r>
              <a:rPr lang="en-US" sz="1800" dirty="0" err="1"/>
              <a:t>ausschließlich</a:t>
            </a:r>
            <a:r>
              <a:rPr lang="en-US" sz="1800" dirty="0"/>
              <a:t> von </a:t>
            </a:r>
            <a:r>
              <a:rPr lang="en-US" sz="1800" dirty="0" err="1"/>
              <a:t>einer</a:t>
            </a:r>
            <a:r>
              <a:rPr lang="en-US" sz="1800" dirty="0"/>
              <a:t> </a:t>
            </a:r>
            <a:r>
              <a:rPr lang="en-US" sz="1800" dirty="0" err="1"/>
              <a:t>Organisation</a:t>
            </a:r>
            <a:r>
              <a:rPr lang="en-US" sz="1800" dirty="0"/>
              <a:t> </a:t>
            </a:r>
            <a:r>
              <a:rPr lang="en-US" sz="1800" dirty="0" err="1"/>
              <a:t>benutzt</a:t>
            </a:r>
            <a:endParaRPr lang="en-US" sz="1800" dirty="0"/>
          </a:p>
          <a:p>
            <a:pPr lvl="2"/>
            <a:r>
              <a:rPr lang="en-US" sz="1800" dirty="0" err="1"/>
              <a:t>kann</a:t>
            </a:r>
            <a:r>
              <a:rPr lang="en-US" sz="1800" dirty="0"/>
              <a:t> </a:t>
            </a:r>
            <a:r>
              <a:rPr lang="en-US" sz="1800" dirty="0" err="1"/>
              <a:t>bei</a:t>
            </a:r>
            <a:r>
              <a:rPr lang="en-US" sz="1800" dirty="0"/>
              <a:t> </a:t>
            </a:r>
            <a:r>
              <a:rPr lang="en-US" sz="1800" dirty="0" err="1"/>
              <a:t>einem</a:t>
            </a:r>
            <a:r>
              <a:rPr lang="en-US" sz="1800" dirty="0"/>
              <a:t> Provider </a:t>
            </a:r>
            <a:r>
              <a:rPr lang="en-US" sz="1800" dirty="0" err="1"/>
              <a:t>oder</a:t>
            </a:r>
            <a:r>
              <a:rPr lang="en-US" sz="1800" dirty="0"/>
              <a:t> </a:t>
            </a:r>
            <a:r>
              <a:rPr lang="en-US" sz="1800" dirty="0" err="1"/>
              <a:t>im</a:t>
            </a:r>
            <a:r>
              <a:rPr lang="en-US" sz="1800" dirty="0"/>
              <a:t> </a:t>
            </a:r>
            <a:r>
              <a:rPr lang="en-US" sz="1800" dirty="0" err="1"/>
              <a:t>eigenen</a:t>
            </a:r>
            <a:r>
              <a:rPr lang="en-US" sz="1800" dirty="0"/>
              <a:t> </a:t>
            </a:r>
            <a:r>
              <a:rPr lang="en-US" sz="1800" dirty="0" err="1"/>
              <a:t>Rechenzentrum</a:t>
            </a:r>
            <a:r>
              <a:rPr lang="en-US" sz="1800" dirty="0"/>
              <a:t> sein</a:t>
            </a:r>
          </a:p>
          <a:p>
            <a:pPr lvl="2"/>
            <a:r>
              <a:rPr lang="en-US" sz="1800" dirty="0" err="1"/>
              <a:t>höhere</a:t>
            </a:r>
            <a:r>
              <a:rPr lang="en-US" sz="1800" dirty="0"/>
              <a:t> </a:t>
            </a:r>
            <a:r>
              <a:rPr lang="en-US" sz="1800" dirty="0" err="1"/>
              <a:t>Kosten</a:t>
            </a:r>
            <a:r>
              <a:rPr lang="en-US" sz="1800" dirty="0"/>
              <a:t> und </a:t>
            </a:r>
            <a:r>
              <a:rPr lang="en-US" sz="1800" dirty="0" err="1"/>
              <a:t>eingeschränkte</a:t>
            </a:r>
            <a:r>
              <a:rPr lang="en-US" sz="1800" dirty="0"/>
              <a:t> </a:t>
            </a:r>
            <a:r>
              <a:rPr lang="en-US" sz="1800" dirty="0" err="1"/>
              <a:t>Skalierbarkeit</a:t>
            </a:r>
            <a:endParaRPr lang="en-US" sz="1800" dirty="0"/>
          </a:p>
          <a:p>
            <a:pPr lvl="2"/>
            <a:r>
              <a:rPr lang="en-US" sz="1800" dirty="0" err="1"/>
              <a:t>höhere</a:t>
            </a:r>
            <a:r>
              <a:rPr lang="en-US" sz="1800" dirty="0"/>
              <a:t> </a:t>
            </a:r>
            <a:r>
              <a:rPr lang="en-US" sz="1800" dirty="0" err="1"/>
              <a:t>Datensicherheit</a:t>
            </a:r>
            <a:r>
              <a:rPr lang="en-US" sz="1800" dirty="0"/>
              <a:t> </a:t>
            </a:r>
            <a:r>
              <a:rPr lang="en-US" sz="1800" dirty="0" err="1"/>
              <a:t>realisierbar</a:t>
            </a:r>
            <a:endParaRPr lang="en-US" sz="1800" dirty="0"/>
          </a:p>
          <a:p>
            <a:pPr lvl="2"/>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12e) DevOps und Cloud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311</a:t>
            </a:fld>
            <a:endParaRPr lang="de-DE"/>
          </a:p>
        </p:txBody>
      </p:sp>
    </p:spTree>
    <p:extLst>
      <p:ext uri="{BB962C8B-B14F-4D97-AF65-F5344CB8AC3E}">
        <p14:creationId xmlns:p14="http://schemas.microsoft.com/office/powerpoint/2010/main" val="271638749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73837"/>
            <a:ext cx="11752359" cy="5393839"/>
          </a:xfrm>
        </p:spPr>
        <p:txBody>
          <a:bodyPr/>
          <a:lstStyle/>
          <a:p>
            <a:r>
              <a:rPr lang="en-US" sz="1800" dirty="0" err="1"/>
              <a:t>Cloudtypen</a:t>
            </a:r>
            <a:r>
              <a:rPr lang="en-US" sz="1800" dirty="0"/>
              <a:t> </a:t>
            </a:r>
            <a:r>
              <a:rPr lang="en-US" sz="1800" dirty="0" err="1"/>
              <a:t>können</a:t>
            </a:r>
            <a:r>
              <a:rPr lang="en-US" sz="1800" dirty="0"/>
              <a:t> sein</a:t>
            </a:r>
          </a:p>
          <a:p>
            <a:pPr lvl="1"/>
            <a:r>
              <a:rPr lang="en-US" sz="1800" dirty="0"/>
              <a:t>Hybrid Cloud</a:t>
            </a:r>
          </a:p>
          <a:p>
            <a:pPr lvl="2"/>
            <a:r>
              <a:rPr lang="en-US" sz="1800" dirty="0" err="1"/>
              <a:t>Kombination</a:t>
            </a:r>
            <a:r>
              <a:rPr lang="en-US" sz="1800" dirty="0"/>
              <a:t> von Public und Private Cloud</a:t>
            </a:r>
          </a:p>
          <a:p>
            <a:pPr lvl="2"/>
            <a:r>
              <a:rPr lang="en-US" sz="1800" dirty="0" err="1"/>
              <a:t>Nutzung</a:t>
            </a:r>
            <a:r>
              <a:rPr lang="en-US" sz="1800" dirty="0"/>
              <a:t> der </a:t>
            </a:r>
            <a:r>
              <a:rPr lang="en-US" sz="1800" dirty="0" err="1"/>
              <a:t>jeweiligen</a:t>
            </a:r>
            <a:r>
              <a:rPr lang="en-US" sz="1800" dirty="0"/>
              <a:t> </a:t>
            </a:r>
            <a:r>
              <a:rPr lang="en-US" sz="1800" dirty="0" err="1"/>
              <a:t>Vorteile</a:t>
            </a:r>
            <a:endParaRPr lang="en-US" sz="1800" dirty="0"/>
          </a:p>
          <a:p>
            <a:pPr lvl="2"/>
            <a:r>
              <a:rPr lang="en-US" sz="1800" dirty="0" err="1"/>
              <a:t>Übergangsphasen</a:t>
            </a:r>
            <a:r>
              <a:rPr lang="en-US" sz="1800" dirty="0"/>
              <a:t> (Transitions) </a:t>
            </a:r>
            <a:r>
              <a:rPr lang="en-US" sz="1800" dirty="0" err="1"/>
              <a:t>sind</a:t>
            </a:r>
            <a:r>
              <a:rPr lang="en-US" sz="1800" dirty="0"/>
              <a:t> </a:t>
            </a:r>
            <a:r>
              <a:rPr lang="en-US" sz="1800" dirty="0" err="1"/>
              <a:t>einfacher</a:t>
            </a:r>
            <a:endParaRPr lang="en-US" sz="1800" dirty="0"/>
          </a:p>
          <a:p>
            <a:pPr lvl="2"/>
            <a:r>
              <a:rPr lang="en-US" sz="1800" dirty="0" err="1"/>
              <a:t>Notfallszenarien</a:t>
            </a:r>
            <a:r>
              <a:rPr lang="en-US" sz="1800" dirty="0"/>
              <a:t> </a:t>
            </a:r>
            <a:r>
              <a:rPr lang="en-US" sz="1800" dirty="0" err="1"/>
              <a:t>können</a:t>
            </a:r>
            <a:r>
              <a:rPr lang="en-US" sz="1800" dirty="0"/>
              <a:t> </a:t>
            </a:r>
            <a:r>
              <a:rPr lang="en-US" sz="1800" dirty="0" err="1"/>
              <a:t>geplant</a:t>
            </a:r>
            <a:r>
              <a:rPr lang="en-US" sz="1800" dirty="0"/>
              <a:t> </a:t>
            </a:r>
            <a:r>
              <a:rPr lang="en-US" sz="1800" dirty="0" err="1"/>
              <a:t>werden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12e) DevOps und Cloud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312</a:t>
            </a:fld>
            <a:endParaRPr lang="de-DE"/>
          </a:p>
        </p:txBody>
      </p:sp>
    </p:spTree>
    <p:extLst>
      <p:ext uri="{BB962C8B-B14F-4D97-AF65-F5344CB8AC3E}">
        <p14:creationId xmlns:p14="http://schemas.microsoft.com/office/powerpoint/2010/main" val="82607446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73837"/>
            <a:ext cx="11752359" cy="5393839"/>
          </a:xfrm>
        </p:spPr>
        <p:txBody>
          <a:bodyPr/>
          <a:lstStyle/>
          <a:p>
            <a:r>
              <a:rPr lang="en-US" sz="1800" dirty="0" err="1"/>
              <a:t>Cloudmodelle</a:t>
            </a:r>
            <a:endParaRPr lang="en-US" sz="1800" dirty="0"/>
          </a:p>
          <a:p>
            <a:pPr lvl="1"/>
            <a:r>
              <a:rPr lang="en-US" sz="1800" dirty="0"/>
              <a:t>Infrastructure as a Service (IaaS</a:t>
            </a:r>
          </a:p>
          <a:p>
            <a:pPr lvl="2"/>
            <a:r>
              <a:rPr lang="en-US" sz="1800" dirty="0" err="1"/>
              <a:t>Betrieb</a:t>
            </a:r>
            <a:r>
              <a:rPr lang="en-US" sz="1800" dirty="0"/>
              <a:t> von Hardware in der Cloud (</a:t>
            </a:r>
            <a:r>
              <a:rPr lang="en-US" sz="1800" dirty="0" err="1"/>
              <a:t>gängiger</a:t>
            </a:r>
            <a:r>
              <a:rPr lang="en-US" sz="1800" dirty="0"/>
              <a:t> Start </a:t>
            </a:r>
            <a:r>
              <a:rPr lang="en-US" sz="1800" dirty="0" err="1"/>
              <a:t>oder</a:t>
            </a:r>
            <a:r>
              <a:rPr lang="en-US" sz="1800" dirty="0"/>
              <a:t> </a:t>
            </a:r>
            <a:r>
              <a:rPr lang="en-US" sz="1800" dirty="0" err="1"/>
              <a:t>Eintritt</a:t>
            </a:r>
            <a:r>
              <a:rPr lang="en-US" sz="1800" dirty="0"/>
              <a:t> in </a:t>
            </a:r>
            <a:r>
              <a:rPr lang="en-US" sz="1800" dirty="0" err="1"/>
              <a:t>Cloudplattformen</a:t>
            </a:r>
            <a:r>
              <a:rPr lang="en-US" sz="1800" dirty="0"/>
              <a:t>)</a:t>
            </a:r>
          </a:p>
          <a:p>
            <a:pPr lvl="1"/>
            <a:r>
              <a:rPr lang="en-US" sz="1800" dirty="0"/>
              <a:t>Containers as a Service (CaaS)</a:t>
            </a:r>
          </a:p>
          <a:p>
            <a:pPr lvl="2"/>
            <a:r>
              <a:rPr lang="en-US" sz="1800" dirty="0" err="1"/>
              <a:t>Betrieb</a:t>
            </a:r>
            <a:r>
              <a:rPr lang="en-US" sz="1800" dirty="0"/>
              <a:t> von </a:t>
            </a:r>
            <a:r>
              <a:rPr lang="en-US" sz="1800" dirty="0" err="1"/>
              <a:t>virtuellen</a:t>
            </a:r>
            <a:r>
              <a:rPr lang="en-US" sz="1800" dirty="0"/>
              <a:t> </a:t>
            </a:r>
            <a:r>
              <a:rPr lang="en-US" sz="1800" dirty="0" err="1"/>
              <a:t>Umgebungen</a:t>
            </a:r>
            <a:r>
              <a:rPr lang="en-US" sz="1800" dirty="0"/>
              <a:t> (VM </a:t>
            </a:r>
            <a:r>
              <a:rPr lang="en-US" sz="1800" dirty="0" err="1"/>
              <a:t>oder</a:t>
            </a:r>
            <a:r>
              <a:rPr lang="en-US" sz="1800" dirty="0"/>
              <a:t> Container) in der Cloud</a:t>
            </a:r>
          </a:p>
          <a:p>
            <a:pPr lvl="2"/>
            <a:r>
              <a:rPr lang="en-US" sz="1800" dirty="0"/>
              <a:t>Kubernetes, Docker Swarm, Apache Mesos</a:t>
            </a:r>
          </a:p>
          <a:p>
            <a:pPr lvl="1"/>
            <a:r>
              <a:rPr lang="en-US" sz="1800" dirty="0"/>
              <a:t>Platform as a Service (PaaS)</a:t>
            </a:r>
          </a:p>
          <a:p>
            <a:pPr lvl="2"/>
            <a:r>
              <a:rPr lang="en-US" sz="1800" dirty="0" err="1"/>
              <a:t>komplette</a:t>
            </a:r>
            <a:r>
              <a:rPr lang="en-US" sz="1800" dirty="0"/>
              <a:t> </a:t>
            </a:r>
            <a:r>
              <a:rPr lang="en-US" sz="1800" dirty="0" err="1"/>
              <a:t>Plattform</a:t>
            </a:r>
            <a:r>
              <a:rPr lang="en-US" sz="1800" dirty="0"/>
              <a:t> </a:t>
            </a:r>
            <a:r>
              <a:rPr lang="en-US" sz="1800" dirty="0" err="1"/>
              <a:t>zur</a:t>
            </a:r>
            <a:r>
              <a:rPr lang="en-US" sz="1800" dirty="0"/>
              <a:t> </a:t>
            </a:r>
            <a:r>
              <a:rPr lang="en-US" sz="1800" dirty="0" err="1"/>
              <a:t>Entwicklung</a:t>
            </a:r>
            <a:r>
              <a:rPr lang="en-US" sz="1800" dirty="0"/>
              <a:t> und </a:t>
            </a:r>
            <a:r>
              <a:rPr lang="en-US" sz="1800" dirty="0" err="1"/>
              <a:t>zum</a:t>
            </a:r>
            <a:r>
              <a:rPr lang="en-US" sz="1800" dirty="0"/>
              <a:t> </a:t>
            </a:r>
            <a:r>
              <a:rPr lang="en-US" sz="1800" dirty="0" err="1"/>
              <a:t>Ausrollen</a:t>
            </a:r>
            <a:r>
              <a:rPr lang="en-US" sz="1800" dirty="0"/>
              <a:t> von </a:t>
            </a:r>
            <a:r>
              <a:rPr lang="en-US" sz="1800" dirty="0" err="1"/>
              <a:t>Lösungen</a:t>
            </a:r>
            <a:endParaRPr lang="en-US" sz="1800" dirty="0"/>
          </a:p>
          <a:p>
            <a:pPr lvl="2"/>
            <a:r>
              <a:rPr lang="en-US" sz="1800" dirty="0" err="1"/>
              <a:t>beliebige</a:t>
            </a:r>
            <a:r>
              <a:rPr lang="en-US" sz="1800" dirty="0"/>
              <a:t> </a:t>
            </a:r>
            <a:r>
              <a:rPr lang="en-US" sz="1800" dirty="0" err="1"/>
              <a:t>Programmierumgebungen</a:t>
            </a:r>
            <a:r>
              <a:rPr lang="en-US" sz="1800" dirty="0"/>
              <a:t> und –</a:t>
            </a:r>
            <a:r>
              <a:rPr lang="en-US" sz="1800" dirty="0" err="1"/>
              <a:t>sprachen</a:t>
            </a:r>
            <a:r>
              <a:rPr lang="en-US" sz="1800" dirty="0"/>
              <a:t> </a:t>
            </a:r>
            <a:r>
              <a:rPr lang="en-US" sz="1800" dirty="0" err="1"/>
              <a:t>werden</a:t>
            </a:r>
            <a:r>
              <a:rPr lang="en-US" sz="1800" dirty="0"/>
              <a:t> </a:t>
            </a:r>
            <a:r>
              <a:rPr lang="en-US" sz="1800" dirty="0" err="1"/>
              <a:t>unterstützt</a:t>
            </a:r>
            <a:endParaRPr lang="en-US" sz="1800" dirty="0"/>
          </a:p>
          <a:p>
            <a:pPr lvl="2"/>
            <a:r>
              <a:rPr lang="en-US" sz="1800" dirty="0" err="1"/>
              <a:t>Kontrolle</a:t>
            </a:r>
            <a:r>
              <a:rPr lang="en-US" sz="1800" dirty="0"/>
              <a:t> </a:t>
            </a:r>
            <a:r>
              <a:rPr lang="en-US" sz="1800" dirty="0" err="1"/>
              <a:t>über</a:t>
            </a:r>
            <a:r>
              <a:rPr lang="en-US" sz="1800" dirty="0"/>
              <a:t> das </a:t>
            </a:r>
            <a:r>
              <a:rPr lang="en-US" sz="1800" dirty="0" err="1"/>
              <a:t>Betriebssystem</a:t>
            </a:r>
            <a:r>
              <a:rPr lang="en-US" sz="1800" dirty="0"/>
              <a:t> </a:t>
            </a:r>
            <a:r>
              <a:rPr lang="en-US" sz="1800" dirty="0" err="1"/>
              <a:t>geht</a:t>
            </a:r>
            <a:r>
              <a:rPr lang="en-US" sz="1800" dirty="0"/>
              <a:t> </a:t>
            </a:r>
            <a:r>
              <a:rPr lang="en-US" sz="1800" dirty="0" err="1"/>
              <a:t>verloren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12a) DevOps und Cloud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313</a:t>
            </a:fld>
            <a:endParaRPr lang="de-DE"/>
          </a:p>
        </p:txBody>
      </p:sp>
    </p:spTree>
    <p:extLst>
      <p:ext uri="{BB962C8B-B14F-4D97-AF65-F5344CB8AC3E}">
        <p14:creationId xmlns:p14="http://schemas.microsoft.com/office/powerpoint/2010/main" val="287838036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73837"/>
            <a:ext cx="11752359" cy="5393839"/>
          </a:xfrm>
        </p:spPr>
        <p:txBody>
          <a:bodyPr/>
          <a:lstStyle/>
          <a:p>
            <a:r>
              <a:rPr lang="en-US" sz="1800" dirty="0" err="1"/>
              <a:t>Cloudmodelle</a:t>
            </a:r>
            <a:endParaRPr lang="en-US" sz="1800" dirty="0"/>
          </a:p>
          <a:p>
            <a:pPr lvl="1"/>
            <a:r>
              <a:rPr lang="en-US" sz="1800" dirty="0"/>
              <a:t>Serverless Function as a Service (</a:t>
            </a:r>
            <a:r>
              <a:rPr lang="en-US" sz="1800" dirty="0" err="1"/>
              <a:t>FaaS</a:t>
            </a:r>
            <a:r>
              <a:rPr lang="en-US" sz="1800" dirty="0"/>
              <a:t>)</a:t>
            </a:r>
          </a:p>
          <a:p>
            <a:pPr lvl="2"/>
            <a:r>
              <a:rPr lang="en-US" sz="1800" dirty="0" err="1"/>
              <a:t>ähnlich</a:t>
            </a:r>
            <a:r>
              <a:rPr lang="en-US" sz="1800" dirty="0"/>
              <a:t> PaaS</a:t>
            </a:r>
          </a:p>
          <a:p>
            <a:pPr lvl="2"/>
            <a:r>
              <a:rPr lang="en-US" sz="1800" dirty="0" err="1"/>
              <a:t>Verrechnungsmodell</a:t>
            </a:r>
            <a:r>
              <a:rPr lang="en-US" sz="1800" dirty="0"/>
              <a:t> </a:t>
            </a:r>
            <a:r>
              <a:rPr lang="en-US" sz="1800" dirty="0" err="1"/>
              <a:t>verschieden</a:t>
            </a:r>
            <a:r>
              <a:rPr lang="en-US" sz="1800" dirty="0"/>
              <a:t> (</a:t>
            </a:r>
            <a:r>
              <a:rPr lang="en-US" sz="1800" dirty="0" err="1"/>
              <a:t>nach</a:t>
            </a:r>
            <a:r>
              <a:rPr lang="en-US" sz="1800" dirty="0"/>
              <a:t> </a:t>
            </a:r>
            <a:r>
              <a:rPr lang="en-US" sz="1800" dirty="0" err="1"/>
              <a:t>Ausführung</a:t>
            </a:r>
            <a:r>
              <a:rPr lang="en-US" sz="1800" dirty="0"/>
              <a:t> </a:t>
            </a:r>
            <a:r>
              <a:rPr lang="en-US" sz="1800" dirty="0" err="1"/>
              <a:t>nicht</a:t>
            </a:r>
            <a:r>
              <a:rPr lang="en-US" sz="1800" dirty="0"/>
              <a:t> </a:t>
            </a:r>
            <a:r>
              <a:rPr lang="en-US" sz="1800" dirty="0" err="1"/>
              <a:t>nach</a:t>
            </a:r>
            <a:r>
              <a:rPr lang="en-US" sz="1800" dirty="0"/>
              <a:t> Hosting)</a:t>
            </a:r>
          </a:p>
          <a:p>
            <a:pPr lvl="1"/>
            <a:r>
              <a:rPr lang="en-US" sz="1800" dirty="0"/>
              <a:t>Software as a Service (SaaS</a:t>
            </a:r>
          </a:p>
          <a:p>
            <a:pPr lvl="2"/>
            <a:r>
              <a:rPr lang="en-US" sz="1800" dirty="0"/>
              <a:t>Cloud Software </a:t>
            </a:r>
            <a:r>
              <a:rPr lang="en-US" sz="1800" dirty="0" err="1"/>
              <a:t>über</a:t>
            </a:r>
            <a:r>
              <a:rPr lang="en-US" sz="1800" dirty="0"/>
              <a:t> das Internet (MS Email, MS Office, Salesforce)</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12e) DevOps und Cloud</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314</a:t>
            </a:fld>
            <a:endParaRPr lang="de-DE"/>
          </a:p>
        </p:txBody>
      </p:sp>
    </p:spTree>
    <p:extLst>
      <p:ext uri="{BB962C8B-B14F-4D97-AF65-F5344CB8AC3E}">
        <p14:creationId xmlns:p14="http://schemas.microsoft.com/office/powerpoint/2010/main" val="387850670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dirty="0">
                <a:latin typeface="+mj-lt"/>
                <a:cs typeface="MV Boli" panose="02000500030200090000" pitchFamily="2" charset="0"/>
              </a:rPr>
              <a:t>13) </a:t>
            </a:r>
            <a:r>
              <a:rPr lang="de-DE" dirty="0"/>
              <a:t>Die Skills eines Softwarearchitekten</a:t>
            </a:r>
            <a:br>
              <a:rPr lang="de-DE" dirty="0"/>
            </a:br>
            <a:endParaRPr lang="de-DE" dirty="0">
              <a:latin typeface="+mj-lt"/>
              <a:cs typeface="MV Boli" panose="02000500030200090000" pitchFamily="2" charset="0"/>
            </a:endParaRP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latin typeface="+mn-lt"/>
                <a:cs typeface="MV Boli" panose="02000500030200090000" pitchFamily="2" charset="0"/>
              </a:rPr>
              <a:t>Neben technischen Skills sollte jeder Architekt auch eine Reihe von Softskills besitzen</a:t>
            </a:r>
          </a:p>
          <a:p>
            <a:pPr marL="342900" indent="-342900">
              <a:buFont typeface="Arial" panose="020B0604020202020204" pitchFamily="34" charset="0"/>
              <a:buChar char="•"/>
            </a:pPr>
            <a:r>
              <a:rPr lang="de-DE" sz="2400" b="0" dirty="0">
                <a:latin typeface="+mn-lt"/>
                <a:cs typeface="MV Boli" panose="02000500030200090000" pitchFamily="2" charset="0"/>
              </a:rPr>
              <a:t>Softskills sind für den Erfolg eines Architekten wichtiger als technische Skills</a:t>
            </a:r>
          </a:p>
          <a:p>
            <a:pPr marL="342900" indent="-342900">
              <a:buFont typeface="Arial" panose="020B0604020202020204" pitchFamily="34" charset="0"/>
              <a:buChar char="•"/>
            </a:pPr>
            <a:r>
              <a:rPr lang="de-DE" sz="2400" b="0" dirty="0">
                <a:latin typeface="+mn-lt"/>
                <a:cs typeface="MV Boli" panose="02000500030200090000" pitchFamily="2" charset="0"/>
              </a:rPr>
              <a:t>Softskills machen den Unterschied zwischen Architekten und besonderen Architekten aus</a:t>
            </a:r>
          </a:p>
          <a:p>
            <a:endParaRPr lang="de-DE" sz="2400" b="0" dirty="0">
              <a:latin typeface="+mn-lt"/>
              <a:cs typeface="MV Boli" panose="02000500030200090000" pitchFamily="2" charset="0"/>
            </a:endParaRPr>
          </a:p>
          <a:p>
            <a:pPr marL="342900" indent="-342900">
              <a:buFont typeface="Arial" panose="020B0604020202020204" pitchFamily="34" charset="0"/>
              <a:buChar char="•"/>
            </a:pPr>
            <a:r>
              <a:rPr lang="de-DE" sz="2400" b="0" dirty="0">
                <a:latin typeface="+mn-lt"/>
                <a:cs typeface="MV Boli" panose="02000500030200090000" pitchFamily="2" charset="0"/>
              </a:rPr>
              <a:t>Wir betrachten</a:t>
            </a:r>
          </a:p>
          <a:p>
            <a:pPr marL="914400" lvl="1" indent="-457200">
              <a:buFont typeface="+mj-lt"/>
              <a:buAutoNum type="alphaLcParenR"/>
            </a:pPr>
            <a:r>
              <a:rPr lang="de-DE" sz="2000" b="0" dirty="0">
                <a:latin typeface="+mn-lt"/>
                <a:cs typeface="MV Boli" panose="02000500030200090000" pitchFamily="2" charset="0"/>
              </a:rPr>
              <a:t>was sind Softskills</a:t>
            </a:r>
          </a:p>
          <a:p>
            <a:pPr marL="914400" lvl="1" indent="-457200">
              <a:buFont typeface="+mj-lt"/>
              <a:buAutoNum type="alphaLcParenR"/>
            </a:pPr>
            <a:r>
              <a:rPr lang="de-DE" sz="2000" dirty="0">
                <a:cs typeface="MV Boli" panose="02000500030200090000" pitchFamily="2" charset="0"/>
              </a:rPr>
              <a:t>Kommunikation</a:t>
            </a:r>
          </a:p>
          <a:p>
            <a:pPr marL="914400" lvl="1" indent="-457200">
              <a:buFont typeface="+mj-lt"/>
              <a:buAutoNum type="alphaLcParenR"/>
            </a:pPr>
            <a:r>
              <a:rPr lang="de-DE" sz="2000" b="0" dirty="0">
                <a:latin typeface="+mn-lt"/>
                <a:cs typeface="MV Boli" panose="02000500030200090000" pitchFamily="2" charset="0"/>
              </a:rPr>
              <a:t>Führung</a:t>
            </a:r>
          </a:p>
          <a:p>
            <a:pPr marL="914400" lvl="1" indent="-457200">
              <a:buFont typeface="+mj-lt"/>
              <a:buAutoNum type="alphaLcParenR"/>
            </a:pPr>
            <a:r>
              <a:rPr lang="de-DE" sz="2000" dirty="0">
                <a:cs typeface="MV Boli" panose="02000500030200090000" pitchFamily="2" charset="0"/>
              </a:rPr>
              <a:t>Vehandlungsgeschick</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315</a:t>
            </a:fld>
            <a:endParaRPr lang="de-DE"/>
          </a:p>
        </p:txBody>
      </p:sp>
    </p:spTree>
    <p:extLst>
      <p:ext uri="{BB962C8B-B14F-4D97-AF65-F5344CB8AC3E}">
        <p14:creationId xmlns:p14="http://schemas.microsoft.com/office/powerpoint/2010/main" val="134197037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73837"/>
            <a:ext cx="11752359" cy="5393839"/>
          </a:xfrm>
        </p:spPr>
        <p:txBody>
          <a:bodyPr/>
          <a:lstStyle/>
          <a:p>
            <a:r>
              <a:rPr lang="en-US" sz="1800" dirty="0" err="1"/>
              <a:t>Hardskills</a:t>
            </a:r>
            <a:r>
              <a:rPr lang="en-US" sz="1800" dirty="0"/>
              <a:t> </a:t>
            </a:r>
            <a:r>
              <a:rPr lang="en-US" sz="1800" dirty="0" err="1"/>
              <a:t>sind</a:t>
            </a:r>
            <a:r>
              <a:rPr lang="en-US" sz="1800" dirty="0"/>
              <a:t> </a:t>
            </a:r>
            <a:r>
              <a:rPr lang="en-US" sz="1800" dirty="0" err="1"/>
              <a:t>konkret</a:t>
            </a:r>
            <a:r>
              <a:rPr lang="en-US" sz="1800" dirty="0"/>
              <a:t> und </a:t>
            </a:r>
            <a:r>
              <a:rPr lang="en-US" sz="1800" dirty="0" err="1"/>
              <a:t>können</a:t>
            </a:r>
            <a:r>
              <a:rPr lang="en-US" sz="1800" dirty="0"/>
              <a:t> </a:t>
            </a:r>
            <a:r>
              <a:rPr lang="en-US" sz="1800" dirty="0" err="1"/>
              <a:t>definiert</a:t>
            </a:r>
            <a:r>
              <a:rPr lang="en-US" sz="1800" dirty="0"/>
              <a:t> und </a:t>
            </a:r>
            <a:r>
              <a:rPr lang="en-US" sz="1800" dirty="0" err="1"/>
              <a:t>gemessen</a:t>
            </a:r>
            <a:r>
              <a:rPr lang="en-US" sz="1800" dirty="0"/>
              <a:t> </a:t>
            </a:r>
            <a:r>
              <a:rPr lang="en-US" sz="1800" dirty="0" err="1"/>
              <a:t>werden</a:t>
            </a:r>
            <a:endParaRPr lang="en-US" sz="1800" dirty="0"/>
          </a:p>
          <a:p>
            <a:r>
              <a:rPr lang="en-US" sz="1800" dirty="0" err="1"/>
              <a:t>sie</a:t>
            </a:r>
            <a:r>
              <a:rPr lang="en-US" sz="1800" dirty="0"/>
              <a:t> </a:t>
            </a:r>
            <a:r>
              <a:rPr lang="en-US" sz="1800" dirty="0" err="1"/>
              <a:t>sind</a:t>
            </a:r>
            <a:r>
              <a:rPr lang="en-US" sz="1800" dirty="0"/>
              <a:t> </a:t>
            </a:r>
            <a:r>
              <a:rPr lang="en-US" sz="1800" dirty="0" err="1"/>
              <a:t>typischerweise</a:t>
            </a:r>
            <a:r>
              <a:rPr lang="en-US" sz="1800" dirty="0"/>
              <a:t> </a:t>
            </a:r>
            <a:r>
              <a:rPr lang="en-US" sz="1800" dirty="0" err="1"/>
              <a:t>aufgaben</a:t>
            </a:r>
            <a:r>
              <a:rPr lang="en-US" sz="1800" dirty="0"/>
              <a:t>- </a:t>
            </a:r>
            <a:r>
              <a:rPr lang="en-US" sz="1800" dirty="0" err="1"/>
              <a:t>oder</a:t>
            </a:r>
            <a:r>
              <a:rPr lang="en-US" sz="1800" dirty="0"/>
              <a:t> job-</a:t>
            </a:r>
            <a:r>
              <a:rPr lang="en-US" sz="1800" dirty="0" err="1"/>
              <a:t>spezifisch</a:t>
            </a:r>
            <a:endParaRPr lang="en-US" sz="1800" dirty="0"/>
          </a:p>
          <a:p>
            <a:r>
              <a:rPr lang="en-US" sz="1800" dirty="0" err="1"/>
              <a:t>sie</a:t>
            </a:r>
            <a:r>
              <a:rPr lang="en-US" sz="1800" dirty="0"/>
              <a:t> </a:t>
            </a:r>
            <a:r>
              <a:rPr lang="en-US" sz="1800" dirty="0" err="1"/>
              <a:t>können</a:t>
            </a:r>
            <a:r>
              <a:rPr lang="en-US" sz="1800" dirty="0"/>
              <a:t> </a:t>
            </a:r>
            <a:r>
              <a:rPr lang="en-US" sz="1800" dirty="0" err="1"/>
              <a:t>mit</a:t>
            </a:r>
            <a:r>
              <a:rPr lang="en-US" sz="1800" dirty="0"/>
              <a:t> Training (intern </a:t>
            </a:r>
            <a:r>
              <a:rPr lang="en-US" sz="1800" dirty="0" err="1"/>
              <a:t>oder</a:t>
            </a:r>
            <a:r>
              <a:rPr lang="en-US" sz="1800" dirty="0"/>
              <a:t> extern) und </a:t>
            </a:r>
            <a:r>
              <a:rPr lang="en-US" sz="1800" dirty="0" err="1"/>
              <a:t>durch</a:t>
            </a:r>
            <a:r>
              <a:rPr lang="en-US" sz="1800" dirty="0"/>
              <a:t> </a:t>
            </a:r>
            <a:r>
              <a:rPr lang="en-US" sz="1800" dirty="0" err="1"/>
              <a:t>Lernen</a:t>
            </a:r>
            <a:r>
              <a:rPr lang="en-US" sz="1800" dirty="0"/>
              <a:t> und </a:t>
            </a:r>
            <a:r>
              <a:rPr lang="en-US" sz="1800" dirty="0" err="1"/>
              <a:t>Lesen</a:t>
            </a:r>
            <a:r>
              <a:rPr lang="en-US" sz="1800" dirty="0"/>
              <a:t> </a:t>
            </a:r>
            <a:r>
              <a:rPr lang="en-US" sz="1800" dirty="0" err="1"/>
              <a:t>verbessert</a:t>
            </a:r>
            <a:r>
              <a:rPr lang="en-US" sz="1800" dirty="0"/>
              <a:t> </a:t>
            </a:r>
            <a:r>
              <a:rPr lang="en-US" sz="1800" dirty="0" err="1"/>
              <a:t>werden</a:t>
            </a:r>
            <a:endParaRPr lang="en-US" sz="1800" dirty="0"/>
          </a:p>
          <a:p>
            <a:r>
              <a:rPr lang="en-US" sz="1800" dirty="0" err="1"/>
              <a:t>bei</a:t>
            </a:r>
            <a:r>
              <a:rPr lang="en-US" sz="1800" dirty="0"/>
              <a:t> Software </a:t>
            </a:r>
            <a:r>
              <a:rPr lang="en-US" sz="1800" dirty="0" err="1"/>
              <a:t>Architekten</a:t>
            </a:r>
            <a:r>
              <a:rPr lang="en-US" sz="1800" dirty="0"/>
              <a:t> </a:t>
            </a:r>
            <a:r>
              <a:rPr lang="en-US" sz="1800" dirty="0" err="1"/>
              <a:t>kann</a:t>
            </a:r>
            <a:r>
              <a:rPr lang="en-US" sz="1800" dirty="0"/>
              <a:t> das die </a:t>
            </a:r>
            <a:r>
              <a:rPr lang="en-US" sz="1800" dirty="0" err="1"/>
              <a:t>Beherrschung</a:t>
            </a:r>
            <a:r>
              <a:rPr lang="en-US" sz="1800" dirty="0"/>
              <a:t> </a:t>
            </a:r>
            <a:r>
              <a:rPr lang="en-US" sz="1800" dirty="0" err="1"/>
              <a:t>einer</a:t>
            </a:r>
            <a:r>
              <a:rPr lang="en-US" sz="1800" dirty="0"/>
              <a:t> </a:t>
            </a:r>
            <a:r>
              <a:rPr lang="en-US" sz="1800" dirty="0" err="1"/>
              <a:t>Programmiersprache</a:t>
            </a:r>
            <a:r>
              <a:rPr lang="en-US" sz="1800" dirty="0"/>
              <a:t> </a:t>
            </a:r>
            <a:r>
              <a:rPr lang="en-US" sz="1800" dirty="0" err="1"/>
              <a:t>oder</a:t>
            </a:r>
            <a:r>
              <a:rPr lang="en-US" sz="1800" dirty="0"/>
              <a:t> den </a:t>
            </a:r>
            <a:r>
              <a:rPr lang="en-US" sz="1800" dirty="0" err="1"/>
              <a:t>geeigneten</a:t>
            </a:r>
            <a:r>
              <a:rPr lang="en-US" sz="1800" dirty="0"/>
              <a:t> </a:t>
            </a:r>
            <a:r>
              <a:rPr lang="en-US" sz="1800" dirty="0" err="1"/>
              <a:t>Einsatz</a:t>
            </a:r>
            <a:r>
              <a:rPr lang="en-US" sz="1800" dirty="0"/>
              <a:t> von Frameworks </a:t>
            </a:r>
            <a:r>
              <a:rPr lang="en-US" sz="1800" dirty="0" err="1"/>
              <a:t>beinhalten</a:t>
            </a:r>
            <a:endParaRPr lang="en-US" sz="1800" dirty="0"/>
          </a:p>
          <a:p>
            <a:r>
              <a:rPr lang="en-US" sz="1800" dirty="0" err="1"/>
              <a:t>Softskills</a:t>
            </a:r>
            <a:r>
              <a:rPr lang="en-US" sz="1800" dirty="0"/>
              <a:t> </a:t>
            </a:r>
            <a:r>
              <a:rPr lang="en-US" sz="1800" dirty="0" err="1"/>
              <a:t>sind</a:t>
            </a:r>
            <a:r>
              <a:rPr lang="en-US" sz="1800" dirty="0"/>
              <a:t> </a:t>
            </a:r>
            <a:r>
              <a:rPr lang="en-US" sz="1800" dirty="0" err="1"/>
              <a:t>schwerer</a:t>
            </a:r>
            <a:r>
              <a:rPr lang="en-US" sz="1800" dirty="0"/>
              <a:t> </a:t>
            </a:r>
            <a:r>
              <a:rPr lang="en-US" sz="1800" dirty="0" err="1"/>
              <a:t>zu</a:t>
            </a:r>
            <a:r>
              <a:rPr lang="en-US" sz="1800" dirty="0"/>
              <a:t> </a:t>
            </a:r>
            <a:r>
              <a:rPr lang="en-US" sz="1800" dirty="0" err="1"/>
              <a:t>fassen</a:t>
            </a:r>
            <a:r>
              <a:rPr lang="en-US" sz="1800" dirty="0"/>
              <a:t>, </a:t>
            </a:r>
            <a:r>
              <a:rPr lang="en-US" sz="1800" dirty="0" err="1"/>
              <a:t>schlecht</a:t>
            </a:r>
            <a:r>
              <a:rPr lang="en-US" sz="1800" dirty="0"/>
              <a:t> </a:t>
            </a:r>
            <a:r>
              <a:rPr lang="en-US" sz="1800" dirty="0" err="1"/>
              <a:t>zu</a:t>
            </a:r>
            <a:r>
              <a:rPr lang="en-US" sz="1800" dirty="0"/>
              <a:t> </a:t>
            </a:r>
            <a:r>
              <a:rPr lang="en-US" sz="1800" dirty="0" err="1"/>
              <a:t>definieren</a:t>
            </a:r>
            <a:r>
              <a:rPr lang="en-US" sz="1800" dirty="0"/>
              <a:t> und </a:t>
            </a:r>
            <a:r>
              <a:rPr lang="en-US" sz="1800" dirty="0" err="1"/>
              <a:t>kaum</a:t>
            </a:r>
            <a:r>
              <a:rPr lang="en-US" sz="1800" dirty="0"/>
              <a:t> </a:t>
            </a:r>
            <a:r>
              <a:rPr lang="en-US" sz="1800" dirty="0" err="1"/>
              <a:t>zu</a:t>
            </a:r>
            <a:r>
              <a:rPr lang="en-US" sz="1800" dirty="0"/>
              <a:t> </a:t>
            </a:r>
            <a:r>
              <a:rPr lang="en-US" sz="1800" dirty="0" err="1"/>
              <a:t>messen</a:t>
            </a:r>
            <a:endParaRPr lang="en-US" sz="1800" dirty="0"/>
          </a:p>
          <a:p>
            <a:r>
              <a:rPr lang="en-US" sz="1800" dirty="0" err="1"/>
              <a:t>Softskills</a:t>
            </a:r>
            <a:r>
              <a:rPr lang="en-US" sz="1800" dirty="0"/>
              <a:t> </a:t>
            </a:r>
            <a:r>
              <a:rPr lang="en-US" sz="1800" dirty="0" err="1"/>
              <a:t>beziehen</a:t>
            </a:r>
            <a:r>
              <a:rPr lang="en-US" sz="1800" dirty="0"/>
              <a:t> </a:t>
            </a:r>
            <a:r>
              <a:rPr lang="en-US" sz="1800" dirty="0" err="1"/>
              <a:t>sich</a:t>
            </a:r>
            <a:r>
              <a:rPr lang="en-US" sz="1800" dirty="0"/>
              <a:t> </a:t>
            </a:r>
            <a:r>
              <a:rPr lang="en-US" sz="1800" dirty="0" err="1"/>
              <a:t>mehr</a:t>
            </a:r>
            <a:r>
              <a:rPr lang="en-US" sz="1800" dirty="0"/>
              <a:t> auf </a:t>
            </a:r>
            <a:r>
              <a:rPr lang="en-US" sz="1800" dirty="0" err="1"/>
              <a:t>Beziehungen</a:t>
            </a:r>
            <a:r>
              <a:rPr lang="en-US" sz="1800" dirty="0"/>
              <a:t> </a:t>
            </a:r>
            <a:r>
              <a:rPr lang="en-US" sz="1800" dirty="0" err="1"/>
              <a:t>zu</a:t>
            </a:r>
            <a:r>
              <a:rPr lang="en-US" sz="1800" dirty="0"/>
              <a:t> </a:t>
            </a:r>
            <a:r>
              <a:rPr lang="en-US" sz="1800" dirty="0" err="1"/>
              <a:t>anderen</a:t>
            </a:r>
            <a:r>
              <a:rPr lang="en-US" sz="1800" dirty="0"/>
              <a:t>, </a:t>
            </a:r>
            <a:r>
              <a:rPr lang="en-US" sz="1800" dirty="0" err="1"/>
              <a:t>wie</a:t>
            </a:r>
            <a:r>
              <a:rPr lang="en-US" sz="1800" dirty="0"/>
              <a:t> </a:t>
            </a:r>
            <a:r>
              <a:rPr lang="en-US" sz="1800" dirty="0" err="1"/>
              <a:t>Führung</a:t>
            </a:r>
            <a:r>
              <a:rPr lang="en-US" sz="1800" dirty="0"/>
              <a:t>, </a:t>
            </a:r>
            <a:r>
              <a:rPr lang="en-US" sz="1800" dirty="0" err="1"/>
              <a:t>Kommunikation</a:t>
            </a:r>
            <a:r>
              <a:rPr lang="en-US" sz="1800" dirty="0"/>
              <a:t>, </a:t>
            </a:r>
            <a:br>
              <a:rPr lang="en-US" sz="1800" dirty="0"/>
            </a:br>
            <a:r>
              <a:rPr lang="en-US" sz="1800" dirty="0" err="1"/>
              <a:t>Zuhören</a:t>
            </a:r>
            <a:r>
              <a:rPr lang="en-US" sz="1800" dirty="0"/>
              <a:t>, </a:t>
            </a:r>
            <a:r>
              <a:rPr lang="en-US" sz="1800" dirty="0" err="1"/>
              <a:t>Empathie</a:t>
            </a:r>
            <a:r>
              <a:rPr lang="en-US" sz="1800" dirty="0"/>
              <a:t>, </a:t>
            </a:r>
            <a:r>
              <a:rPr lang="en-US" sz="1800" dirty="0" err="1"/>
              <a:t>Gesprächsführung</a:t>
            </a:r>
            <a:r>
              <a:rPr lang="en-US" sz="1800" dirty="0"/>
              <a:t> und Geduld</a:t>
            </a:r>
          </a:p>
          <a:p>
            <a:r>
              <a:rPr lang="en-US" sz="1800" dirty="0"/>
              <a:t>Auch </a:t>
            </a:r>
            <a:r>
              <a:rPr lang="en-US" sz="1800" dirty="0" err="1"/>
              <a:t>wenn</a:t>
            </a:r>
            <a:r>
              <a:rPr lang="en-US" sz="1800" dirty="0"/>
              <a:t> man </a:t>
            </a:r>
            <a:r>
              <a:rPr lang="en-US" sz="1800" dirty="0" err="1"/>
              <a:t>Softskills</a:t>
            </a:r>
            <a:r>
              <a:rPr lang="en-US" sz="1800" dirty="0"/>
              <a:t> </a:t>
            </a:r>
            <a:r>
              <a:rPr lang="en-US" sz="1800" dirty="0" err="1"/>
              <a:t>trainieren</a:t>
            </a:r>
            <a:r>
              <a:rPr lang="en-US" sz="1800" dirty="0"/>
              <a:t> </a:t>
            </a:r>
            <a:r>
              <a:rPr lang="en-US" sz="1800" dirty="0" err="1"/>
              <a:t>kann</a:t>
            </a:r>
            <a:r>
              <a:rPr lang="en-US" sz="1800" dirty="0"/>
              <a:t>, </a:t>
            </a:r>
            <a:r>
              <a:rPr lang="en-US" sz="1800" dirty="0" err="1"/>
              <a:t>sind</a:t>
            </a:r>
            <a:r>
              <a:rPr lang="en-US" sz="1800" dirty="0"/>
              <a:t> </a:t>
            </a:r>
            <a:r>
              <a:rPr lang="en-US" sz="1800" dirty="0" err="1"/>
              <a:t>sie</a:t>
            </a:r>
            <a:r>
              <a:rPr lang="en-US" sz="1800" dirty="0"/>
              <a:t> </a:t>
            </a:r>
            <a:r>
              <a:rPr lang="en-US" sz="1800" dirty="0" err="1"/>
              <a:t>doch</a:t>
            </a:r>
            <a:r>
              <a:rPr lang="en-US" sz="1800" dirty="0"/>
              <a:t> </a:t>
            </a:r>
            <a:r>
              <a:rPr lang="en-US" sz="1800" dirty="0" err="1"/>
              <a:t>mehr</a:t>
            </a:r>
            <a:r>
              <a:rPr lang="en-US" sz="1800" dirty="0"/>
              <a:t> </a:t>
            </a:r>
            <a:r>
              <a:rPr lang="en-US" sz="1800" dirty="0" err="1"/>
              <a:t>angeboren</a:t>
            </a:r>
            <a:r>
              <a:rPr lang="en-US" sz="1800" dirty="0"/>
              <a:t> </a:t>
            </a:r>
            <a:r>
              <a:rPr lang="en-US" sz="1800" dirty="0" err="1"/>
              <a:t>oder</a:t>
            </a:r>
            <a:r>
              <a:rPr lang="en-US" sz="1800" dirty="0"/>
              <a:t> in der Person </a:t>
            </a:r>
            <a:r>
              <a:rPr lang="en-US" sz="1800" dirty="0" err="1"/>
              <a:t>verwurzelt</a:t>
            </a:r>
            <a:endParaRPr lang="en-US" sz="1800" dirty="0"/>
          </a:p>
          <a:p>
            <a:r>
              <a:rPr lang="en-US" sz="1800" dirty="0"/>
              <a:t>Software </a:t>
            </a:r>
            <a:r>
              <a:rPr lang="en-US" sz="1800" dirty="0" err="1"/>
              <a:t>Architekten</a:t>
            </a:r>
            <a:r>
              <a:rPr lang="en-US" sz="1800" dirty="0"/>
              <a:t> </a:t>
            </a:r>
            <a:r>
              <a:rPr lang="en-US" sz="1800" dirty="0" err="1"/>
              <a:t>profitieren</a:t>
            </a:r>
            <a:r>
              <a:rPr lang="en-US" sz="1800" dirty="0"/>
              <a:t> </a:t>
            </a:r>
            <a:r>
              <a:rPr lang="en-US" sz="1800" dirty="0" err="1"/>
              <a:t>vom</a:t>
            </a:r>
            <a:r>
              <a:rPr lang="en-US" sz="1800" dirty="0"/>
              <a:t> </a:t>
            </a:r>
            <a:r>
              <a:rPr lang="en-US" sz="1800" dirty="0" err="1"/>
              <a:t>Besitz</a:t>
            </a:r>
            <a:r>
              <a:rPr lang="en-US" sz="1800" dirty="0"/>
              <a:t>, der </a:t>
            </a:r>
            <a:r>
              <a:rPr lang="en-US" sz="1800" dirty="0" err="1"/>
              <a:t>Anwendung</a:t>
            </a:r>
            <a:r>
              <a:rPr lang="en-US" sz="1800" dirty="0"/>
              <a:t> und dem Auf- und </a:t>
            </a:r>
            <a:r>
              <a:rPr lang="en-US" sz="1800" dirty="0" err="1"/>
              <a:t>Ausbau</a:t>
            </a:r>
            <a:r>
              <a:rPr lang="en-US" sz="1800" dirty="0"/>
              <a:t> von </a:t>
            </a:r>
            <a:r>
              <a:rPr lang="en-US" sz="1800" dirty="0" err="1"/>
              <a:t>Softskills</a:t>
            </a:r>
            <a:endParaRPr lang="en-US" sz="1800" dirty="0"/>
          </a:p>
          <a:p>
            <a:r>
              <a:rPr lang="en-US" sz="1800" dirty="0" err="1"/>
              <a:t>Softskills</a:t>
            </a:r>
            <a:r>
              <a:rPr lang="en-US" sz="1800" dirty="0"/>
              <a:t> </a:t>
            </a:r>
            <a:r>
              <a:rPr lang="en-US" sz="1800" dirty="0" err="1"/>
              <a:t>spielen</a:t>
            </a:r>
            <a:r>
              <a:rPr lang="en-US" sz="1800" dirty="0"/>
              <a:t> </a:t>
            </a:r>
            <a:r>
              <a:rPr lang="en-US" sz="1800" dirty="0" err="1"/>
              <a:t>eine</a:t>
            </a:r>
            <a:r>
              <a:rPr lang="en-US" sz="1800" dirty="0"/>
              <a:t> </a:t>
            </a:r>
            <a:r>
              <a:rPr lang="en-US" sz="1800" dirty="0" err="1"/>
              <a:t>große</a:t>
            </a:r>
            <a:r>
              <a:rPr lang="en-US" sz="1800" dirty="0"/>
              <a:t> Rolle </a:t>
            </a:r>
            <a:r>
              <a:rPr lang="en-US" sz="1800" dirty="0" err="1"/>
              <a:t>bei</a:t>
            </a:r>
            <a:r>
              <a:rPr lang="en-US" sz="1800" dirty="0"/>
              <a:t> der Arbeit von </a:t>
            </a:r>
            <a:r>
              <a:rPr lang="en-US" sz="1800" dirty="0" err="1"/>
              <a:t>Architekten</a:t>
            </a:r>
            <a:endParaRPr lang="en-US" sz="1800" dirty="0"/>
          </a:p>
          <a:p>
            <a:r>
              <a:rPr lang="en-US" sz="1800" dirty="0"/>
              <a:t>die </a:t>
            </a:r>
            <a:r>
              <a:rPr lang="en-US" sz="1800" dirty="0" err="1"/>
              <a:t>wichtigsten</a:t>
            </a:r>
            <a:r>
              <a:rPr lang="en-US" sz="1800" dirty="0"/>
              <a:t> </a:t>
            </a:r>
            <a:r>
              <a:rPr lang="en-US" sz="1800" dirty="0" err="1"/>
              <a:t>Softskills</a:t>
            </a:r>
            <a:r>
              <a:rPr lang="en-US" sz="1800" dirty="0"/>
              <a:t> </a:t>
            </a:r>
            <a:r>
              <a:rPr lang="en-US" sz="1800" dirty="0" err="1"/>
              <a:t>werden</a:t>
            </a:r>
            <a:r>
              <a:rPr lang="en-US" sz="1800" dirty="0"/>
              <a:t> </a:t>
            </a:r>
            <a:r>
              <a:rPr lang="en-US" sz="1800" dirty="0" err="1"/>
              <a:t>wir</a:t>
            </a:r>
            <a:r>
              <a:rPr lang="en-US" sz="1800" dirty="0"/>
              <a:t> </a:t>
            </a:r>
            <a:r>
              <a:rPr lang="en-US" sz="1800" dirty="0" err="1"/>
              <a:t>betrachten</a:t>
            </a:r>
            <a:endParaRPr lang="en-US" sz="1800" dirty="0"/>
          </a:p>
          <a:p>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13a) Was sind Softskills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316</a:t>
            </a:fld>
            <a:endParaRPr lang="de-DE"/>
          </a:p>
        </p:txBody>
      </p:sp>
    </p:spTree>
    <p:extLst>
      <p:ext uri="{BB962C8B-B14F-4D97-AF65-F5344CB8AC3E}">
        <p14:creationId xmlns:p14="http://schemas.microsoft.com/office/powerpoint/2010/main" val="349990036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Kommunikationsfähigkeit</a:t>
            </a:r>
            <a:r>
              <a:rPr lang="en-US" sz="1800" dirty="0"/>
              <a:t> </a:t>
            </a:r>
            <a:r>
              <a:rPr lang="en-US" sz="1800" dirty="0" err="1"/>
              <a:t>ist</a:t>
            </a:r>
            <a:r>
              <a:rPr lang="en-US" sz="1800" dirty="0"/>
              <a:t> </a:t>
            </a:r>
            <a:r>
              <a:rPr lang="en-US" sz="1800" dirty="0" err="1"/>
              <a:t>wahrscheinlich</a:t>
            </a:r>
            <a:r>
              <a:rPr lang="en-US" sz="1800" dirty="0"/>
              <a:t> </a:t>
            </a:r>
            <a:r>
              <a:rPr lang="en-US" sz="1800" dirty="0" err="1"/>
              <a:t>eine</a:t>
            </a:r>
            <a:r>
              <a:rPr lang="en-US" sz="1800" dirty="0"/>
              <a:t> der </a:t>
            </a:r>
            <a:r>
              <a:rPr lang="en-US" sz="1800" dirty="0" err="1"/>
              <a:t>wichtigsten</a:t>
            </a:r>
            <a:r>
              <a:rPr lang="en-US" sz="1800" dirty="0"/>
              <a:t> </a:t>
            </a:r>
            <a:r>
              <a:rPr lang="en-US" sz="1800" dirty="0" err="1"/>
              <a:t>Fähigkeiten</a:t>
            </a:r>
            <a:r>
              <a:rPr lang="en-US" sz="1800" dirty="0"/>
              <a:t> </a:t>
            </a:r>
            <a:r>
              <a:rPr lang="en-US" sz="1800" dirty="0" err="1"/>
              <a:t>eines</a:t>
            </a:r>
            <a:r>
              <a:rPr lang="en-US" sz="1800" dirty="0"/>
              <a:t> </a:t>
            </a:r>
            <a:r>
              <a:rPr lang="en-US" sz="1800" dirty="0" err="1"/>
              <a:t>Architekten</a:t>
            </a:r>
            <a:endParaRPr lang="en-US" sz="1800" dirty="0"/>
          </a:p>
          <a:p>
            <a:r>
              <a:rPr lang="en-US" sz="1800" dirty="0" err="1"/>
              <a:t>Stakeholdern</a:t>
            </a:r>
            <a:r>
              <a:rPr lang="en-US" sz="1800" dirty="0"/>
              <a:t> die </a:t>
            </a:r>
            <a:r>
              <a:rPr lang="en-US" sz="1800" dirty="0" err="1"/>
              <a:t>Architektur</a:t>
            </a:r>
            <a:r>
              <a:rPr lang="en-US" sz="1800" dirty="0"/>
              <a:t> </a:t>
            </a:r>
            <a:r>
              <a:rPr lang="en-US" sz="1800" dirty="0" err="1"/>
              <a:t>oder</a:t>
            </a:r>
            <a:r>
              <a:rPr lang="en-US" sz="1800" dirty="0"/>
              <a:t> </a:t>
            </a:r>
            <a:r>
              <a:rPr lang="en-US" sz="1800" dirty="0" err="1"/>
              <a:t>Architekturvorschläge</a:t>
            </a:r>
            <a:r>
              <a:rPr lang="en-US" sz="1800" dirty="0"/>
              <a:t> </a:t>
            </a:r>
            <a:r>
              <a:rPr lang="en-US" sz="1800" dirty="0" err="1"/>
              <a:t>vermitteln</a:t>
            </a:r>
            <a:r>
              <a:rPr lang="en-US" sz="1800" dirty="0"/>
              <a:t> </a:t>
            </a:r>
            <a:r>
              <a:rPr lang="en-US" sz="1800" dirty="0" err="1"/>
              <a:t>zu</a:t>
            </a:r>
            <a:r>
              <a:rPr lang="en-US" sz="1800" dirty="0"/>
              <a:t> </a:t>
            </a:r>
            <a:r>
              <a:rPr lang="en-US" sz="1800" dirty="0" err="1"/>
              <a:t>können</a:t>
            </a:r>
            <a:r>
              <a:rPr lang="en-US" sz="1800" dirty="0"/>
              <a:t>, </a:t>
            </a:r>
            <a:r>
              <a:rPr lang="en-US" sz="1800" dirty="0" err="1"/>
              <a:t>ist</a:t>
            </a:r>
            <a:r>
              <a:rPr lang="en-US" sz="1800" dirty="0"/>
              <a:t> </a:t>
            </a:r>
            <a:r>
              <a:rPr lang="en-US" sz="1800" dirty="0" err="1"/>
              <a:t>überlebensnotwendig</a:t>
            </a:r>
            <a:endParaRPr lang="en-US" sz="1800" dirty="0"/>
          </a:p>
          <a:p>
            <a:r>
              <a:rPr lang="en-US" sz="1800" dirty="0"/>
              <a:t>um </a:t>
            </a:r>
            <a:r>
              <a:rPr lang="en-US" sz="1800" dirty="0" err="1"/>
              <a:t>etwas</a:t>
            </a:r>
            <a:r>
              <a:rPr lang="en-US" sz="1800" dirty="0"/>
              <a:t> </a:t>
            </a:r>
            <a:r>
              <a:rPr lang="en-US" sz="1800" dirty="0" err="1"/>
              <a:t>kommunizieren</a:t>
            </a:r>
            <a:r>
              <a:rPr lang="en-US" sz="1800" dirty="0"/>
              <a:t> </a:t>
            </a:r>
            <a:r>
              <a:rPr lang="en-US" sz="1800" dirty="0" err="1"/>
              <a:t>zu</a:t>
            </a:r>
            <a:r>
              <a:rPr lang="en-US" sz="1800" dirty="0"/>
              <a:t> </a:t>
            </a:r>
            <a:r>
              <a:rPr lang="en-US" sz="1800" dirty="0" err="1"/>
              <a:t>können</a:t>
            </a:r>
            <a:r>
              <a:rPr lang="en-US" sz="1800" dirty="0"/>
              <a:t>, </a:t>
            </a:r>
            <a:r>
              <a:rPr lang="en-US" sz="1800" dirty="0" err="1"/>
              <a:t>muß</a:t>
            </a:r>
            <a:r>
              <a:rPr lang="en-US" sz="1800" dirty="0"/>
              <a:t> man die verstehen </a:t>
            </a:r>
            <a:r>
              <a:rPr lang="en-US" sz="1800" dirty="0" err="1"/>
              <a:t>können</a:t>
            </a:r>
            <a:r>
              <a:rPr lang="en-US" sz="1800" dirty="0"/>
              <a:t> und das </a:t>
            </a:r>
            <a:r>
              <a:rPr lang="en-US" sz="1800" dirty="0" err="1"/>
              <a:t>Zielpublikum</a:t>
            </a:r>
            <a:r>
              <a:rPr lang="en-US" sz="1800" dirty="0"/>
              <a:t> </a:t>
            </a:r>
            <a:r>
              <a:rPr lang="en-US" sz="1800" dirty="0" err="1"/>
              <a:t>genau</a:t>
            </a:r>
            <a:r>
              <a:rPr lang="en-US" sz="1800" dirty="0"/>
              <a:t> </a:t>
            </a:r>
            <a:r>
              <a:rPr lang="en-US" sz="1800" dirty="0" err="1"/>
              <a:t>kennen</a:t>
            </a:r>
            <a:endParaRPr lang="en-US" sz="1800" dirty="0"/>
          </a:p>
          <a:p>
            <a:r>
              <a:rPr lang="en-US" sz="1800" dirty="0"/>
              <a:t>dies </a:t>
            </a:r>
            <a:r>
              <a:rPr lang="en-US" sz="1800" dirty="0" err="1"/>
              <a:t>hilft</a:t>
            </a:r>
            <a:r>
              <a:rPr lang="en-US" sz="1800" dirty="0"/>
              <a:t> </a:t>
            </a:r>
            <a:r>
              <a:rPr lang="en-US" sz="1800" dirty="0" err="1"/>
              <a:t>bei</a:t>
            </a:r>
            <a:r>
              <a:rPr lang="en-US" sz="1800" dirty="0"/>
              <a:t> der </a:t>
            </a:r>
            <a:r>
              <a:rPr lang="en-US" sz="1800" dirty="0" err="1"/>
              <a:t>Auswahl</a:t>
            </a:r>
            <a:r>
              <a:rPr lang="en-US" sz="1800" dirty="0"/>
              <a:t> der </a:t>
            </a:r>
            <a:r>
              <a:rPr lang="en-US" sz="1800" dirty="0" err="1"/>
              <a:t>geeigneten</a:t>
            </a:r>
            <a:r>
              <a:rPr lang="en-US" sz="1800" dirty="0"/>
              <a:t> </a:t>
            </a:r>
            <a:r>
              <a:rPr lang="en-US" sz="1800" dirty="0" err="1"/>
              <a:t>Hilfsmittel</a:t>
            </a:r>
            <a:r>
              <a:rPr lang="en-US" sz="1800" dirty="0"/>
              <a:t> und </a:t>
            </a:r>
            <a:r>
              <a:rPr lang="en-US" sz="1800" dirty="0" err="1"/>
              <a:t>Methoden</a:t>
            </a:r>
            <a:r>
              <a:rPr lang="en-US" sz="1800" dirty="0"/>
              <a:t> </a:t>
            </a:r>
            <a:r>
              <a:rPr lang="en-US" sz="1800" dirty="0" err="1"/>
              <a:t>zur</a:t>
            </a:r>
            <a:r>
              <a:rPr lang="en-US" sz="1800" dirty="0"/>
              <a:t> </a:t>
            </a:r>
            <a:r>
              <a:rPr lang="en-US" sz="1800" dirty="0" err="1"/>
              <a:t>Weitergabe</a:t>
            </a:r>
            <a:r>
              <a:rPr lang="en-US" sz="1800" dirty="0"/>
              <a:t> von </a:t>
            </a:r>
            <a:r>
              <a:rPr lang="en-US" sz="1800" dirty="0" err="1"/>
              <a:t>Informationen</a:t>
            </a:r>
            <a:endParaRPr lang="en-US" sz="1800" dirty="0"/>
          </a:p>
          <a:p>
            <a:r>
              <a:rPr lang="en-US" sz="1800" dirty="0" err="1"/>
              <a:t>meistens</a:t>
            </a:r>
            <a:r>
              <a:rPr lang="en-US" sz="1800" dirty="0"/>
              <a:t> </a:t>
            </a:r>
            <a:r>
              <a:rPr lang="en-US" sz="1800" dirty="0" err="1"/>
              <a:t>ist</a:t>
            </a:r>
            <a:r>
              <a:rPr lang="en-US" sz="1800" dirty="0"/>
              <a:t> die Art, </a:t>
            </a:r>
            <a:r>
              <a:rPr lang="en-US" sz="1800" dirty="0" err="1"/>
              <a:t>wie</a:t>
            </a:r>
            <a:r>
              <a:rPr lang="en-US" sz="1800" dirty="0"/>
              <a:t> man </a:t>
            </a:r>
            <a:r>
              <a:rPr lang="en-US" sz="1800" dirty="0" err="1"/>
              <a:t>etwas</a:t>
            </a:r>
            <a:r>
              <a:rPr lang="en-US" sz="1800" dirty="0"/>
              <a:t> </a:t>
            </a:r>
            <a:r>
              <a:rPr lang="en-US" sz="1800" dirty="0" err="1"/>
              <a:t>sagt</a:t>
            </a:r>
            <a:r>
              <a:rPr lang="en-US" sz="1800" dirty="0"/>
              <a:t>, </a:t>
            </a:r>
            <a:r>
              <a:rPr lang="en-US" sz="1800" dirty="0" err="1"/>
              <a:t>wichtiger</a:t>
            </a:r>
            <a:r>
              <a:rPr lang="en-US" sz="1800" dirty="0"/>
              <a:t> </a:t>
            </a:r>
            <a:r>
              <a:rPr lang="en-US" sz="1800" dirty="0" err="1"/>
              <a:t>als</a:t>
            </a:r>
            <a:r>
              <a:rPr lang="en-US" sz="1800" dirty="0"/>
              <a:t> was man </a:t>
            </a:r>
            <a:r>
              <a:rPr lang="en-US" sz="1800" dirty="0" err="1"/>
              <a:t>sagt</a:t>
            </a:r>
            <a:endParaRPr lang="en-US" sz="1800" dirty="0"/>
          </a:p>
          <a:p>
            <a:r>
              <a:rPr lang="en-US" sz="1800" dirty="0" err="1"/>
              <a:t>manchmal</a:t>
            </a:r>
            <a:r>
              <a:rPr lang="en-US" sz="1800" dirty="0"/>
              <a:t> </a:t>
            </a:r>
            <a:r>
              <a:rPr lang="en-US" sz="1800" dirty="0" err="1"/>
              <a:t>geschieht</a:t>
            </a:r>
            <a:r>
              <a:rPr lang="en-US" sz="1800" dirty="0"/>
              <a:t> die </a:t>
            </a:r>
            <a:r>
              <a:rPr lang="en-US" sz="1800" dirty="0" err="1"/>
              <a:t>Kommunikation</a:t>
            </a:r>
            <a:r>
              <a:rPr lang="en-US" sz="1800" dirty="0"/>
              <a:t> auf rein </a:t>
            </a:r>
            <a:r>
              <a:rPr lang="en-US" sz="1800" dirty="0" err="1"/>
              <a:t>technischer</a:t>
            </a:r>
            <a:r>
              <a:rPr lang="en-US" sz="1800" dirty="0"/>
              <a:t> </a:t>
            </a:r>
            <a:r>
              <a:rPr lang="en-US" sz="1800" dirty="0" err="1"/>
              <a:t>Ebene</a:t>
            </a:r>
            <a:r>
              <a:rPr lang="en-US" sz="1800" dirty="0"/>
              <a:t>, </a:t>
            </a:r>
            <a:r>
              <a:rPr lang="en-US" sz="1800" dirty="0" err="1"/>
              <a:t>manchmal</a:t>
            </a:r>
            <a:r>
              <a:rPr lang="en-US" sz="1800" dirty="0"/>
              <a:t> auf </a:t>
            </a:r>
            <a:r>
              <a:rPr lang="en-US" sz="1800" dirty="0" err="1"/>
              <a:t>fachlicher</a:t>
            </a:r>
            <a:r>
              <a:rPr lang="en-US" sz="1800" dirty="0"/>
              <a:t> </a:t>
            </a:r>
            <a:r>
              <a:rPr lang="en-US" sz="1800" dirty="0" err="1"/>
              <a:t>Ebene</a:t>
            </a:r>
            <a:endParaRPr lang="en-US" sz="1800" dirty="0"/>
          </a:p>
          <a:p>
            <a:r>
              <a:rPr lang="en-US" sz="1800" dirty="0" err="1"/>
              <a:t>ein</a:t>
            </a:r>
            <a:r>
              <a:rPr lang="en-US" sz="1800" dirty="0"/>
              <a:t> </a:t>
            </a:r>
            <a:r>
              <a:rPr lang="en-US" sz="1800" dirty="0" err="1"/>
              <a:t>guter</a:t>
            </a:r>
            <a:r>
              <a:rPr lang="en-US" sz="1800" dirty="0"/>
              <a:t> </a:t>
            </a:r>
            <a:r>
              <a:rPr lang="en-US" sz="1800" dirty="0" err="1"/>
              <a:t>Architekt</a:t>
            </a:r>
            <a:r>
              <a:rPr lang="en-US" sz="1800" dirty="0"/>
              <a:t> </a:t>
            </a:r>
            <a:r>
              <a:rPr lang="en-US" sz="1800" dirty="0" err="1"/>
              <a:t>richtet</a:t>
            </a:r>
            <a:r>
              <a:rPr lang="en-US" sz="1800" dirty="0"/>
              <a:t> seine </a:t>
            </a:r>
            <a:r>
              <a:rPr lang="en-US" sz="1800" dirty="0" err="1"/>
              <a:t>Kommunikation</a:t>
            </a:r>
            <a:r>
              <a:rPr lang="en-US" sz="1800" dirty="0"/>
              <a:t> am </a:t>
            </a:r>
            <a:r>
              <a:rPr lang="en-US" sz="1800" dirty="0" err="1"/>
              <a:t>Zielpublikum</a:t>
            </a:r>
            <a:r>
              <a:rPr lang="en-US" sz="1800" dirty="0"/>
              <a:t> </a:t>
            </a:r>
            <a:r>
              <a:rPr lang="en-US" sz="1800" dirty="0" err="1"/>
              <a:t>aus</a:t>
            </a:r>
            <a:endParaRPr lang="en-US" sz="1800" dirty="0"/>
          </a:p>
          <a:p>
            <a:r>
              <a:rPr lang="en-US" sz="1800" dirty="0" err="1"/>
              <a:t>Architekturen</a:t>
            </a:r>
            <a:r>
              <a:rPr lang="en-US" sz="1800" dirty="0"/>
              <a:t> </a:t>
            </a:r>
            <a:r>
              <a:rPr lang="en-US" sz="1800" dirty="0" err="1"/>
              <a:t>müssen</a:t>
            </a:r>
            <a:r>
              <a:rPr lang="en-US" sz="1800" dirty="0"/>
              <a:t> an die </a:t>
            </a:r>
            <a:r>
              <a:rPr lang="en-US" sz="1800" dirty="0" err="1"/>
              <a:t>Entwickler</a:t>
            </a:r>
            <a:r>
              <a:rPr lang="en-US" sz="1800" dirty="0"/>
              <a:t>, die </a:t>
            </a:r>
            <a:r>
              <a:rPr lang="en-US" sz="1800" dirty="0" err="1"/>
              <a:t>Projektteilnehmer</a:t>
            </a:r>
            <a:r>
              <a:rPr lang="en-US" sz="1800" dirty="0"/>
              <a:t> und an die </a:t>
            </a:r>
            <a:r>
              <a:rPr lang="en-US" sz="1800" dirty="0" err="1"/>
              <a:t>Nutzer</a:t>
            </a:r>
            <a:r>
              <a:rPr lang="en-US" sz="1800" dirty="0"/>
              <a:t> </a:t>
            </a:r>
            <a:r>
              <a:rPr lang="en-US" sz="1800" dirty="0" err="1"/>
              <a:t>kommuniziert</a:t>
            </a:r>
            <a:r>
              <a:rPr lang="en-US" sz="1800" dirty="0"/>
              <a:t> </a:t>
            </a:r>
            <a:r>
              <a:rPr lang="en-US" sz="1800" dirty="0" err="1"/>
              <a:t>werden</a:t>
            </a:r>
            <a:endParaRPr lang="en-US" sz="1800" dirty="0"/>
          </a:p>
          <a:p>
            <a:pPr lvl="1"/>
            <a:r>
              <a:rPr lang="en-US" sz="1800" dirty="0" err="1"/>
              <a:t>technische</a:t>
            </a:r>
            <a:r>
              <a:rPr lang="en-US" sz="1800" dirty="0"/>
              <a:t> </a:t>
            </a:r>
            <a:r>
              <a:rPr lang="en-US" sz="1800" dirty="0" err="1"/>
              <a:t>Aspekte</a:t>
            </a:r>
            <a:r>
              <a:rPr lang="en-US" sz="1800" dirty="0"/>
              <a:t>, </a:t>
            </a:r>
            <a:r>
              <a:rPr lang="en-US" sz="1800" dirty="0" err="1"/>
              <a:t>Programmiervorgaben</a:t>
            </a:r>
            <a:r>
              <a:rPr lang="en-US" sz="1800" dirty="0"/>
              <a:t>, </a:t>
            </a:r>
            <a:r>
              <a:rPr lang="en-US" sz="1800" dirty="0" err="1"/>
              <a:t>Designentscheidungen</a:t>
            </a:r>
            <a:r>
              <a:rPr lang="en-US" sz="1800" dirty="0"/>
              <a:t> </a:t>
            </a:r>
            <a:r>
              <a:rPr lang="en-US" sz="1800" dirty="0" err="1"/>
              <a:t>u.ä</a:t>
            </a:r>
            <a:r>
              <a:rPr lang="en-US" sz="1800" dirty="0"/>
              <a:t>. and die </a:t>
            </a:r>
            <a:r>
              <a:rPr lang="en-US" sz="1800" dirty="0" err="1"/>
              <a:t>Progrmmierer</a:t>
            </a:r>
            <a:endParaRPr lang="en-US" sz="1800" dirty="0"/>
          </a:p>
          <a:p>
            <a:pPr lvl="1"/>
            <a:r>
              <a:rPr lang="en-US" sz="1800" dirty="0" err="1"/>
              <a:t>Qualitätsattribute</a:t>
            </a:r>
            <a:r>
              <a:rPr lang="en-US" sz="1800" dirty="0"/>
              <a:t> </a:t>
            </a:r>
            <a:r>
              <a:rPr lang="en-US" sz="1800" dirty="0" err="1"/>
              <a:t>wie</a:t>
            </a:r>
            <a:r>
              <a:rPr lang="en-US" sz="1800" dirty="0"/>
              <a:t> Performance, Usability, Security, </a:t>
            </a:r>
            <a:r>
              <a:rPr lang="en-US" sz="1800" dirty="0" err="1"/>
              <a:t>Entscheidungen</a:t>
            </a:r>
            <a:r>
              <a:rPr lang="en-US" sz="1800" dirty="0"/>
              <a:t> </a:t>
            </a:r>
            <a:r>
              <a:rPr lang="en-US" sz="1800" dirty="0" err="1"/>
              <a:t>u.ä</a:t>
            </a:r>
            <a:r>
              <a:rPr lang="en-US" sz="1800" dirty="0"/>
              <a:t>. and die </a:t>
            </a:r>
            <a:r>
              <a:rPr lang="en-US" sz="1800" dirty="0" err="1"/>
              <a:t>Anwender</a:t>
            </a:r>
            <a:endParaRPr lang="en-US" sz="1800" dirty="0"/>
          </a:p>
          <a:p>
            <a:pPr lvl="1"/>
            <a:r>
              <a:rPr lang="en-US" sz="1800" dirty="0" err="1"/>
              <a:t>Resourceplanung</a:t>
            </a:r>
            <a:r>
              <a:rPr lang="en-US" sz="1800" dirty="0"/>
              <a:t>, </a:t>
            </a:r>
            <a:r>
              <a:rPr lang="en-US" sz="1800" dirty="0" err="1"/>
              <a:t>Zeitplanung</a:t>
            </a:r>
            <a:r>
              <a:rPr lang="en-US" sz="1800" dirty="0"/>
              <a:t> </a:t>
            </a:r>
            <a:r>
              <a:rPr lang="en-US" sz="1800" dirty="0" err="1"/>
              <a:t>u.ä</a:t>
            </a:r>
            <a:r>
              <a:rPr lang="en-US" sz="1800" dirty="0"/>
              <a:t>. an das </a:t>
            </a:r>
            <a:r>
              <a:rPr lang="en-US" sz="1800" dirty="0" err="1"/>
              <a:t>Projekt</a:t>
            </a:r>
            <a:endParaRPr lang="en-US" sz="1800" dirty="0"/>
          </a:p>
          <a:p>
            <a:r>
              <a:rPr lang="en-US" sz="1800" dirty="0" err="1"/>
              <a:t>zusätzlich</a:t>
            </a:r>
            <a:r>
              <a:rPr lang="en-US" sz="1800" dirty="0"/>
              <a:t> </a:t>
            </a:r>
            <a:r>
              <a:rPr lang="en-US" sz="1800" dirty="0" err="1"/>
              <a:t>wird</a:t>
            </a:r>
            <a:r>
              <a:rPr lang="en-US" sz="1800" dirty="0"/>
              <a:t> </a:t>
            </a:r>
            <a:r>
              <a:rPr lang="en-US" sz="1800" dirty="0" err="1"/>
              <a:t>evtl</a:t>
            </a:r>
            <a:r>
              <a:rPr lang="en-US" sz="1800" dirty="0"/>
              <a:t>. das </a:t>
            </a:r>
            <a:r>
              <a:rPr lang="en-US" sz="1800" dirty="0" err="1"/>
              <a:t>Mangement</a:t>
            </a:r>
            <a:r>
              <a:rPr lang="en-US" sz="1800" dirty="0"/>
              <a:t> </a:t>
            </a:r>
            <a:r>
              <a:rPr lang="en-US" sz="1800" dirty="0" err="1"/>
              <a:t>dauernd</a:t>
            </a:r>
            <a:r>
              <a:rPr lang="en-US" sz="1800" dirty="0"/>
              <a:t> </a:t>
            </a:r>
            <a:r>
              <a:rPr lang="en-US" sz="1800" dirty="0" err="1"/>
              <a:t>über</a:t>
            </a:r>
            <a:r>
              <a:rPr lang="en-US" sz="1800" dirty="0"/>
              <a:t> den </a:t>
            </a:r>
            <a:r>
              <a:rPr lang="en-US" sz="1800" dirty="0" err="1"/>
              <a:t>Fortschritt</a:t>
            </a:r>
            <a:r>
              <a:rPr lang="en-US" sz="1800" dirty="0"/>
              <a:t> </a:t>
            </a:r>
            <a:r>
              <a:rPr lang="en-US" sz="1800" dirty="0" err="1"/>
              <a:t>informiert</a:t>
            </a:r>
            <a:r>
              <a:rPr lang="en-US" sz="1800" dirty="0"/>
              <a:t> </a:t>
            </a:r>
            <a:r>
              <a:rPr lang="en-US" sz="1800" dirty="0" err="1"/>
              <a:t>werden</a:t>
            </a:r>
            <a:endParaRPr lang="en-US" sz="1800" dirty="0"/>
          </a:p>
          <a:p>
            <a:r>
              <a:rPr lang="en-US" sz="1800" dirty="0" err="1"/>
              <a:t>gute</a:t>
            </a:r>
            <a:r>
              <a:rPr lang="en-US" sz="1800" dirty="0"/>
              <a:t> </a:t>
            </a:r>
            <a:r>
              <a:rPr lang="en-US" sz="1800" dirty="0" err="1"/>
              <a:t>Kommunikation</a:t>
            </a:r>
            <a:r>
              <a:rPr lang="en-US" sz="1800" dirty="0"/>
              <a:t> </a:t>
            </a:r>
            <a:r>
              <a:rPr lang="en-US" sz="1800" dirty="0" err="1"/>
              <a:t>zwischen</a:t>
            </a:r>
            <a:r>
              <a:rPr lang="en-US" sz="1800" dirty="0"/>
              <a:t> </a:t>
            </a:r>
            <a:r>
              <a:rPr lang="en-US" sz="1800" dirty="0" err="1"/>
              <a:t>allen</a:t>
            </a:r>
            <a:r>
              <a:rPr lang="en-US" sz="1800" dirty="0"/>
              <a:t> </a:t>
            </a:r>
            <a:r>
              <a:rPr lang="en-US" sz="1800" dirty="0" err="1"/>
              <a:t>Beteiligten</a:t>
            </a:r>
            <a:r>
              <a:rPr lang="en-US" sz="1800" dirty="0"/>
              <a:t> </a:t>
            </a:r>
            <a:r>
              <a:rPr lang="en-US" sz="1800" dirty="0" err="1"/>
              <a:t>erhöht</a:t>
            </a:r>
            <a:r>
              <a:rPr lang="en-US" sz="1800" dirty="0"/>
              <a:t> die </a:t>
            </a:r>
            <a:r>
              <a:rPr lang="en-US" sz="1800" dirty="0" err="1"/>
              <a:t>Erfolgsaussichten</a:t>
            </a:r>
            <a:r>
              <a:rPr lang="en-US" sz="1800" dirty="0"/>
              <a:t> und </a:t>
            </a:r>
            <a:r>
              <a:rPr lang="en-US" sz="1800" dirty="0" err="1"/>
              <a:t>verhindert</a:t>
            </a:r>
            <a:r>
              <a:rPr lang="en-US" sz="1800" dirty="0"/>
              <a:t> </a:t>
            </a:r>
            <a:r>
              <a:rPr lang="en-US" sz="1800" dirty="0" err="1"/>
              <a:t>Überraschungen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13b) Kommunikation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317</a:t>
            </a:fld>
            <a:endParaRPr lang="de-DE"/>
          </a:p>
        </p:txBody>
      </p:sp>
    </p:spTree>
    <p:extLst>
      <p:ext uri="{BB962C8B-B14F-4D97-AF65-F5344CB8AC3E}">
        <p14:creationId xmlns:p14="http://schemas.microsoft.com/office/powerpoint/2010/main" val="33689388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die 7 C’s der </a:t>
            </a:r>
            <a:r>
              <a:rPr lang="en-US" sz="1800" dirty="0" err="1"/>
              <a:t>Kommunikation</a:t>
            </a:r>
            <a:r>
              <a:rPr lang="en-US" sz="1800" dirty="0"/>
              <a:t> (Tips </a:t>
            </a:r>
            <a:r>
              <a:rPr lang="en-US" sz="1800" dirty="0" err="1"/>
              <a:t>für</a:t>
            </a:r>
            <a:r>
              <a:rPr lang="en-US" sz="1800" dirty="0"/>
              <a:t> effective </a:t>
            </a:r>
            <a:r>
              <a:rPr lang="en-US" sz="1800" dirty="0" err="1"/>
              <a:t>Kommunikation</a:t>
            </a:r>
            <a:r>
              <a:rPr lang="en-US" sz="1800" dirty="0"/>
              <a:t>)</a:t>
            </a:r>
          </a:p>
          <a:p>
            <a:endParaRPr lang="en-US" sz="1800" dirty="0"/>
          </a:p>
          <a:p>
            <a:pPr lvl="1"/>
            <a:r>
              <a:rPr lang="en-US" sz="1800" dirty="0" err="1"/>
              <a:t>Klarheit</a:t>
            </a:r>
            <a:r>
              <a:rPr lang="en-US" sz="1800" dirty="0"/>
              <a:t> (Clarity)</a:t>
            </a:r>
          </a:p>
          <a:p>
            <a:pPr lvl="2"/>
            <a:r>
              <a:rPr lang="en-US" sz="1800" dirty="0" err="1"/>
              <a:t>Klarheit</a:t>
            </a:r>
            <a:r>
              <a:rPr lang="en-US" sz="1800" dirty="0"/>
              <a:t> </a:t>
            </a:r>
            <a:r>
              <a:rPr lang="en-US" sz="1800" dirty="0" err="1"/>
              <a:t>sorgt</a:t>
            </a:r>
            <a:r>
              <a:rPr lang="en-US" sz="1800" dirty="0"/>
              <a:t> </a:t>
            </a:r>
            <a:r>
              <a:rPr lang="en-US" sz="1800" dirty="0" err="1"/>
              <a:t>für</a:t>
            </a:r>
            <a:r>
              <a:rPr lang="en-US" sz="1800" dirty="0"/>
              <a:t> </a:t>
            </a:r>
            <a:r>
              <a:rPr lang="en-US" sz="1800" dirty="0" err="1"/>
              <a:t>Verständnis</a:t>
            </a:r>
            <a:r>
              <a:rPr lang="en-US" sz="1800" dirty="0"/>
              <a:t> und effective </a:t>
            </a:r>
            <a:r>
              <a:rPr lang="en-US" sz="1800" dirty="0" err="1"/>
              <a:t>Kommunikation</a:t>
            </a:r>
            <a:endParaRPr lang="en-US" sz="1800" dirty="0"/>
          </a:p>
          <a:p>
            <a:pPr lvl="2"/>
            <a:r>
              <a:rPr lang="en-US" sz="1800" dirty="0" err="1"/>
              <a:t>Einbeziehung</a:t>
            </a:r>
            <a:r>
              <a:rPr lang="en-US" sz="1800" dirty="0"/>
              <a:t> der </a:t>
            </a:r>
            <a:r>
              <a:rPr lang="en-US" sz="1800" dirty="0" err="1"/>
              <a:t>Zuhörer</a:t>
            </a:r>
            <a:r>
              <a:rPr lang="en-US" sz="1800" dirty="0"/>
              <a:t> und die Wahl der </a:t>
            </a:r>
            <a:r>
              <a:rPr lang="en-US" sz="1800" dirty="0" err="1"/>
              <a:t>Sprache</a:t>
            </a:r>
            <a:r>
              <a:rPr lang="en-US" sz="1800" dirty="0"/>
              <a:t> </a:t>
            </a:r>
            <a:r>
              <a:rPr lang="en-US" sz="1800" dirty="0" err="1"/>
              <a:t>unterstützen</a:t>
            </a:r>
            <a:r>
              <a:rPr lang="en-US" sz="1800" dirty="0"/>
              <a:t> </a:t>
            </a:r>
            <a:r>
              <a:rPr lang="en-US" sz="1800" dirty="0" err="1"/>
              <a:t>Klarheit</a:t>
            </a:r>
            <a:endParaRPr lang="en-US" sz="1800" dirty="0"/>
          </a:p>
          <a:p>
            <a:pPr lvl="1"/>
            <a:r>
              <a:rPr lang="en-US" sz="1800" dirty="0" err="1"/>
              <a:t>Prägnanz</a:t>
            </a:r>
            <a:r>
              <a:rPr lang="en-US" sz="1800" dirty="0"/>
              <a:t> (Conciseness)</a:t>
            </a:r>
          </a:p>
          <a:p>
            <a:pPr lvl="2"/>
            <a:r>
              <a:rPr lang="en-US" sz="1800" dirty="0" err="1"/>
              <a:t>Weniger</a:t>
            </a:r>
            <a:r>
              <a:rPr lang="en-US" sz="1800" dirty="0"/>
              <a:t> </a:t>
            </a:r>
            <a:r>
              <a:rPr lang="en-US" sz="1800" dirty="0" err="1"/>
              <a:t>ist</a:t>
            </a:r>
            <a:r>
              <a:rPr lang="en-US" sz="1800" dirty="0"/>
              <a:t> oft </a:t>
            </a:r>
            <a:r>
              <a:rPr lang="en-US" sz="1800" dirty="0" err="1"/>
              <a:t>mehr</a:t>
            </a:r>
            <a:r>
              <a:rPr lang="en-US" sz="1800" dirty="0"/>
              <a:t>, </a:t>
            </a:r>
            <a:r>
              <a:rPr lang="en-US" sz="1800" dirty="0" err="1"/>
              <a:t>Zuhörer</a:t>
            </a:r>
            <a:r>
              <a:rPr lang="en-US" sz="1800" dirty="0"/>
              <a:t> </a:t>
            </a:r>
            <a:r>
              <a:rPr lang="en-US" sz="1800" dirty="0" err="1"/>
              <a:t>lieben</a:t>
            </a:r>
            <a:r>
              <a:rPr lang="en-US" sz="1800" dirty="0"/>
              <a:t> </a:t>
            </a:r>
            <a:r>
              <a:rPr lang="en-US" sz="1800" dirty="0" err="1"/>
              <a:t>Prägnanz</a:t>
            </a:r>
            <a:endParaRPr lang="en-US" sz="1800" dirty="0"/>
          </a:p>
          <a:p>
            <a:pPr lvl="2"/>
            <a:r>
              <a:rPr lang="en-US" sz="1800" dirty="0" err="1"/>
              <a:t>zu</a:t>
            </a:r>
            <a:r>
              <a:rPr lang="en-US" sz="1800" dirty="0"/>
              <a:t> </a:t>
            </a:r>
            <a:r>
              <a:rPr lang="en-US" sz="1800" dirty="0" err="1"/>
              <a:t>viele</a:t>
            </a:r>
            <a:r>
              <a:rPr lang="en-US" sz="1800" dirty="0"/>
              <a:t> </a:t>
            </a:r>
            <a:r>
              <a:rPr lang="en-US" sz="1800" dirty="0" err="1"/>
              <a:t>Worte</a:t>
            </a:r>
            <a:r>
              <a:rPr lang="en-US" sz="1800" dirty="0"/>
              <a:t> </a:t>
            </a:r>
            <a:r>
              <a:rPr lang="en-US" sz="1800" dirty="0" err="1"/>
              <a:t>beeinträchtigen</a:t>
            </a:r>
            <a:r>
              <a:rPr lang="en-US" sz="1800" dirty="0"/>
              <a:t> </a:t>
            </a:r>
            <a:r>
              <a:rPr lang="en-US" sz="1800" dirty="0" err="1"/>
              <a:t>Karheit</a:t>
            </a:r>
            <a:r>
              <a:rPr lang="en-US" sz="1800" dirty="0"/>
              <a:t> und den </a:t>
            </a:r>
            <a:r>
              <a:rPr lang="en-US" sz="1800" dirty="0" err="1"/>
              <a:t>Inhalt</a:t>
            </a:r>
            <a:endParaRPr lang="en-US" sz="1800" dirty="0"/>
          </a:p>
          <a:p>
            <a:pPr lvl="2"/>
            <a:r>
              <a:rPr lang="en-US" sz="1800" dirty="0" err="1"/>
              <a:t>Prägnanz</a:t>
            </a:r>
            <a:r>
              <a:rPr lang="en-US" sz="1800" dirty="0"/>
              <a:t> </a:t>
            </a:r>
            <a:r>
              <a:rPr lang="en-US" sz="1800" dirty="0" err="1"/>
              <a:t>leitet</a:t>
            </a:r>
            <a:r>
              <a:rPr lang="en-US" sz="1800" dirty="0"/>
              <a:t> auf den </a:t>
            </a:r>
            <a:r>
              <a:rPr lang="en-US" sz="1800" dirty="0" err="1"/>
              <a:t>eigentlichen</a:t>
            </a:r>
            <a:r>
              <a:rPr lang="en-US" sz="1800" dirty="0"/>
              <a:t> </a:t>
            </a:r>
            <a:r>
              <a:rPr lang="en-US" sz="1800" dirty="0" err="1"/>
              <a:t>Inhalt</a:t>
            </a:r>
            <a:r>
              <a:rPr lang="en-US" sz="1800" dirty="0"/>
              <a:t>, </a:t>
            </a:r>
            <a:r>
              <a:rPr lang="en-US" sz="1800" dirty="0" err="1"/>
              <a:t>indem</a:t>
            </a:r>
            <a:r>
              <a:rPr lang="en-US" sz="1800" dirty="0"/>
              <a:t> </a:t>
            </a:r>
            <a:r>
              <a:rPr lang="en-US" sz="1800" dirty="0" err="1"/>
              <a:t>unnötige</a:t>
            </a:r>
            <a:r>
              <a:rPr lang="en-US" sz="1800" dirty="0"/>
              <a:t> Dinge </a:t>
            </a:r>
            <a:r>
              <a:rPr lang="en-US" sz="1800" dirty="0" err="1"/>
              <a:t>weggelassen</a:t>
            </a:r>
            <a:r>
              <a:rPr lang="en-US" sz="1800" dirty="0"/>
              <a:t> </a:t>
            </a:r>
            <a:r>
              <a:rPr lang="en-US" sz="1800" dirty="0" err="1"/>
              <a:t>werden</a:t>
            </a:r>
            <a:endParaRPr lang="en-US" sz="1800" dirty="0"/>
          </a:p>
          <a:p>
            <a:pPr lvl="2"/>
            <a:r>
              <a:rPr lang="en-US" sz="1800" dirty="0" err="1"/>
              <a:t>Prägnanz</a:t>
            </a:r>
            <a:r>
              <a:rPr lang="en-US" sz="1800" dirty="0"/>
              <a:t> </a:t>
            </a:r>
            <a:r>
              <a:rPr lang="en-US" sz="1800" dirty="0" err="1"/>
              <a:t>spart</a:t>
            </a:r>
            <a:r>
              <a:rPr lang="en-US" sz="1800" dirty="0"/>
              <a:t> Zeit und Geld</a:t>
            </a:r>
          </a:p>
          <a:p>
            <a:pPr lvl="1"/>
            <a:r>
              <a:rPr lang="en-US" sz="1800" dirty="0" err="1"/>
              <a:t>Konkretheit</a:t>
            </a:r>
            <a:r>
              <a:rPr lang="en-US" sz="1800" dirty="0"/>
              <a:t> (Concreteness)</a:t>
            </a:r>
          </a:p>
          <a:p>
            <a:pPr lvl="2"/>
            <a:r>
              <a:rPr lang="en-US" sz="1800" dirty="0" err="1"/>
              <a:t>spezifische</a:t>
            </a:r>
            <a:r>
              <a:rPr lang="en-US" sz="1800" dirty="0"/>
              <a:t> </a:t>
            </a:r>
            <a:r>
              <a:rPr lang="en-US" sz="1800" dirty="0" err="1"/>
              <a:t>statt</a:t>
            </a:r>
            <a:r>
              <a:rPr lang="en-US" sz="1800" dirty="0"/>
              <a:t> </a:t>
            </a:r>
            <a:r>
              <a:rPr lang="en-US" sz="1800" dirty="0" err="1"/>
              <a:t>vage</a:t>
            </a:r>
            <a:r>
              <a:rPr lang="en-US" sz="1800" dirty="0"/>
              <a:t> </a:t>
            </a:r>
            <a:r>
              <a:rPr lang="en-US" sz="1800" dirty="0" err="1"/>
              <a:t>Aussagen</a:t>
            </a:r>
            <a:endParaRPr lang="en-US" sz="1800" dirty="0"/>
          </a:p>
          <a:p>
            <a:pPr lvl="2"/>
            <a:r>
              <a:rPr lang="en-US" sz="1800" dirty="0" err="1"/>
              <a:t>bringt</a:t>
            </a:r>
            <a:r>
              <a:rPr lang="en-US" sz="1800" dirty="0"/>
              <a:t> </a:t>
            </a:r>
            <a:r>
              <a:rPr lang="en-US" sz="1800" dirty="0" err="1"/>
              <a:t>Klarheit</a:t>
            </a:r>
            <a:r>
              <a:rPr lang="en-US" sz="1800" dirty="0"/>
              <a:t> in </a:t>
            </a:r>
            <a:r>
              <a:rPr lang="en-US" sz="1800" dirty="0" err="1"/>
              <a:t>Aussagen</a:t>
            </a:r>
            <a:r>
              <a:rPr lang="en-US" sz="1800" dirty="0"/>
              <a:t> und </a:t>
            </a:r>
            <a:r>
              <a:rPr lang="en-US" sz="1800" dirty="0" err="1"/>
              <a:t>verhindert</a:t>
            </a:r>
            <a:r>
              <a:rPr lang="en-US" sz="1800" dirty="0"/>
              <a:t> </a:t>
            </a:r>
            <a:r>
              <a:rPr lang="en-US" sz="1800" dirty="0" err="1"/>
              <a:t>Mißverständnisse</a:t>
            </a:r>
            <a:endParaRPr lang="en-US" sz="1800" dirty="0"/>
          </a:p>
          <a:p>
            <a:pPr lvl="2"/>
            <a:r>
              <a:rPr lang="en-US" sz="1800" dirty="0" err="1"/>
              <a:t>macht</a:t>
            </a:r>
            <a:r>
              <a:rPr lang="en-US" sz="1800" dirty="0"/>
              <a:t> </a:t>
            </a:r>
            <a:r>
              <a:rPr lang="en-US" sz="1800" dirty="0" err="1"/>
              <a:t>Aussagen</a:t>
            </a:r>
            <a:r>
              <a:rPr lang="en-US" sz="1800" dirty="0"/>
              <a:t> </a:t>
            </a:r>
            <a:r>
              <a:rPr lang="en-US" sz="1800" dirty="0" err="1"/>
              <a:t>für</a:t>
            </a:r>
            <a:r>
              <a:rPr lang="en-US" sz="1800" dirty="0"/>
              <a:t> </a:t>
            </a:r>
            <a:r>
              <a:rPr lang="en-US" sz="1800" dirty="0" err="1"/>
              <a:t>Zuhörer</a:t>
            </a:r>
            <a:r>
              <a:rPr lang="en-US" sz="1800" dirty="0"/>
              <a:t> </a:t>
            </a:r>
            <a:r>
              <a:rPr lang="en-US" sz="1800" dirty="0" err="1"/>
              <a:t>interessanter</a:t>
            </a:r>
            <a:endParaRPr lang="en-US" sz="1800" dirty="0"/>
          </a:p>
          <a:p>
            <a:pPr lvl="2"/>
            <a:r>
              <a:rPr lang="en-US" sz="1800" dirty="0" err="1"/>
              <a:t>lebhafte</a:t>
            </a:r>
            <a:r>
              <a:rPr lang="en-US" sz="1800" dirty="0"/>
              <a:t>, active </a:t>
            </a:r>
            <a:r>
              <a:rPr lang="en-US" sz="1800" dirty="0" err="1"/>
              <a:t>Sprache</a:t>
            </a:r>
            <a:r>
              <a:rPr lang="en-US" sz="1800" dirty="0"/>
              <a:t> </a:t>
            </a:r>
            <a:r>
              <a:rPr lang="en-US" sz="1800" dirty="0" err="1"/>
              <a:t>fesselt</a:t>
            </a:r>
            <a:r>
              <a:rPr lang="en-US" sz="1800" dirty="0"/>
              <a:t> </a:t>
            </a:r>
            <a:r>
              <a:rPr lang="en-US" sz="1800" dirty="0" err="1"/>
              <a:t>Zuhörer</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13b) Kommunikation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318</a:t>
            </a:fld>
            <a:endParaRPr lang="de-DE"/>
          </a:p>
        </p:txBody>
      </p:sp>
    </p:spTree>
    <p:extLst>
      <p:ext uri="{BB962C8B-B14F-4D97-AF65-F5344CB8AC3E}">
        <p14:creationId xmlns:p14="http://schemas.microsoft.com/office/powerpoint/2010/main" val="160775333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die 7 C’s der </a:t>
            </a:r>
            <a:r>
              <a:rPr lang="en-US" sz="1800" dirty="0" err="1"/>
              <a:t>Kommunikation</a:t>
            </a:r>
            <a:r>
              <a:rPr lang="en-US" sz="1800" dirty="0"/>
              <a:t> (Tips </a:t>
            </a:r>
            <a:r>
              <a:rPr lang="en-US" sz="1800" dirty="0" err="1"/>
              <a:t>für</a:t>
            </a:r>
            <a:r>
              <a:rPr lang="en-US" sz="1800" dirty="0"/>
              <a:t> effective </a:t>
            </a:r>
            <a:r>
              <a:rPr lang="en-US" sz="1800" dirty="0" err="1"/>
              <a:t>Kommunikation</a:t>
            </a:r>
            <a:r>
              <a:rPr lang="en-US" sz="1800" dirty="0"/>
              <a:t>)</a:t>
            </a:r>
          </a:p>
          <a:p>
            <a:endParaRPr lang="en-US" sz="1800" dirty="0"/>
          </a:p>
          <a:p>
            <a:pPr lvl="1"/>
            <a:r>
              <a:rPr lang="en-US" sz="1800" dirty="0" err="1"/>
              <a:t>Höflichkeit</a:t>
            </a:r>
            <a:r>
              <a:rPr lang="en-US" sz="1800" dirty="0"/>
              <a:t> (Courteousness)</a:t>
            </a:r>
          </a:p>
          <a:p>
            <a:pPr lvl="2"/>
            <a:r>
              <a:rPr lang="en-US" sz="1800" dirty="0" err="1"/>
              <a:t>zeigt</a:t>
            </a:r>
            <a:r>
              <a:rPr lang="en-US" sz="1800" dirty="0"/>
              <a:t> </a:t>
            </a:r>
            <a:r>
              <a:rPr lang="en-US" sz="1800" dirty="0" err="1"/>
              <a:t>Respekt</a:t>
            </a:r>
            <a:r>
              <a:rPr lang="en-US" sz="1800" dirty="0"/>
              <a:t> </a:t>
            </a:r>
            <a:r>
              <a:rPr lang="en-US" sz="1800" dirty="0" err="1"/>
              <a:t>gegenüber</a:t>
            </a:r>
            <a:r>
              <a:rPr lang="en-US" sz="1800" dirty="0"/>
              <a:t> den </a:t>
            </a:r>
            <a:r>
              <a:rPr lang="en-US" sz="1800" dirty="0" err="1"/>
              <a:t>Zuhörern</a:t>
            </a:r>
            <a:endParaRPr lang="en-US" sz="1800" dirty="0"/>
          </a:p>
          <a:p>
            <a:pPr lvl="2"/>
            <a:r>
              <a:rPr lang="en-US" sz="1800" dirty="0" err="1"/>
              <a:t>unterstützt</a:t>
            </a:r>
            <a:r>
              <a:rPr lang="en-US" sz="1800" dirty="0"/>
              <a:t> </a:t>
            </a:r>
            <a:r>
              <a:rPr lang="en-US" sz="1800" dirty="0" err="1"/>
              <a:t>bei</a:t>
            </a:r>
            <a:r>
              <a:rPr lang="en-US" sz="1800" dirty="0"/>
              <a:t> der Auf-/</a:t>
            </a:r>
            <a:r>
              <a:rPr lang="en-US" sz="1800" dirty="0" err="1"/>
              <a:t>Annahme</a:t>
            </a:r>
            <a:r>
              <a:rPr lang="en-US" sz="1800" dirty="0"/>
              <a:t> der </a:t>
            </a:r>
            <a:r>
              <a:rPr lang="en-US" sz="1800" dirty="0" err="1"/>
              <a:t>Nachricht</a:t>
            </a:r>
            <a:r>
              <a:rPr lang="en-US" sz="1800" dirty="0"/>
              <a:t> </a:t>
            </a:r>
            <a:r>
              <a:rPr lang="en-US" sz="1800" dirty="0" err="1"/>
              <a:t>durch</a:t>
            </a:r>
            <a:r>
              <a:rPr lang="en-US" sz="1800" dirty="0"/>
              <a:t> </a:t>
            </a:r>
            <a:r>
              <a:rPr lang="en-US" sz="1800" dirty="0" err="1"/>
              <a:t>andere</a:t>
            </a:r>
            <a:endParaRPr lang="en-US" sz="1800" dirty="0"/>
          </a:p>
          <a:p>
            <a:pPr lvl="2"/>
            <a:r>
              <a:rPr lang="en-US" sz="1800" dirty="0" err="1"/>
              <a:t>verstärkt</a:t>
            </a:r>
            <a:r>
              <a:rPr lang="en-US" sz="1800" dirty="0"/>
              <a:t> </a:t>
            </a:r>
            <a:r>
              <a:rPr lang="en-US" sz="1800" dirty="0" err="1"/>
              <a:t>Beziehungen</a:t>
            </a:r>
            <a:endParaRPr lang="en-US" sz="1800" dirty="0"/>
          </a:p>
          <a:p>
            <a:pPr lvl="2"/>
            <a:r>
              <a:rPr lang="en-US" sz="1800" dirty="0" err="1"/>
              <a:t>berücksichtigt</a:t>
            </a:r>
            <a:r>
              <a:rPr lang="en-US" sz="1800" dirty="0"/>
              <a:t> </a:t>
            </a:r>
            <a:r>
              <a:rPr lang="en-US" sz="1800" dirty="0" err="1"/>
              <a:t>kulturelle</a:t>
            </a:r>
            <a:r>
              <a:rPr lang="en-US" sz="1800" dirty="0"/>
              <a:t>, religiose und </a:t>
            </a:r>
            <a:r>
              <a:rPr lang="en-US" sz="1800" dirty="0" err="1"/>
              <a:t>ethnische</a:t>
            </a:r>
            <a:r>
              <a:rPr lang="en-US" sz="1800" dirty="0"/>
              <a:t> </a:t>
            </a:r>
            <a:r>
              <a:rPr lang="en-US" sz="1800" dirty="0" err="1"/>
              <a:t>Unterschiede</a:t>
            </a:r>
            <a:endParaRPr lang="en-US" sz="1800" dirty="0"/>
          </a:p>
          <a:p>
            <a:pPr lvl="1"/>
            <a:r>
              <a:rPr lang="en-US" sz="1800" dirty="0" err="1"/>
              <a:t>Rücksicht</a:t>
            </a:r>
            <a:r>
              <a:rPr lang="en-US" sz="1800" dirty="0"/>
              <a:t> (Consideration)</a:t>
            </a:r>
          </a:p>
          <a:p>
            <a:pPr lvl="2"/>
            <a:r>
              <a:rPr lang="en-US" sz="1800" dirty="0"/>
              <a:t>hat die </a:t>
            </a:r>
            <a:r>
              <a:rPr lang="en-US" sz="1800" dirty="0" err="1"/>
              <a:t>Empfänger</a:t>
            </a:r>
            <a:r>
              <a:rPr lang="en-US" sz="1800" dirty="0"/>
              <a:t> der </a:t>
            </a:r>
            <a:r>
              <a:rPr lang="en-US" sz="1800" dirty="0" err="1"/>
              <a:t>Nachricht</a:t>
            </a:r>
            <a:r>
              <a:rPr lang="en-US" sz="1800" dirty="0"/>
              <a:t> </a:t>
            </a:r>
            <a:r>
              <a:rPr lang="en-US" sz="1800" dirty="0" err="1"/>
              <a:t>im</a:t>
            </a:r>
            <a:r>
              <a:rPr lang="en-US" sz="1800" dirty="0"/>
              <a:t> Sinn</a:t>
            </a:r>
          </a:p>
          <a:p>
            <a:pPr lvl="2"/>
            <a:r>
              <a:rPr lang="en-US" sz="1800" dirty="0" err="1"/>
              <a:t>legt</a:t>
            </a:r>
            <a:r>
              <a:rPr lang="en-US" sz="1800" dirty="0"/>
              <a:t> den </a:t>
            </a:r>
            <a:r>
              <a:rPr lang="en-US" sz="1800" dirty="0" err="1"/>
              <a:t>Schwerpunkt</a:t>
            </a:r>
            <a:r>
              <a:rPr lang="en-US" sz="1800" dirty="0"/>
              <a:t> auf “Du” </a:t>
            </a:r>
            <a:r>
              <a:rPr lang="en-US" sz="1800" dirty="0" err="1"/>
              <a:t>nicht</a:t>
            </a:r>
            <a:r>
              <a:rPr lang="en-US" sz="1800" dirty="0"/>
              <a:t> “</a:t>
            </a:r>
            <a:r>
              <a:rPr lang="en-US" sz="1800" dirty="0" err="1"/>
              <a:t>Wir</a:t>
            </a:r>
            <a:r>
              <a:rPr lang="en-US" sz="1800" dirty="0"/>
              <a:t>” und “Ich”</a:t>
            </a:r>
          </a:p>
          <a:p>
            <a:pPr lvl="2"/>
            <a:r>
              <a:rPr lang="en-US" sz="1800" dirty="0" err="1"/>
              <a:t>berücksichtigt</a:t>
            </a:r>
            <a:r>
              <a:rPr lang="en-US" sz="1800" dirty="0"/>
              <a:t> die </a:t>
            </a:r>
            <a:r>
              <a:rPr lang="en-US" sz="1800" dirty="0" err="1"/>
              <a:t>Blickpunkte</a:t>
            </a:r>
            <a:r>
              <a:rPr lang="en-US" sz="1800" dirty="0"/>
              <a:t> der </a:t>
            </a:r>
            <a:r>
              <a:rPr lang="en-US" sz="1800" dirty="0" err="1"/>
              <a:t>Empfänger</a:t>
            </a:r>
            <a:endParaRPr lang="en-US" sz="1800" dirty="0"/>
          </a:p>
          <a:p>
            <a:pPr lvl="1"/>
            <a:r>
              <a:rPr lang="en-US" sz="1800" dirty="0" err="1"/>
              <a:t>Richtigkeit</a:t>
            </a:r>
            <a:r>
              <a:rPr lang="en-US" sz="1800" dirty="0"/>
              <a:t> (Correctness)</a:t>
            </a:r>
          </a:p>
          <a:p>
            <a:pPr lvl="2"/>
            <a:r>
              <a:rPr lang="en-US" sz="1800" dirty="0" err="1"/>
              <a:t>Aussagen</a:t>
            </a:r>
            <a:r>
              <a:rPr lang="en-US" sz="1800" dirty="0"/>
              <a:t> </a:t>
            </a:r>
            <a:r>
              <a:rPr lang="en-US" sz="1800" dirty="0" err="1"/>
              <a:t>müssen</a:t>
            </a:r>
            <a:r>
              <a:rPr lang="en-US" sz="1800" dirty="0"/>
              <a:t> </a:t>
            </a:r>
            <a:r>
              <a:rPr lang="en-US" sz="1800" dirty="0" err="1"/>
              <a:t>richtig</a:t>
            </a:r>
            <a:r>
              <a:rPr lang="en-US" sz="1800" dirty="0"/>
              <a:t> sein (</a:t>
            </a:r>
            <a:r>
              <a:rPr lang="en-US" sz="1800" dirty="0" err="1"/>
              <a:t>keine</a:t>
            </a:r>
            <a:r>
              <a:rPr lang="en-US" sz="1800" dirty="0"/>
              <a:t> fake news)</a:t>
            </a:r>
          </a:p>
          <a:p>
            <a:pPr lvl="2"/>
            <a:r>
              <a:rPr lang="en-US" sz="1800" dirty="0"/>
              <a:t>die </a:t>
            </a:r>
            <a:r>
              <a:rPr lang="en-US" sz="1800" dirty="0" err="1"/>
              <a:t>Wortwahl</a:t>
            </a:r>
            <a:r>
              <a:rPr lang="en-US" sz="1800" dirty="0"/>
              <a:t> muss das </a:t>
            </a:r>
            <a:r>
              <a:rPr lang="en-US" sz="1800" dirty="0" err="1"/>
              <a:t>unterstützen</a:t>
            </a:r>
            <a:endParaRPr lang="en-US" sz="1800" dirty="0"/>
          </a:p>
          <a:p>
            <a:pPr lvl="2"/>
            <a:r>
              <a:rPr lang="en-US" sz="1800" dirty="0" err="1"/>
              <a:t>unterstützt</a:t>
            </a:r>
            <a:r>
              <a:rPr lang="en-US" sz="1800" dirty="0"/>
              <a:t> das </a:t>
            </a:r>
            <a:r>
              <a:rPr lang="en-US" sz="1800" dirty="0" err="1"/>
              <a:t>Vertrauen</a:t>
            </a:r>
            <a:r>
              <a:rPr lang="en-US" sz="1800" dirty="0"/>
              <a:t> der </a:t>
            </a:r>
            <a:r>
              <a:rPr lang="en-US" sz="1800" dirty="0" err="1"/>
              <a:t>Zuhörer</a:t>
            </a:r>
            <a:r>
              <a:rPr lang="en-US" sz="1800" dirty="0"/>
              <a:t> in die </a:t>
            </a:r>
            <a:r>
              <a:rPr lang="en-US" sz="1800" dirty="0" err="1"/>
              <a:t>Nachricht</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13b) Kommunikation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319</a:t>
            </a:fld>
            <a:endParaRPr lang="de-DE"/>
          </a:p>
        </p:txBody>
      </p:sp>
    </p:spTree>
    <p:extLst>
      <p:ext uri="{BB962C8B-B14F-4D97-AF65-F5344CB8AC3E}">
        <p14:creationId xmlns:p14="http://schemas.microsoft.com/office/powerpoint/2010/main" val="44548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393F3-F4B6-4126-866D-9649C2C9D27E}"/>
              </a:ext>
            </a:extLst>
          </p:cNvPr>
          <p:cNvSpPr>
            <a:spLocks noGrp="1"/>
          </p:cNvSpPr>
          <p:nvPr>
            <p:ph type="title"/>
          </p:nvPr>
        </p:nvSpPr>
        <p:spPr/>
        <p:txBody>
          <a:bodyPr/>
          <a:lstStyle/>
          <a:p>
            <a:r>
              <a:rPr lang="de-DE"/>
              <a:t>2a) Typen von Softwarearchitekten</a:t>
            </a:r>
            <a:br>
              <a:rPr lang="de-DE"/>
            </a:br>
            <a:r>
              <a:rPr lang="de-DE"/>
              <a:t>Information Security Architect</a:t>
            </a:r>
          </a:p>
        </p:txBody>
      </p:sp>
      <p:sp>
        <p:nvSpPr>
          <p:cNvPr id="3" name="Slide Number Placeholder 2">
            <a:extLst>
              <a:ext uri="{FF2B5EF4-FFF2-40B4-BE49-F238E27FC236}">
                <a16:creationId xmlns:a16="http://schemas.microsoft.com/office/drawing/2014/main" id="{CBBE9BFD-19AC-4009-8B0B-5360C3FB865F}"/>
              </a:ext>
            </a:extLst>
          </p:cNvPr>
          <p:cNvSpPr>
            <a:spLocks noGrp="1"/>
          </p:cNvSpPr>
          <p:nvPr>
            <p:ph type="sldNum" sz="quarter" idx="4"/>
          </p:nvPr>
        </p:nvSpPr>
        <p:spPr/>
        <p:txBody>
          <a:bodyPr/>
          <a:lstStyle/>
          <a:p>
            <a:fld id="{82EA1D04-CA53-4DE3-84A8-2B63E41036C9}" type="slidenum">
              <a:rPr lang="de-DE" smtClean="0"/>
              <a:pPr/>
              <a:t>32</a:t>
            </a:fld>
            <a:endParaRPr lang="de-DE"/>
          </a:p>
        </p:txBody>
      </p:sp>
      <p:sp>
        <p:nvSpPr>
          <p:cNvPr id="4" name="Content Placeholder 3">
            <a:extLst>
              <a:ext uri="{FF2B5EF4-FFF2-40B4-BE49-F238E27FC236}">
                <a16:creationId xmlns:a16="http://schemas.microsoft.com/office/drawing/2014/main" id="{8608A440-DC11-4242-AD8D-E1481A348986}"/>
              </a:ext>
            </a:extLst>
          </p:cNvPr>
          <p:cNvSpPr>
            <a:spLocks noGrp="1"/>
          </p:cNvSpPr>
          <p:nvPr>
            <p:ph idx="1"/>
          </p:nvPr>
        </p:nvSpPr>
        <p:spPr/>
        <p:txBody>
          <a:bodyPr/>
          <a:lstStyle/>
          <a:p>
            <a:r>
              <a:rPr lang="de-DE"/>
              <a:t>Sie sind verantwortlich für die Computer und Netzwerk Sicherheit</a:t>
            </a:r>
          </a:p>
          <a:p>
            <a:pPr lvl="1"/>
            <a:r>
              <a:rPr lang="de-DE"/>
              <a:t>Dafür müssen sie die Infrastruktur in allen Komponenten gut kennen und verstehen</a:t>
            </a:r>
          </a:p>
          <a:p>
            <a:r>
              <a:rPr lang="de-DE"/>
              <a:t>Sie führen Security Assessments durch und testen die Infrastruktur auf Angreifbarkeit</a:t>
            </a:r>
          </a:p>
          <a:p>
            <a:r>
              <a:rPr lang="de-DE"/>
              <a:t>Sie erkennen Sicherheitslücken und helfen bei der Behebung</a:t>
            </a:r>
          </a:p>
          <a:p>
            <a:r>
              <a:rPr lang="de-DE"/>
              <a:t>Sie kennen sich mit Security Standards, Best Practices und Technologien sehr gut aus</a:t>
            </a:r>
          </a:p>
          <a:p>
            <a:r>
              <a:rPr lang="de-DE"/>
              <a:t>Sie helfen bei der Behebung von Security Incidents und bei der Abwehr von Angriffen</a:t>
            </a:r>
          </a:p>
          <a:p>
            <a:r>
              <a:rPr lang="de-DE"/>
              <a:t>Sie helfen bei Security Awareness Programmen und bei der Erstellung von Security Policies und Prozeduren</a:t>
            </a:r>
          </a:p>
        </p:txBody>
      </p:sp>
    </p:spTree>
    <p:extLst>
      <p:ext uri="{BB962C8B-B14F-4D97-AF65-F5344CB8AC3E}">
        <p14:creationId xmlns:p14="http://schemas.microsoft.com/office/powerpoint/2010/main" val="309200243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die 7 C’s der </a:t>
            </a:r>
            <a:r>
              <a:rPr lang="en-US" sz="1800" dirty="0" err="1"/>
              <a:t>Kommunikation</a:t>
            </a:r>
            <a:r>
              <a:rPr lang="en-US" sz="1800" dirty="0"/>
              <a:t> (Tips </a:t>
            </a:r>
            <a:r>
              <a:rPr lang="en-US" sz="1800" dirty="0" err="1"/>
              <a:t>für</a:t>
            </a:r>
            <a:r>
              <a:rPr lang="en-US" sz="1800" dirty="0"/>
              <a:t> effective </a:t>
            </a:r>
            <a:r>
              <a:rPr lang="en-US" sz="1800" dirty="0" err="1"/>
              <a:t>Kommunikation</a:t>
            </a:r>
            <a:r>
              <a:rPr lang="en-US" sz="1800" dirty="0"/>
              <a:t>)</a:t>
            </a:r>
          </a:p>
          <a:p>
            <a:endParaRPr lang="en-US" sz="1800" dirty="0"/>
          </a:p>
          <a:p>
            <a:pPr lvl="1"/>
            <a:r>
              <a:rPr lang="en-US" sz="1800" dirty="0" err="1"/>
              <a:t>Höflichkeit</a:t>
            </a:r>
            <a:r>
              <a:rPr lang="en-US" sz="1800" dirty="0"/>
              <a:t> (Courteousness)</a:t>
            </a:r>
          </a:p>
          <a:p>
            <a:pPr lvl="2"/>
            <a:r>
              <a:rPr lang="en-US" sz="1800" dirty="0" err="1"/>
              <a:t>zeigt</a:t>
            </a:r>
            <a:r>
              <a:rPr lang="en-US" sz="1800" dirty="0"/>
              <a:t> </a:t>
            </a:r>
            <a:r>
              <a:rPr lang="en-US" sz="1800" dirty="0" err="1"/>
              <a:t>Respekt</a:t>
            </a:r>
            <a:r>
              <a:rPr lang="en-US" sz="1800" dirty="0"/>
              <a:t> </a:t>
            </a:r>
            <a:r>
              <a:rPr lang="en-US" sz="1800" dirty="0" err="1"/>
              <a:t>gegenüber</a:t>
            </a:r>
            <a:r>
              <a:rPr lang="en-US" sz="1800" dirty="0"/>
              <a:t> den </a:t>
            </a:r>
            <a:r>
              <a:rPr lang="en-US" sz="1800" dirty="0" err="1"/>
              <a:t>Zuhörern</a:t>
            </a:r>
            <a:endParaRPr lang="en-US" sz="1800" dirty="0"/>
          </a:p>
          <a:p>
            <a:pPr lvl="2"/>
            <a:r>
              <a:rPr lang="en-US" sz="1800" dirty="0" err="1"/>
              <a:t>unterstützt</a:t>
            </a:r>
            <a:r>
              <a:rPr lang="en-US" sz="1800" dirty="0"/>
              <a:t> </a:t>
            </a:r>
            <a:r>
              <a:rPr lang="en-US" sz="1800" dirty="0" err="1"/>
              <a:t>bei</a:t>
            </a:r>
            <a:r>
              <a:rPr lang="en-US" sz="1800" dirty="0"/>
              <a:t> der Auf-/</a:t>
            </a:r>
            <a:r>
              <a:rPr lang="en-US" sz="1800" dirty="0" err="1"/>
              <a:t>Annahme</a:t>
            </a:r>
            <a:r>
              <a:rPr lang="en-US" sz="1800" dirty="0"/>
              <a:t> der </a:t>
            </a:r>
            <a:r>
              <a:rPr lang="en-US" sz="1800" dirty="0" err="1"/>
              <a:t>Nachricht</a:t>
            </a:r>
            <a:r>
              <a:rPr lang="en-US" sz="1800" dirty="0"/>
              <a:t> </a:t>
            </a:r>
            <a:r>
              <a:rPr lang="en-US" sz="1800" dirty="0" err="1"/>
              <a:t>durch</a:t>
            </a:r>
            <a:r>
              <a:rPr lang="en-US" sz="1800" dirty="0"/>
              <a:t> </a:t>
            </a:r>
            <a:r>
              <a:rPr lang="en-US" sz="1800" dirty="0" err="1"/>
              <a:t>andere</a:t>
            </a:r>
            <a:endParaRPr lang="en-US" sz="1800" dirty="0"/>
          </a:p>
          <a:p>
            <a:pPr lvl="2"/>
            <a:r>
              <a:rPr lang="en-US" sz="1800" dirty="0" err="1"/>
              <a:t>verstärkt</a:t>
            </a:r>
            <a:r>
              <a:rPr lang="en-US" sz="1800" dirty="0"/>
              <a:t> </a:t>
            </a:r>
            <a:r>
              <a:rPr lang="en-US" sz="1800" dirty="0" err="1"/>
              <a:t>Beziehungen</a:t>
            </a:r>
            <a:endParaRPr lang="en-US" sz="1800" dirty="0"/>
          </a:p>
          <a:p>
            <a:pPr lvl="2"/>
            <a:r>
              <a:rPr lang="en-US" sz="1800" dirty="0" err="1"/>
              <a:t>berücksichtigt</a:t>
            </a:r>
            <a:r>
              <a:rPr lang="en-US" sz="1800" dirty="0"/>
              <a:t> </a:t>
            </a:r>
            <a:r>
              <a:rPr lang="en-US" sz="1800" dirty="0" err="1"/>
              <a:t>kulturelle</a:t>
            </a:r>
            <a:r>
              <a:rPr lang="en-US" sz="1800" dirty="0"/>
              <a:t>, religiose und </a:t>
            </a:r>
            <a:r>
              <a:rPr lang="en-US" sz="1800" dirty="0" err="1"/>
              <a:t>ethnische</a:t>
            </a:r>
            <a:r>
              <a:rPr lang="en-US" sz="1800" dirty="0"/>
              <a:t> </a:t>
            </a:r>
            <a:r>
              <a:rPr lang="en-US" sz="1800" dirty="0" err="1"/>
              <a:t>Unterschiede</a:t>
            </a:r>
            <a:endParaRPr lang="en-US" sz="1800" dirty="0"/>
          </a:p>
          <a:p>
            <a:pPr lvl="1"/>
            <a:r>
              <a:rPr lang="en-US" sz="1800" dirty="0" err="1"/>
              <a:t>Rücksicht</a:t>
            </a:r>
            <a:r>
              <a:rPr lang="en-US" sz="1800" dirty="0"/>
              <a:t> (Consideration)</a:t>
            </a:r>
          </a:p>
          <a:p>
            <a:pPr lvl="2"/>
            <a:r>
              <a:rPr lang="en-US" sz="1800" dirty="0"/>
              <a:t>hat die </a:t>
            </a:r>
            <a:r>
              <a:rPr lang="en-US" sz="1800" dirty="0" err="1"/>
              <a:t>Empfänger</a:t>
            </a:r>
            <a:r>
              <a:rPr lang="en-US" sz="1800" dirty="0"/>
              <a:t> der </a:t>
            </a:r>
            <a:r>
              <a:rPr lang="en-US" sz="1800" dirty="0" err="1"/>
              <a:t>Nachricht</a:t>
            </a:r>
            <a:r>
              <a:rPr lang="en-US" sz="1800" dirty="0"/>
              <a:t> </a:t>
            </a:r>
            <a:r>
              <a:rPr lang="en-US" sz="1800" dirty="0" err="1"/>
              <a:t>im</a:t>
            </a:r>
            <a:r>
              <a:rPr lang="en-US" sz="1800" dirty="0"/>
              <a:t> Sinn</a:t>
            </a:r>
          </a:p>
          <a:p>
            <a:pPr lvl="2"/>
            <a:r>
              <a:rPr lang="en-US" sz="1800" dirty="0" err="1"/>
              <a:t>legt</a:t>
            </a:r>
            <a:r>
              <a:rPr lang="en-US" sz="1800" dirty="0"/>
              <a:t> den </a:t>
            </a:r>
            <a:r>
              <a:rPr lang="en-US" sz="1800" dirty="0" err="1"/>
              <a:t>Schwerpunkt</a:t>
            </a:r>
            <a:r>
              <a:rPr lang="en-US" sz="1800" dirty="0"/>
              <a:t> auf “Du” </a:t>
            </a:r>
            <a:r>
              <a:rPr lang="en-US" sz="1800" dirty="0" err="1"/>
              <a:t>nicht</a:t>
            </a:r>
            <a:r>
              <a:rPr lang="en-US" sz="1800" dirty="0"/>
              <a:t> “</a:t>
            </a:r>
            <a:r>
              <a:rPr lang="en-US" sz="1800" dirty="0" err="1"/>
              <a:t>Wir</a:t>
            </a:r>
            <a:r>
              <a:rPr lang="en-US" sz="1800" dirty="0"/>
              <a:t>” und “Ich”</a:t>
            </a:r>
          </a:p>
          <a:p>
            <a:pPr lvl="2"/>
            <a:r>
              <a:rPr lang="en-US" sz="1800" dirty="0" err="1"/>
              <a:t>berücksichtigt</a:t>
            </a:r>
            <a:r>
              <a:rPr lang="en-US" sz="1800" dirty="0"/>
              <a:t> die </a:t>
            </a:r>
            <a:r>
              <a:rPr lang="en-US" sz="1800" dirty="0" err="1"/>
              <a:t>Blickpunkte</a:t>
            </a:r>
            <a:r>
              <a:rPr lang="en-US" sz="1800" dirty="0"/>
              <a:t> der </a:t>
            </a:r>
            <a:r>
              <a:rPr lang="en-US" sz="1800" dirty="0" err="1"/>
              <a:t>Empfänger</a:t>
            </a:r>
            <a:endParaRPr lang="en-US" sz="1800" dirty="0"/>
          </a:p>
          <a:p>
            <a:pPr lvl="1"/>
            <a:r>
              <a:rPr lang="en-US" sz="1800" dirty="0" err="1"/>
              <a:t>Richtigkeit</a:t>
            </a:r>
            <a:r>
              <a:rPr lang="en-US" sz="1800" dirty="0"/>
              <a:t> (Correctness)</a:t>
            </a:r>
          </a:p>
          <a:p>
            <a:pPr lvl="2"/>
            <a:r>
              <a:rPr lang="en-US" sz="1800" dirty="0" err="1"/>
              <a:t>Aussagen</a:t>
            </a:r>
            <a:r>
              <a:rPr lang="en-US" sz="1800" dirty="0"/>
              <a:t> </a:t>
            </a:r>
            <a:r>
              <a:rPr lang="en-US" sz="1800" dirty="0" err="1"/>
              <a:t>müssen</a:t>
            </a:r>
            <a:r>
              <a:rPr lang="en-US" sz="1800" dirty="0"/>
              <a:t> </a:t>
            </a:r>
            <a:r>
              <a:rPr lang="en-US" sz="1800" dirty="0" err="1"/>
              <a:t>richtig</a:t>
            </a:r>
            <a:r>
              <a:rPr lang="en-US" sz="1800" dirty="0"/>
              <a:t> sein (</a:t>
            </a:r>
            <a:r>
              <a:rPr lang="en-US" sz="1800" dirty="0" err="1"/>
              <a:t>keine</a:t>
            </a:r>
            <a:r>
              <a:rPr lang="en-US" sz="1800" dirty="0"/>
              <a:t> fake news)</a:t>
            </a:r>
          </a:p>
          <a:p>
            <a:pPr lvl="2"/>
            <a:r>
              <a:rPr lang="en-US" sz="1800" dirty="0"/>
              <a:t>die </a:t>
            </a:r>
            <a:r>
              <a:rPr lang="en-US" sz="1800" dirty="0" err="1"/>
              <a:t>Wortwahl</a:t>
            </a:r>
            <a:r>
              <a:rPr lang="en-US" sz="1800" dirty="0"/>
              <a:t> muss das </a:t>
            </a:r>
            <a:r>
              <a:rPr lang="en-US" sz="1800" dirty="0" err="1"/>
              <a:t>unterstützen</a:t>
            </a:r>
            <a:endParaRPr lang="en-US" sz="1800" dirty="0"/>
          </a:p>
          <a:p>
            <a:pPr lvl="2"/>
            <a:r>
              <a:rPr lang="en-US" sz="1800" dirty="0" err="1"/>
              <a:t>unterstützt</a:t>
            </a:r>
            <a:r>
              <a:rPr lang="en-US" sz="1800" dirty="0"/>
              <a:t> das </a:t>
            </a:r>
            <a:r>
              <a:rPr lang="en-US" sz="1800" dirty="0" err="1"/>
              <a:t>Vertrauen</a:t>
            </a:r>
            <a:r>
              <a:rPr lang="en-US" sz="1800" dirty="0"/>
              <a:t> der </a:t>
            </a:r>
            <a:r>
              <a:rPr lang="en-US" sz="1800" dirty="0" err="1"/>
              <a:t>Zuhörer</a:t>
            </a:r>
            <a:r>
              <a:rPr lang="en-US" sz="1800" dirty="0"/>
              <a:t> in die </a:t>
            </a:r>
            <a:r>
              <a:rPr lang="en-US" sz="1800" dirty="0" err="1"/>
              <a:t>Nachricht</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13b) Kommunikation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320</a:t>
            </a:fld>
            <a:endParaRPr lang="de-DE"/>
          </a:p>
        </p:txBody>
      </p:sp>
    </p:spTree>
    <p:extLst>
      <p:ext uri="{BB962C8B-B14F-4D97-AF65-F5344CB8AC3E}">
        <p14:creationId xmlns:p14="http://schemas.microsoft.com/office/powerpoint/2010/main" val="1186993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die 7 C’s der </a:t>
            </a:r>
            <a:r>
              <a:rPr lang="en-US" sz="1800" dirty="0" err="1"/>
              <a:t>Kommunikation</a:t>
            </a:r>
            <a:r>
              <a:rPr lang="en-US" sz="1800" dirty="0"/>
              <a:t> (Tips </a:t>
            </a:r>
            <a:r>
              <a:rPr lang="en-US" sz="1800" dirty="0" err="1"/>
              <a:t>für</a:t>
            </a:r>
            <a:r>
              <a:rPr lang="en-US" sz="1800" dirty="0"/>
              <a:t> effective </a:t>
            </a:r>
            <a:r>
              <a:rPr lang="en-US" sz="1800" dirty="0" err="1"/>
              <a:t>Kommunikation</a:t>
            </a:r>
            <a:r>
              <a:rPr lang="en-US" sz="1800" dirty="0"/>
              <a:t>)</a:t>
            </a:r>
          </a:p>
          <a:p>
            <a:endParaRPr lang="en-US" sz="1800" dirty="0"/>
          </a:p>
          <a:p>
            <a:pPr lvl="1"/>
            <a:r>
              <a:rPr lang="en-US" sz="1800" dirty="0" err="1"/>
              <a:t>Vollständigkeit</a:t>
            </a:r>
            <a:r>
              <a:rPr lang="en-US" sz="1800" dirty="0"/>
              <a:t> (Completeness)</a:t>
            </a:r>
          </a:p>
          <a:p>
            <a:pPr lvl="2"/>
            <a:r>
              <a:rPr lang="en-US" sz="1800" dirty="0" err="1"/>
              <a:t>alle</a:t>
            </a:r>
            <a:r>
              <a:rPr lang="en-US" sz="1800" dirty="0"/>
              <a:t> </a:t>
            </a:r>
            <a:r>
              <a:rPr lang="en-US" sz="1800" dirty="0" err="1"/>
              <a:t>notwendigen</a:t>
            </a:r>
            <a:r>
              <a:rPr lang="en-US" sz="1800" dirty="0"/>
              <a:t> </a:t>
            </a:r>
            <a:r>
              <a:rPr lang="en-US" sz="1800" dirty="0" err="1"/>
              <a:t>Informationen</a:t>
            </a:r>
            <a:r>
              <a:rPr lang="en-US" sz="1800" dirty="0"/>
              <a:t> </a:t>
            </a:r>
            <a:r>
              <a:rPr lang="en-US" sz="1800" dirty="0" err="1"/>
              <a:t>sind</a:t>
            </a:r>
            <a:r>
              <a:rPr lang="en-US" sz="1800" dirty="0"/>
              <a:t> </a:t>
            </a:r>
            <a:r>
              <a:rPr lang="en-US" sz="1800" dirty="0" err="1"/>
              <a:t>enthalten</a:t>
            </a:r>
            <a:endParaRPr lang="en-US" sz="1800" dirty="0"/>
          </a:p>
          <a:p>
            <a:pPr lvl="2"/>
            <a:r>
              <a:rPr lang="en-US" sz="1800" dirty="0" err="1"/>
              <a:t>nichts</a:t>
            </a:r>
            <a:r>
              <a:rPr lang="en-US" sz="1800" dirty="0"/>
              <a:t> </a:t>
            </a:r>
            <a:r>
              <a:rPr lang="en-US" sz="1800" dirty="0" err="1"/>
              <a:t>wird</a:t>
            </a:r>
            <a:r>
              <a:rPr lang="en-US" sz="1800" dirty="0"/>
              <a:t> </a:t>
            </a:r>
            <a:r>
              <a:rPr lang="en-US" sz="1800" dirty="0" err="1"/>
              <a:t>verschwiegen</a:t>
            </a:r>
            <a:endParaRPr lang="en-US" sz="1800" dirty="0"/>
          </a:p>
          <a:p>
            <a:pPr lvl="2"/>
            <a:r>
              <a:rPr lang="en-US" sz="1800" dirty="0" err="1"/>
              <a:t>Hilfreich</a:t>
            </a:r>
            <a:r>
              <a:rPr lang="en-US" sz="1800" dirty="0"/>
              <a:t> </a:t>
            </a:r>
            <a:r>
              <a:rPr lang="en-US" sz="1800" dirty="0" err="1"/>
              <a:t>dabei</a:t>
            </a:r>
            <a:r>
              <a:rPr lang="en-US" sz="1800" dirty="0"/>
              <a:t> die 5 W-</a:t>
            </a:r>
            <a:r>
              <a:rPr lang="en-US" sz="1800" dirty="0" err="1"/>
              <a:t>Fragen</a:t>
            </a:r>
            <a:r>
              <a:rPr lang="en-US" sz="1800" dirty="0"/>
              <a:t> (Who, What, Where, When, Why)</a:t>
            </a:r>
          </a:p>
          <a:p>
            <a:pPr lvl="2"/>
            <a:r>
              <a:rPr lang="en-US" sz="1800" dirty="0"/>
              <a:t>in der </a:t>
            </a:r>
            <a:r>
              <a:rPr lang="en-US" sz="1800" dirty="0" err="1"/>
              <a:t>Nachricht</a:t>
            </a:r>
            <a:r>
              <a:rPr lang="en-US" sz="1800" dirty="0"/>
              <a:t> </a:t>
            </a:r>
            <a:r>
              <a:rPr lang="en-US" sz="1800" dirty="0" err="1"/>
              <a:t>sind</a:t>
            </a:r>
            <a:r>
              <a:rPr lang="en-US" sz="1800" dirty="0"/>
              <a:t> </a:t>
            </a:r>
            <a:r>
              <a:rPr lang="en-US" sz="1800" dirty="0" err="1"/>
              <a:t>alle</a:t>
            </a:r>
            <a:r>
              <a:rPr lang="en-US" sz="1800" dirty="0"/>
              <a:t> </a:t>
            </a:r>
            <a:r>
              <a:rPr lang="en-US" sz="1800" dirty="0" err="1"/>
              <a:t>relevanten</a:t>
            </a:r>
            <a:r>
              <a:rPr lang="en-US" sz="1800" dirty="0"/>
              <a:t> </a:t>
            </a:r>
            <a:r>
              <a:rPr lang="en-US" sz="1800" dirty="0" err="1"/>
              <a:t>Antworten</a:t>
            </a:r>
            <a:r>
              <a:rPr lang="en-US" sz="1800" dirty="0"/>
              <a:t> </a:t>
            </a:r>
            <a:r>
              <a:rPr lang="en-US" sz="1800" dirty="0" err="1"/>
              <a:t>zu</a:t>
            </a:r>
            <a:r>
              <a:rPr lang="en-US" sz="1800" dirty="0"/>
              <a:t> den </a:t>
            </a:r>
            <a:r>
              <a:rPr lang="en-US" sz="1800" dirty="0" err="1"/>
              <a:t>Fragen</a:t>
            </a:r>
            <a:endParaRPr lang="en-US" sz="1800" dirty="0"/>
          </a:p>
          <a:p>
            <a:pPr lvl="2"/>
            <a:r>
              <a:rPr lang="en-US" sz="1800" dirty="0" err="1"/>
              <a:t>Vollständigkeit</a:t>
            </a:r>
            <a:r>
              <a:rPr lang="en-US" sz="1800" dirty="0"/>
              <a:t> </a:t>
            </a:r>
            <a:r>
              <a:rPr lang="en-US" sz="1800" dirty="0" err="1"/>
              <a:t>ist</a:t>
            </a:r>
            <a:r>
              <a:rPr lang="en-US" sz="1800" dirty="0"/>
              <a:t> die </a:t>
            </a:r>
            <a:r>
              <a:rPr lang="en-US" sz="1800" dirty="0" err="1"/>
              <a:t>Grundlage</a:t>
            </a:r>
            <a:r>
              <a:rPr lang="en-US" sz="1800" dirty="0"/>
              <a:t> </a:t>
            </a:r>
            <a:r>
              <a:rPr lang="en-US" sz="1800" dirty="0" err="1"/>
              <a:t>für</a:t>
            </a:r>
            <a:r>
              <a:rPr lang="en-US" sz="1800" dirty="0"/>
              <a:t> </a:t>
            </a:r>
            <a:r>
              <a:rPr lang="en-US" sz="1800" dirty="0" err="1"/>
              <a:t>gute</a:t>
            </a:r>
            <a:r>
              <a:rPr lang="en-US" sz="1800" dirty="0"/>
              <a:t> </a:t>
            </a:r>
            <a:r>
              <a:rPr lang="en-US" sz="1800" dirty="0" err="1"/>
              <a:t>Entscheidungen</a:t>
            </a:r>
            <a:endParaRPr lang="en-US" sz="1800" dirty="0"/>
          </a:p>
          <a:p>
            <a:pPr lvl="2"/>
            <a:r>
              <a:rPr lang="en-US" sz="1800" dirty="0" err="1"/>
              <a:t>spart</a:t>
            </a:r>
            <a:r>
              <a:rPr lang="en-US" sz="1800" dirty="0"/>
              <a:t> Zeit und </a:t>
            </a:r>
            <a:r>
              <a:rPr lang="en-US" sz="1800" dirty="0" err="1"/>
              <a:t>Kosten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13b) Kommunikation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321</a:t>
            </a:fld>
            <a:endParaRPr lang="de-DE"/>
          </a:p>
        </p:txBody>
      </p:sp>
    </p:spTree>
    <p:extLst>
      <p:ext uri="{BB962C8B-B14F-4D97-AF65-F5344CB8AC3E}">
        <p14:creationId xmlns:p14="http://schemas.microsoft.com/office/powerpoint/2010/main" val="141568118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Zuhören</a:t>
            </a:r>
            <a:endParaRPr lang="en-US" sz="1800" dirty="0"/>
          </a:p>
          <a:p>
            <a:pPr lvl="1"/>
            <a:r>
              <a:rPr lang="en-US" sz="1800" dirty="0" err="1"/>
              <a:t>richtig</a:t>
            </a:r>
            <a:r>
              <a:rPr lang="en-US" sz="1800" dirty="0"/>
              <a:t> </a:t>
            </a:r>
            <a:r>
              <a:rPr lang="en-US" sz="1800" dirty="0" err="1"/>
              <a:t>zuhören</a:t>
            </a:r>
            <a:r>
              <a:rPr lang="en-US" sz="1800" dirty="0"/>
              <a:t> </a:t>
            </a:r>
            <a:r>
              <a:rPr lang="en-US" sz="1800" dirty="0" err="1"/>
              <a:t>zu</a:t>
            </a:r>
            <a:r>
              <a:rPr lang="en-US" sz="1800" dirty="0"/>
              <a:t> </a:t>
            </a:r>
            <a:r>
              <a:rPr lang="en-US" sz="1800" dirty="0" err="1"/>
              <a:t>können</a:t>
            </a:r>
            <a:r>
              <a:rPr lang="en-US" sz="1800" dirty="0"/>
              <a:t> </a:t>
            </a:r>
            <a:r>
              <a:rPr lang="en-US" sz="1800" dirty="0" err="1"/>
              <a:t>ist</a:t>
            </a:r>
            <a:r>
              <a:rPr lang="en-US" sz="1800" dirty="0"/>
              <a:t> </a:t>
            </a:r>
            <a:r>
              <a:rPr lang="en-US" sz="1800" dirty="0" err="1"/>
              <a:t>enorm</a:t>
            </a:r>
            <a:r>
              <a:rPr lang="en-US" sz="1800" dirty="0"/>
              <a:t> </a:t>
            </a:r>
            <a:r>
              <a:rPr lang="en-US" sz="1800" dirty="0" err="1"/>
              <a:t>wichtig</a:t>
            </a:r>
            <a:r>
              <a:rPr lang="en-US" sz="1800" dirty="0"/>
              <a:t> und die </a:t>
            </a:r>
            <a:r>
              <a:rPr lang="en-US" sz="1800" dirty="0" err="1"/>
              <a:t>Grundlage</a:t>
            </a:r>
            <a:r>
              <a:rPr lang="en-US" sz="1800" dirty="0"/>
              <a:t> </a:t>
            </a:r>
            <a:r>
              <a:rPr lang="en-US" sz="1800" dirty="0" err="1"/>
              <a:t>für</a:t>
            </a:r>
            <a:r>
              <a:rPr lang="en-US" sz="1800" dirty="0"/>
              <a:t> Verstehen</a:t>
            </a:r>
          </a:p>
          <a:p>
            <a:pPr lvl="1"/>
            <a:r>
              <a:rPr lang="en-US" sz="1800" dirty="0" err="1"/>
              <a:t>Kommunikation</a:t>
            </a:r>
            <a:r>
              <a:rPr lang="en-US" sz="1800" dirty="0"/>
              <a:t> </a:t>
            </a:r>
            <a:r>
              <a:rPr lang="en-US" sz="1800" dirty="0" err="1"/>
              <a:t>geht</a:t>
            </a:r>
            <a:r>
              <a:rPr lang="en-US" sz="1800" dirty="0"/>
              <a:t> </a:t>
            </a:r>
            <a:r>
              <a:rPr lang="en-US" sz="1800" dirty="0" err="1"/>
              <a:t>immer</a:t>
            </a:r>
            <a:r>
              <a:rPr lang="en-US" sz="1800" dirty="0"/>
              <a:t> in 2 </a:t>
            </a:r>
            <a:r>
              <a:rPr lang="en-US" sz="1800" dirty="0" err="1"/>
              <a:t>Richtungen</a:t>
            </a:r>
            <a:endParaRPr lang="en-US" sz="1800" dirty="0"/>
          </a:p>
          <a:p>
            <a:pPr lvl="1"/>
            <a:r>
              <a:rPr lang="en-US" sz="1800" dirty="0" err="1"/>
              <a:t>Nachrichten</a:t>
            </a:r>
            <a:r>
              <a:rPr lang="en-US" sz="1800" dirty="0"/>
              <a:t> </a:t>
            </a:r>
            <a:r>
              <a:rPr lang="en-US" sz="1800" dirty="0" err="1"/>
              <a:t>können</a:t>
            </a:r>
            <a:r>
              <a:rPr lang="en-US" sz="1800" dirty="0"/>
              <a:t> </a:t>
            </a:r>
            <a:r>
              <a:rPr lang="en-US" sz="1800" dirty="0" err="1"/>
              <a:t>verloren</a:t>
            </a:r>
            <a:r>
              <a:rPr lang="en-US" sz="1800" dirty="0"/>
              <a:t> </a:t>
            </a:r>
            <a:r>
              <a:rPr lang="en-US" sz="1800" dirty="0" err="1"/>
              <a:t>gehen</a:t>
            </a:r>
            <a:r>
              <a:rPr lang="en-US" sz="1800" dirty="0"/>
              <a:t>, </a:t>
            </a:r>
            <a:r>
              <a:rPr lang="en-US" sz="1800" dirty="0" err="1"/>
              <a:t>wenn</a:t>
            </a:r>
            <a:r>
              <a:rPr lang="en-US" sz="1800" dirty="0"/>
              <a:t> </a:t>
            </a:r>
            <a:r>
              <a:rPr lang="en-US" sz="1800" dirty="0" err="1"/>
              <a:t>nicht</a:t>
            </a:r>
            <a:r>
              <a:rPr lang="en-US" sz="1800" dirty="0"/>
              <a:t> </a:t>
            </a:r>
            <a:r>
              <a:rPr lang="en-US" sz="1800" dirty="0" err="1"/>
              <a:t>richtig</a:t>
            </a:r>
            <a:r>
              <a:rPr lang="en-US" sz="1800" dirty="0"/>
              <a:t> </a:t>
            </a:r>
            <a:r>
              <a:rPr lang="en-US" sz="1800" dirty="0" err="1"/>
              <a:t>zugehört</a:t>
            </a:r>
            <a:r>
              <a:rPr lang="en-US" sz="1800" dirty="0"/>
              <a:t> </a:t>
            </a:r>
            <a:r>
              <a:rPr lang="en-US" sz="1800" dirty="0" err="1"/>
              <a:t>wird</a:t>
            </a:r>
            <a:endParaRPr lang="en-US" sz="1800" dirty="0"/>
          </a:p>
          <a:p>
            <a:pPr lvl="1"/>
            <a:r>
              <a:rPr lang="en-US" sz="1800" dirty="0" err="1"/>
              <a:t>Hören</a:t>
            </a:r>
            <a:r>
              <a:rPr lang="en-US" sz="1800" dirty="0"/>
              <a:t> </a:t>
            </a:r>
            <a:r>
              <a:rPr lang="en-US" sz="1800" dirty="0" err="1"/>
              <a:t>ist</a:t>
            </a:r>
            <a:r>
              <a:rPr lang="en-US" sz="1800" dirty="0"/>
              <a:t> </a:t>
            </a:r>
            <a:r>
              <a:rPr lang="en-US" sz="1800" dirty="0" err="1"/>
              <a:t>nicht</a:t>
            </a:r>
            <a:r>
              <a:rPr lang="en-US" sz="1800" dirty="0"/>
              <a:t> </a:t>
            </a:r>
            <a:r>
              <a:rPr lang="en-US" sz="1800" dirty="0" err="1"/>
              <a:t>Zuhören</a:t>
            </a:r>
            <a:r>
              <a:rPr lang="en-US" sz="1800" dirty="0"/>
              <a:t>, </a:t>
            </a:r>
            <a:r>
              <a:rPr lang="en-US" sz="1800" dirty="0" err="1"/>
              <a:t>Aufmerksamkeit</a:t>
            </a:r>
            <a:r>
              <a:rPr lang="en-US" sz="1800" dirty="0"/>
              <a:t> </a:t>
            </a:r>
            <a:r>
              <a:rPr lang="en-US" sz="1800" dirty="0" err="1"/>
              <a:t>ist</a:t>
            </a:r>
            <a:r>
              <a:rPr lang="en-US" sz="1800" dirty="0"/>
              <a:t> </a:t>
            </a:r>
            <a:r>
              <a:rPr lang="en-US" sz="1800" dirty="0" err="1"/>
              <a:t>notwendig</a:t>
            </a:r>
            <a:endParaRPr lang="en-US" sz="1800" dirty="0"/>
          </a:p>
          <a:p>
            <a:pPr lvl="1"/>
            <a:r>
              <a:rPr lang="en-US" sz="1800" dirty="0" err="1"/>
              <a:t>Einfühlungsvermögen</a:t>
            </a:r>
            <a:r>
              <a:rPr lang="en-US" sz="1800" dirty="0"/>
              <a:t> in die Person </a:t>
            </a:r>
            <a:r>
              <a:rPr lang="en-US" sz="1800" dirty="0" err="1"/>
              <a:t>gegenüber</a:t>
            </a:r>
            <a:r>
              <a:rPr lang="en-US" sz="1800" dirty="0"/>
              <a:t> </a:t>
            </a:r>
            <a:r>
              <a:rPr lang="en-US" sz="1800" dirty="0" err="1"/>
              <a:t>unterstützt</a:t>
            </a:r>
            <a:r>
              <a:rPr lang="en-US" sz="1800" dirty="0"/>
              <a:t> das Verstehen</a:t>
            </a:r>
          </a:p>
          <a:p>
            <a:pPr lvl="1"/>
            <a:r>
              <a:rPr lang="en-US" sz="1800" dirty="0" err="1"/>
              <a:t>Mehr</a:t>
            </a:r>
            <a:r>
              <a:rPr lang="en-US" sz="1800" dirty="0"/>
              <a:t> </a:t>
            </a:r>
            <a:r>
              <a:rPr lang="en-US" sz="1800" dirty="0" err="1"/>
              <a:t>zuhören</a:t>
            </a:r>
            <a:r>
              <a:rPr lang="en-US" sz="1800" dirty="0"/>
              <a:t>, </a:t>
            </a:r>
            <a:r>
              <a:rPr lang="en-US" sz="1800" dirty="0" err="1"/>
              <a:t>weniger</a:t>
            </a:r>
            <a:r>
              <a:rPr lang="en-US" sz="1800" dirty="0"/>
              <a:t> </a:t>
            </a:r>
            <a:r>
              <a:rPr lang="en-US" sz="1800" dirty="0" err="1"/>
              <a:t>reden</a:t>
            </a:r>
            <a:r>
              <a:rPr lang="en-US" sz="1800" dirty="0"/>
              <a:t> und </a:t>
            </a:r>
            <a:r>
              <a:rPr lang="en-US" sz="1800" dirty="0" err="1"/>
              <a:t>Verständnisfragen</a:t>
            </a:r>
            <a:r>
              <a:rPr lang="en-US" sz="1800" dirty="0"/>
              <a:t> </a:t>
            </a:r>
            <a:r>
              <a:rPr lang="en-US" sz="1800" dirty="0" err="1"/>
              <a:t>stellen</a:t>
            </a:r>
            <a:r>
              <a:rPr lang="en-US" sz="1800" dirty="0"/>
              <a:t>, </a:t>
            </a:r>
            <a:r>
              <a:rPr lang="en-US" sz="1800" dirty="0" err="1"/>
              <a:t>zeigen</a:t>
            </a:r>
            <a:r>
              <a:rPr lang="en-US" sz="1800" dirty="0"/>
              <a:t> </a:t>
            </a:r>
            <a:r>
              <a:rPr lang="en-US" sz="1800" dirty="0" err="1"/>
              <a:t>Einfühlungsvermögen</a:t>
            </a:r>
            <a:endParaRPr lang="en-US" sz="1800" dirty="0"/>
          </a:p>
          <a:p>
            <a:pPr lvl="1"/>
            <a:r>
              <a:rPr lang="en-US" sz="1800" dirty="0"/>
              <a:t>die </a:t>
            </a:r>
            <a:r>
              <a:rPr lang="en-US" sz="1800" dirty="0" err="1"/>
              <a:t>Methode</a:t>
            </a:r>
            <a:r>
              <a:rPr lang="en-US" sz="1800" dirty="0"/>
              <a:t> “Effective Listening” </a:t>
            </a:r>
            <a:r>
              <a:rPr lang="en-US" sz="1800" dirty="0" err="1"/>
              <a:t>kann</a:t>
            </a:r>
            <a:r>
              <a:rPr lang="en-US" sz="1800" dirty="0"/>
              <a:t> </a:t>
            </a:r>
            <a:r>
              <a:rPr lang="en-US" sz="1800" dirty="0" err="1"/>
              <a:t>geübt</a:t>
            </a:r>
            <a:r>
              <a:rPr lang="en-US" sz="1800" dirty="0"/>
              <a:t> </a:t>
            </a:r>
            <a:r>
              <a:rPr lang="en-US" sz="1800" dirty="0" err="1"/>
              <a:t>werden</a:t>
            </a:r>
            <a:endParaRPr lang="en-US" sz="1800" dirty="0"/>
          </a:p>
          <a:p>
            <a:r>
              <a:rPr lang="en-US" sz="1800" dirty="0" err="1"/>
              <a:t>Präsentationen</a:t>
            </a:r>
            <a:r>
              <a:rPr lang="en-US" sz="1800" dirty="0"/>
              <a:t> </a:t>
            </a:r>
            <a:r>
              <a:rPr lang="en-US" sz="1800" dirty="0" err="1"/>
              <a:t>halten</a:t>
            </a:r>
            <a:endParaRPr lang="en-US" sz="1800" dirty="0"/>
          </a:p>
          <a:p>
            <a:pPr lvl="1"/>
            <a:r>
              <a:rPr lang="en-US" sz="1800" dirty="0" err="1"/>
              <a:t>diese</a:t>
            </a:r>
            <a:r>
              <a:rPr lang="en-US" sz="1800" dirty="0"/>
              <a:t> </a:t>
            </a:r>
            <a:r>
              <a:rPr lang="en-US" sz="1800" dirty="0" err="1"/>
              <a:t>Fähigkeit</a:t>
            </a:r>
            <a:r>
              <a:rPr lang="en-US" sz="1800" dirty="0"/>
              <a:t> muss stark </a:t>
            </a:r>
            <a:r>
              <a:rPr lang="en-US" sz="1800" dirty="0" err="1"/>
              <a:t>ausgeprägt</a:t>
            </a:r>
            <a:r>
              <a:rPr lang="en-US" sz="1800" dirty="0"/>
              <a:t> sein und </a:t>
            </a:r>
            <a:r>
              <a:rPr lang="en-US" sz="1800" dirty="0" err="1"/>
              <a:t>immer</a:t>
            </a:r>
            <a:r>
              <a:rPr lang="en-US" sz="1800" dirty="0"/>
              <a:t> </a:t>
            </a:r>
            <a:r>
              <a:rPr lang="en-US" sz="1800" dirty="0" err="1"/>
              <a:t>wieder</a:t>
            </a:r>
            <a:r>
              <a:rPr lang="en-US" sz="1800" dirty="0"/>
              <a:t> </a:t>
            </a:r>
            <a:r>
              <a:rPr lang="en-US" sz="1800" dirty="0" err="1"/>
              <a:t>geübt</a:t>
            </a:r>
            <a:r>
              <a:rPr lang="en-US" sz="1800" dirty="0"/>
              <a:t> </a:t>
            </a:r>
            <a:r>
              <a:rPr lang="en-US" sz="1800" dirty="0" err="1"/>
              <a:t>werden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13b) Kommunikation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322</a:t>
            </a:fld>
            <a:endParaRPr lang="de-DE"/>
          </a:p>
        </p:txBody>
      </p:sp>
    </p:spTree>
    <p:extLst>
      <p:ext uri="{BB962C8B-B14F-4D97-AF65-F5344CB8AC3E}">
        <p14:creationId xmlns:p14="http://schemas.microsoft.com/office/powerpoint/2010/main" val="316561981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Präsentationen</a:t>
            </a:r>
            <a:r>
              <a:rPr lang="en-US" sz="1800" dirty="0"/>
              <a:t> </a:t>
            </a:r>
            <a:r>
              <a:rPr lang="en-US" sz="1800" dirty="0" err="1"/>
              <a:t>halten</a:t>
            </a:r>
            <a:endParaRPr lang="en-US" sz="1800" dirty="0"/>
          </a:p>
          <a:p>
            <a:pPr lvl="1"/>
            <a:r>
              <a:rPr lang="en-US" sz="1800" dirty="0" err="1"/>
              <a:t>diese</a:t>
            </a:r>
            <a:r>
              <a:rPr lang="en-US" sz="1800" dirty="0"/>
              <a:t> </a:t>
            </a:r>
            <a:r>
              <a:rPr lang="en-US" sz="1800" dirty="0" err="1"/>
              <a:t>Fähigkeit</a:t>
            </a:r>
            <a:r>
              <a:rPr lang="en-US" sz="1800" dirty="0"/>
              <a:t> muss stark </a:t>
            </a:r>
            <a:r>
              <a:rPr lang="en-US" sz="1800" dirty="0" err="1"/>
              <a:t>ausgeprägt</a:t>
            </a:r>
            <a:r>
              <a:rPr lang="en-US" sz="1800" dirty="0"/>
              <a:t> sein und </a:t>
            </a:r>
            <a:r>
              <a:rPr lang="en-US" sz="1800" dirty="0" err="1"/>
              <a:t>immer</a:t>
            </a:r>
            <a:r>
              <a:rPr lang="en-US" sz="1800" dirty="0"/>
              <a:t> </a:t>
            </a:r>
            <a:r>
              <a:rPr lang="en-US" sz="1800" dirty="0" err="1"/>
              <a:t>wieder</a:t>
            </a:r>
            <a:r>
              <a:rPr lang="en-US" sz="1800" dirty="0"/>
              <a:t> </a:t>
            </a:r>
            <a:r>
              <a:rPr lang="en-US" sz="1800" dirty="0" err="1"/>
              <a:t>geübt</a:t>
            </a:r>
            <a:r>
              <a:rPr lang="en-US" sz="1800" dirty="0"/>
              <a:t> </a:t>
            </a:r>
            <a:r>
              <a:rPr lang="en-US" sz="1800" dirty="0" err="1"/>
              <a:t>werden</a:t>
            </a:r>
            <a:endParaRPr lang="en-US" sz="1800" dirty="0"/>
          </a:p>
          <a:p>
            <a:pPr lvl="1"/>
            <a:r>
              <a:rPr lang="en-US" sz="1800" dirty="0"/>
              <a:t>die 4 P’s von </a:t>
            </a:r>
            <a:r>
              <a:rPr lang="en-US" sz="1800" dirty="0" err="1"/>
              <a:t>Präsentationen</a:t>
            </a:r>
            <a:endParaRPr lang="en-US" sz="1800" dirty="0"/>
          </a:p>
          <a:p>
            <a:pPr lvl="2"/>
            <a:r>
              <a:rPr lang="en-US" sz="1800" dirty="0"/>
              <a:t>Plan</a:t>
            </a:r>
          </a:p>
          <a:p>
            <a:pPr lvl="3"/>
            <a:r>
              <a:rPr lang="en-US" sz="1800" dirty="0"/>
              <a:t>gut </a:t>
            </a:r>
            <a:r>
              <a:rPr lang="en-US" sz="1800" dirty="0" err="1"/>
              <a:t>geplant</a:t>
            </a:r>
            <a:r>
              <a:rPr lang="en-US" sz="1800" dirty="0"/>
              <a:t> </a:t>
            </a:r>
            <a:r>
              <a:rPr lang="en-US" sz="1800" dirty="0" err="1"/>
              <a:t>ist</a:t>
            </a:r>
            <a:r>
              <a:rPr lang="en-US" sz="1800" dirty="0"/>
              <a:t> </a:t>
            </a:r>
            <a:r>
              <a:rPr lang="en-US" sz="1800" dirty="0" err="1"/>
              <a:t>halb</a:t>
            </a:r>
            <a:r>
              <a:rPr lang="en-US" sz="1800" dirty="0"/>
              <a:t> </a:t>
            </a:r>
            <a:r>
              <a:rPr lang="en-US" sz="1800" dirty="0" err="1"/>
              <a:t>gewonnen</a:t>
            </a:r>
            <a:endParaRPr lang="en-US" sz="1800" dirty="0"/>
          </a:p>
          <a:p>
            <a:pPr lvl="3"/>
            <a:r>
              <a:rPr lang="en-US" sz="1800" dirty="0" err="1"/>
              <a:t>Ziele</a:t>
            </a:r>
            <a:r>
              <a:rPr lang="en-US" sz="1800" dirty="0"/>
              <a:t>, </a:t>
            </a:r>
            <a:r>
              <a:rPr lang="en-US" sz="1800" dirty="0" err="1"/>
              <a:t>Zuhörer</a:t>
            </a:r>
            <a:r>
              <a:rPr lang="en-US" sz="1800" dirty="0"/>
              <a:t>, </a:t>
            </a:r>
            <a:r>
              <a:rPr lang="en-US" sz="1800" dirty="0" err="1"/>
              <a:t>Inhalt</a:t>
            </a:r>
            <a:r>
              <a:rPr lang="en-US" sz="1800" dirty="0"/>
              <a:t>, Art, Dauer</a:t>
            </a:r>
          </a:p>
          <a:p>
            <a:pPr lvl="2"/>
            <a:r>
              <a:rPr lang="en-US" sz="1800" dirty="0"/>
              <a:t>Prepare</a:t>
            </a:r>
          </a:p>
          <a:p>
            <a:pPr lvl="3"/>
            <a:r>
              <a:rPr lang="en-US" sz="1800" dirty="0" err="1"/>
              <a:t>Aufteilung</a:t>
            </a:r>
            <a:r>
              <a:rPr lang="en-US" sz="1800" dirty="0"/>
              <a:t>, Humor, </a:t>
            </a:r>
            <a:r>
              <a:rPr lang="en-US" sz="1800" dirty="0" err="1"/>
              <a:t>Inhalt</a:t>
            </a:r>
            <a:r>
              <a:rPr lang="en-US" sz="1800" dirty="0"/>
              <a:t>, Art, </a:t>
            </a:r>
            <a:r>
              <a:rPr lang="en-US" sz="1800" dirty="0" err="1"/>
              <a:t>Aufteilung</a:t>
            </a:r>
            <a:r>
              <a:rPr lang="en-US" sz="1800" dirty="0"/>
              <a:t>, Design, </a:t>
            </a:r>
            <a:r>
              <a:rPr lang="en-US" sz="1800" dirty="0" err="1"/>
              <a:t>Methodik</a:t>
            </a:r>
            <a:endParaRPr lang="en-US" sz="1800" dirty="0"/>
          </a:p>
          <a:p>
            <a:pPr lvl="2"/>
            <a:r>
              <a:rPr lang="en-US" sz="1800" dirty="0"/>
              <a:t>Practice</a:t>
            </a:r>
          </a:p>
          <a:p>
            <a:pPr lvl="3"/>
            <a:r>
              <a:rPr lang="en-US" sz="1800" dirty="0" err="1"/>
              <a:t>Üben</a:t>
            </a:r>
            <a:r>
              <a:rPr lang="en-US" sz="1800" dirty="0"/>
              <a:t>, Test</a:t>
            </a:r>
          </a:p>
          <a:p>
            <a:pPr lvl="2"/>
            <a:r>
              <a:rPr lang="en-US" sz="1800" dirty="0"/>
              <a:t>Present</a:t>
            </a:r>
          </a:p>
          <a:p>
            <a:pPr lvl="3"/>
            <a:r>
              <a:rPr lang="en-US" sz="1800" dirty="0"/>
              <a:t>Dress, </a:t>
            </a:r>
            <a:r>
              <a:rPr lang="en-US" sz="1800" dirty="0" err="1"/>
              <a:t>erster</a:t>
            </a:r>
            <a:r>
              <a:rPr lang="en-US" sz="1800" dirty="0"/>
              <a:t> </a:t>
            </a:r>
            <a:r>
              <a:rPr lang="en-US" sz="1800" dirty="0" err="1"/>
              <a:t>Eindruck</a:t>
            </a:r>
            <a:r>
              <a:rPr lang="en-US" sz="1800" dirty="0"/>
              <a:t>, </a:t>
            </a:r>
            <a:r>
              <a:rPr lang="en-US" sz="1800" dirty="0" err="1"/>
              <a:t>Augenkontakt</a:t>
            </a:r>
            <a:r>
              <a:rPr lang="en-US" sz="1800" dirty="0"/>
              <a:t>, </a:t>
            </a:r>
            <a:r>
              <a:rPr lang="en-US" sz="1800" dirty="0" err="1"/>
              <a:t>Begeisterung</a:t>
            </a:r>
            <a:r>
              <a:rPr lang="en-US" sz="1800" dirty="0"/>
              <a:t>, </a:t>
            </a:r>
            <a:r>
              <a:rPr lang="en-US" sz="1800" dirty="0" err="1"/>
              <a:t>Lautstärke</a:t>
            </a:r>
            <a:r>
              <a:rPr lang="en-US" sz="1800" dirty="0"/>
              <a:t>, </a:t>
            </a:r>
            <a:r>
              <a:rPr lang="en-US" sz="1800" dirty="0" err="1"/>
              <a:t>keine</a:t>
            </a:r>
            <a:r>
              <a:rPr lang="en-US" sz="1800" dirty="0"/>
              <a:t> </a:t>
            </a:r>
            <a:r>
              <a:rPr lang="en-US" sz="1800" dirty="0" err="1"/>
              <a:t>Panik</a:t>
            </a:r>
            <a:r>
              <a:rPr lang="en-US" sz="1800" dirty="0"/>
              <a:t>, </a:t>
            </a:r>
            <a:br>
              <a:rPr lang="en-US" sz="1800" dirty="0"/>
            </a:br>
            <a:r>
              <a:rPr lang="en-US" sz="1800" dirty="0"/>
              <a:t>positive </a:t>
            </a:r>
            <a:r>
              <a:rPr lang="en-US" sz="1800" dirty="0" err="1"/>
              <a:t>Aussage</a:t>
            </a:r>
            <a:r>
              <a:rPr lang="en-US" sz="1800" dirty="0"/>
              <a:t> am </a:t>
            </a:r>
            <a:r>
              <a:rPr lang="en-US" sz="1800" dirty="0" err="1"/>
              <a:t>Schluß</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13b) Kommunikation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323</a:t>
            </a:fld>
            <a:endParaRPr lang="de-DE"/>
          </a:p>
        </p:txBody>
      </p:sp>
    </p:spTree>
    <p:extLst>
      <p:ext uri="{BB962C8B-B14F-4D97-AF65-F5344CB8AC3E}">
        <p14:creationId xmlns:p14="http://schemas.microsoft.com/office/powerpoint/2010/main" val="71480318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Andere</a:t>
            </a:r>
            <a:r>
              <a:rPr lang="en-US" sz="1800" dirty="0"/>
              <a:t> </a:t>
            </a:r>
            <a:r>
              <a:rPr lang="en-US" sz="1800" dirty="0" err="1"/>
              <a:t>mitreißen</a:t>
            </a:r>
            <a:r>
              <a:rPr lang="en-US" sz="1800" dirty="0"/>
              <a:t>, </a:t>
            </a:r>
            <a:r>
              <a:rPr lang="en-US" sz="1800" dirty="0" err="1"/>
              <a:t>inspirieren</a:t>
            </a:r>
            <a:r>
              <a:rPr lang="en-US" sz="1800" dirty="0"/>
              <a:t> </a:t>
            </a:r>
            <a:r>
              <a:rPr lang="en-US" sz="1800" dirty="0" err="1"/>
              <a:t>oder</a:t>
            </a:r>
            <a:r>
              <a:rPr lang="en-US" sz="1800" dirty="0"/>
              <a:t> </a:t>
            </a:r>
            <a:r>
              <a:rPr lang="en-US" sz="1800" dirty="0" err="1"/>
              <a:t>positiv</a:t>
            </a:r>
            <a:r>
              <a:rPr lang="en-US" sz="1800" dirty="0"/>
              <a:t> </a:t>
            </a:r>
            <a:r>
              <a:rPr lang="en-US" sz="1800" dirty="0" err="1"/>
              <a:t>beeinflussen</a:t>
            </a:r>
            <a:r>
              <a:rPr lang="en-US" sz="1800" dirty="0"/>
              <a:t> </a:t>
            </a:r>
            <a:r>
              <a:rPr lang="en-US" sz="1800" dirty="0" err="1"/>
              <a:t>können</a:t>
            </a:r>
            <a:endParaRPr lang="en-US" sz="1800" dirty="0"/>
          </a:p>
          <a:p>
            <a:r>
              <a:rPr lang="en-US" sz="1800" dirty="0" err="1"/>
              <a:t>Respekt</a:t>
            </a:r>
            <a:r>
              <a:rPr lang="en-US" sz="1800" dirty="0"/>
              <a:t>, </a:t>
            </a:r>
            <a:r>
              <a:rPr lang="en-US" sz="1800" dirty="0" err="1"/>
              <a:t>Vertrauen</a:t>
            </a:r>
            <a:r>
              <a:rPr lang="en-US" sz="1800" dirty="0"/>
              <a:t> und </a:t>
            </a:r>
            <a:r>
              <a:rPr lang="en-US" sz="1800" dirty="0" err="1"/>
              <a:t>Glaubwürdigkeit</a:t>
            </a:r>
            <a:r>
              <a:rPr lang="en-US" sz="1800" dirty="0"/>
              <a:t> </a:t>
            </a:r>
            <a:r>
              <a:rPr lang="en-US" sz="1800" dirty="0" err="1"/>
              <a:t>erlangen</a:t>
            </a:r>
            <a:endParaRPr lang="en-US" sz="1800" dirty="0"/>
          </a:p>
          <a:p>
            <a:r>
              <a:rPr lang="en-US" sz="1800" dirty="0" err="1"/>
              <a:t>immer</a:t>
            </a:r>
            <a:r>
              <a:rPr lang="en-US" sz="1800" dirty="0"/>
              <a:t> </a:t>
            </a:r>
            <a:r>
              <a:rPr lang="en-US" sz="1800" dirty="0" err="1"/>
              <a:t>hilfsbereit</a:t>
            </a:r>
            <a:r>
              <a:rPr lang="en-US" sz="1800" dirty="0"/>
              <a:t> sein</a:t>
            </a:r>
          </a:p>
          <a:p>
            <a:r>
              <a:rPr lang="en-US" sz="1800" dirty="0" err="1"/>
              <a:t>mit</a:t>
            </a:r>
            <a:r>
              <a:rPr lang="en-US" sz="1800" dirty="0"/>
              <a:t> </a:t>
            </a:r>
            <a:r>
              <a:rPr lang="en-US" sz="1800" dirty="0" err="1"/>
              <a:t>Herausforderungen</a:t>
            </a:r>
            <a:r>
              <a:rPr lang="en-US" sz="1800" dirty="0"/>
              <a:t> </a:t>
            </a:r>
            <a:r>
              <a:rPr lang="en-US" sz="1800" dirty="0" err="1"/>
              <a:t>umgehen</a:t>
            </a:r>
            <a:r>
              <a:rPr lang="en-US" sz="1800" dirty="0"/>
              <a:t> </a:t>
            </a:r>
            <a:r>
              <a:rPr lang="en-US" sz="1800" dirty="0" err="1"/>
              <a:t>können</a:t>
            </a:r>
            <a:endParaRPr lang="en-US" sz="1800" dirty="0"/>
          </a:p>
          <a:p>
            <a:r>
              <a:rPr lang="en-US" sz="1800" dirty="0" err="1"/>
              <a:t>technisches</a:t>
            </a:r>
            <a:r>
              <a:rPr lang="en-US" sz="1800" dirty="0"/>
              <a:t> </a:t>
            </a:r>
            <a:r>
              <a:rPr lang="en-US" sz="1800" dirty="0" err="1"/>
              <a:t>Vorbild</a:t>
            </a:r>
            <a:r>
              <a:rPr lang="en-US" sz="1800" dirty="0"/>
              <a:t> sein </a:t>
            </a:r>
            <a:r>
              <a:rPr lang="en-US" sz="1800" dirty="0" err="1"/>
              <a:t>können</a:t>
            </a:r>
            <a:endParaRPr lang="en-US" sz="1800" dirty="0"/>
          </a:p>
          <a:p>
            <a:r>
              <a:rPr lang="en-US" sz="1800" dirty="0" err="1"/>
              <a:t>Visionen</a:t>
            </a:r>
            <a:r>
              <a:rPr lang="en-US" sz="1800" dirty="0"/>
              <a:t> </a:t>
            </a:r>
            <a:r>
              <a:rPr lang="en-US" sz="1800" dirty="0" err="1"/>
              <a:t>haben</a:t>
            </a:r>
            <a:r>
              <a:rPr lang="en-US" sz="1800" dirty="0"/>
              <a:t> und </a:t>
            </a:r>
            <a:r>
              <a:rPr lang="en-US" sz="1800" dirty="0" err="1"/>
              <a:t>vermitteln</a:t>
            </a:r>
            <a:r>
              <a:rPr lang="en-US" sz="1800" dirty="0"/>
              <a:t> </a:t>
            </a:r>
            <a:r>
              <a:rPr lang="en-US" sz="1800" dirty="0" err="1"/>
              <a:t>können</a:t>
            </a:r>
            <a:endParaRPr lang="en-US" sz="1800" dirty="0"/>
          </a:p>
          <a:p>
            <a:r>
              <a:rPr lang="en-US" sz="1800" dirty="0" err="1"/>
              <a:t>Innovationen</a:t>
            </a:r>
            <a:r>
              <a:rPr lang="en-US" sz="1800" dirty="0"/>
              <a:t> </a:t>
            </a:r>
            <a:r>
              <a:rPr lang="en-US" sz="1800" dirty="0" err="1"/>
              <a:t>vorantreiben</a:t>
            </a:r>
            <a:endParaRPr lang="en-US" sz="1800" dirty="0"/>
          </a:p>
          <a:p>
            <a:r>
              <a:rPr lang="en-US" sz="1800" dirty="0" err="1"/>
              <a:t>Verantwortung</a:t>
            </a:r>
            <a:r>
              <a:rPr lang="en-US" sz="1800" dirty="0"/>
              <a:t> </a:t>
            </a:r>
            <a:r>
              <a:rPr lang="en-US" sz="1800" dirty="0" err="1"/>
              <a:t>übernehmen</a:t>
            </a:r>
            <a:r>
              <a:rPr lang="en-US" sz="1800" dirty="0"/>
              <a:t> und </a:t>
            </a:r>
            <a:r>
              <a:rPr lang="en-US" sz="1800" dirty="0" err="1"/>
              <a:t>andere</a:t>
            </a:r>
            <a:r>
              <a:rPr lang="en-US" sz="1800" dirty="0"/>
              <a:t> </a:t>
            </a:r>
            <a:r>
              <a:rPr lang="en-US" sz="1800" dirty="0" err="1"/>
              <a:t>mit</a:t>
            </a:r>
            <a:r>
              <a:rPr lang="en-US" sz="1800" dirty="0"/>
              <a:t> </a:t>
            </a:r>
            <a:r>
              <a:rPr lang="en-US" sz="1800" dirty="0" err="1"/>
              <a:t>einbeziehen</a:t>
            </a:r>
            <a:endParaRPr lang="en-US" sz="1800" dirty="0"/>
          </a:p>
          <a:p>
            <a:r>
              <a:rPr lang="en-US" sz="1800" dirty="0" err="1"/>
              <a:t>andere</a:t>
            </a:r>
            <a:r>
              <a:rPr lang="en-US" sz="1800" dirty="0"/>
              <a:t> </a:t>
            </a:r>
            <a:r>
              <a:rPr lang="en-US" sz="1800" dirty="0" err="1"/>
              <a:t>unterstützen</a:t>
            </a:r>
            <a:r>
              <a:rPr lang="en-US" sz="1800" dirty="0"/>
              <a:t> und </a:t>
            </a:r>
            <a:r>
              <a:rPr lang="en-US" sz="1800" dirty="0" err="1"/>
              <a:t>voranbringen</a:t>
            </a:r>
            <a:endParaRPr lang="en-US" sz="1800" dirty="0"/>
          </a:p>
          <a:p>
            <a:r>
              <a:rPr lang="en-US" sz="1800" dirty="0" err="1"/>
              <a:t>delegieren</a:t>
            </a:r>
            <a:r>
              <a:rPr lang="en-US" sz="1800" dirty="0"/>
              <a:t> </a:t>
            </a:r>
            <a:r>
              <a:rPr lang="en-US" sz="1800" dirty="0" err="1"/>
              <a:t>können</a:t>
            </a:r>
            <a:endParaRPr lang="en-US" sz="1800" dirty="0"/>
          </a:p>
          <a:p>
            <a:r>
              <a:rPr lang="en-US" sz="1800" dirty="0" err="1"/>
              <a:t>Änderungen</a:t>
            </a:r>
            <a:r>
              <a:rPr lang="en-US" sz="1800" dirty="0"/>
              <a:t> </a:t>
            </a:r>
            <a:r>
              <a:rPr lang="en-US" sz="1800" dirty="0" err="1"/>
              <a:t>nicht</a:t>
            </a:r>
            <a:r>
              <a:rPr lang="en-US" sz="1800" dirty="0"/>
              <a:t> </a:t>
            </a:r>
            <a:r>
              <a:rPr lang="en-US" sz="1800" dirty="0" err="1"/>
              <a:t>fürchten</a:t>
            </a:r>
            <a:r>
              <a:rPr lang="en-US" sz="1800" dirty="0"/>
              <a:t> </a:t>
            </a:r>
            <a:r>
              <a:rPr lang="en-US" sz="1800" dirty="0" err="1"/>
              <a:t>sondern</a:t>
            </a:r>
            <a:r>
              <a:rPr lang="en-US" sz="1800" dirty="0"/>
              <a:t> </a:t>
            </a:r>
            <a:r>
              <a:rPr lang="en-US" sz="1800" dirty="0" err="1"/>
              <a:t>vorantreiben</a:t>
            </a:r>
            <a:endParaRPr lang="en-US" sz="1800" dirty="0"/>
          </a:p>
          <a:p>
            <a:r>
              <a:rPr lang="en-US" sz="1800" dirty="0" err="1"/>
              <a:t>Experimentierfreude</a:t>
            </a:r>
            <a:r>
              <a:rPr lang="en-US" sz="1800" dirty="0"/>
              <a:t> </a:t>
            </a:r>
            <a:r>
              <a:rPr lang="en-US" sz="1800" dirty="0" err="1"/>
              <a:t>zeigen</a:t>
            </a:r>
            <a:endParaRPr lang="en-US" sz="1800" dirty="0"/>
          </a:p>
          <a:p>
            <a:r>
              <a:rPr lang="en-US" sz="1800" dirty="0" err="1"/>
              <a:t>richtig</a:t>
            </a:r>
            <a:r>
              <a:rPr lang="en-US" sz="1800" dirty="0"/>
              <a:t> </a:t>
            </a:r>
            <a:r>
              <a:rPr lang="en-US" sz="1800" dirty="0" err="1"/>
              <a:t>kommunizieren</a:t>
            </a:r>
            <a:endParaRPr lang="en-US" sz="1800" dirty="0"/>
          </a:p>
          <a:p>
            <a:r>
              <a:rPr lang="en-US" sz="1800" dirty="0" err="1"/>
              <a:t>ander</a:t>
            </a:r>
            <a:r>
              <a:rPr lang="en-US" sz="1800" dirty="0"/>
              <a:t> </a:t>
            </a:r>
            <a:r>
              <a:rPr lang="en-US" sz="1800" dirty="0" err="1"/>
              <a:t>anleiten</a:t>
            </a:r>
            <a:r>
              <a:rPr lang="en-US" sz="1800" dirty="0"/>
              <a:t> (Mentoring)</a:t>
            </a:r>
          </a:p>
          <a:p>
            <a:r>
              <a:rPr lang="en-US" sz="1800" dirty="0"/>
              <a:t>Walk the talk</a:t>
            </a:r>
          </a:p>
          <a:p>
            <a:r>
              <a:rPr lang="en-US" sz="1800" dirty="0" err="1"/>
              <a:t>mit</a:t>
            </a:r>
            <a:r>
              <a:rPr lang="en-US" sz="1800" dirty="0"/>
              <a:t> </a:t>
            </a:r>
            <a:r>
              <a:rPr lang="en-US" sz="1800" dirty="0" err="1"/>
              <a:t>gutem</a:t>
            </a:r>
            <a:r>
              <a:rPr lang="en-US" sz="1800" dirty="0"/>
              <a:t> </a:t>
            </a:r>
            <a:r>
              <a:rPr lang="en-US" sz="1800" dirty="0" err="1"/>
              <a:t>Beispiel</a:t>
            </a:r>
            <a:r>
              <a:rPr lang="en-US" sz="1800" dirty="0"/>
              <a:t> </a:t>
            </a:r>
            <a:r>
              <a:rPr lang="en-US" sz="1800" dirty="0" err="1"/>
              <a:t>vorangehen</a:t>
            </a:r>
            <a:endParaRPr lang="en-US" sz="1800" dirty="0"/>
          </a:p>
          <a:p>
            <a:r>
              <a:rPr lang="en-US" sz="1800" dirty="0" err="1"/>
              <a:t>andere</a:t>
            </a:r>
            <a:r>
              <a:rPr lang="en-US" sz="1800" dirty="0"/>
              <a:t> </a:t>
            </a:r>
            <a:r>
              <a:rPr lang="en-US" sz="1800" dirty="0" err="1"/>
              <a:t>einbeziehen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13c) Führung</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324</a:t>
            </a:fld>
            <a:endParaRPr lang="de-DE"/>
          </a:p>
        </p:txBody>
      </p:sp>
    </p:spTree>
    <p:extLst>
      <p:ext uri="{BB962C8B-B14F-4D97-AF65-F5344CB8AC3E}">
        <p14:creationId xmlns:p14="http://schemas.microsoft.com/office/powerpoint/2010/main" val="48834757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bei</a:t>
            </a:r>
            <a:r>
              <a:rPr lang="en-US" sz="1800" dirty="0"/>
              <a:t> </a:t>
            </a:r>
            <a:r>
              <a:rPr lang="en-US" sz="1800" dirty="0" err="1"/>
              <a:t>Verhandlungen</a:t>
            </a:r>
            <a:r>
              <a:rPr lang="en-US" sz="1800" dirty="0"/>
              <a:t> </a:t>
            </a:r>
            <a:r>
              <a:rPr lang="en-US" sz="1800" dirty="0" err="1"/>
              <a:t>aktiv</a:t>
            </a:r>
            <a:r>
              <a:rPr lang="en-US" sz="1800" dirty="0"/>
              <a:t> </a:t>
            </a:r>
            <a:r>
              <a:rPr lang="en-US" sz="1800" dirty="0" err="1"/>
              <a:t>unterstützen</a:t>
            </a:r>
            <a:endParaRPr lang="en-US" sz="1800" dirty="0"/>
          </a:p>
          <a:p>
            <a:r>
              <a:rPr lang="en-US" sz="1800" dirty="0" err="1"/>
              <a:t>Meinungsverschiedenheiten</a:t>
            </a:r>
            <a:r>
              <a:rPr lang="en-US" sz="1800" dirty="0"/>
              <a:t> </a:t>
            </a:r>
            <a:r>
              <a:rPr lang="en-US" sz="1800" dirty="0" err="1"/>
              <a:t>ausräumen</a:t>
            </a:r>
            <a:endParaRPr lang="en-US" sz="1800" dirty="0"/>
          </a:p>
          <a:p>
            <a:r>
              <a:rPr lang="en-US" sz="1800" dirty="0" err="1"/>
              <a:t>Einigungen</a:t>
            </a:r>
            <a:r>
              <a:rPr lang="en-US" sz="1800" dirty="0"/>
              <a:t> </a:t>
            </a:r>
            <a:r>
              <a:rPr lang="en-US" sz="1800" dirty="0" err="1"/>
              <a:t>anstreben</a:t>
            </a:r>
            <a:r>
              <a:rPr lang="en-US" sz="1800" dirty="0"/>
              <a:t> und </a:t>
            </a:r>
            <a:r>
              <a:rPr lang="en-US" sz="1800" dirty="0" err="1"/>
              <a:t>erarbeiten</a:t>
            </a:r>
            <a:endParaRPr lang="en-US" sz="1800" dirty="0"/>
          </a:p>
          <a:p>
            <a:r>
              <a:rPr lang="en-US" sz="1800" dirty="0" err="1"/>
              <a:t>kommt</a:t>
            </a:r>
            <a:r>
              <a:rPr lang="en-US" sz="1800" dirty="0"/>
              <a:t> oft </a:t>
            </a:r>
            <a:r>
              <a:rPr lang="en-US" sz="1800" dirty="0" err="1"/>
              <a:t>mit</a:t>
            </a:r>
            <a:r>
              <a:rPr lang="en-US" sz="1800" dirty="0"/>
              <a:t> der </a:t>
            </a:r>
            <a:r>
              <a:rPr lang="en-US" sz="1800" dirty="0" err="1"/>
              <a:t>Erfahrung</a:t>
            </a:r>
            <a:endParaRPr lang="en-US" sz="1800" dirty="0"/>
          </a:p>
          <a:p>
            <a:r>
              <a:rPr lang="en-US" sz="1800" dirty="0" err="1"/>
              <a:t>Alternativen</a:t>
            </a:r>
            <a:r>
              <a:rPr lang="en-US" sz="1800" dirty="0"/>
              <a:t> </a:t>
            </a:r>
            <a:r>
              <a:rPr lang="en-US" sz="1800" dirty="0" err="1"/>
              <a:t>kennen</a:t>
            </a:r>
            <a:r>
              <a:rPr lang="en-US" sz="1800" dirty="0"/>
              <a:t> und </a:t>
            </a:r>
            <a:r>
              <a:rPr lang="en-US" sz="1800" dirty="0" err="1"/>
              <a:t>betrachten</a:t>
            </a:r>
            <a:endParaRPr lang="en-US" sz="1800" dirty="0"/>
          </a:p>
          <a:p>
            <a:r>
              <a:rPr lang="en-US" sz="1800" dirty="0" err="1"/>
              <a:t>auch</a:t>
            </a:r>
            <a:r>
              <a:rPr lang="en-US" sz="1800" dirty="0"/>
              <a:t> auf </a:t>
            </a:r>
            <a:r>
              <a:rPr lang="en-US" sz="1800" dirty="0" err="1"/>
              <a:t>andere</a:t>
            </a:r>
            <a:r>
              <a:rPr lang="en-US" sz="1800" dirty="0"/>
              <a:t> </a:t>
            </a:r>
            <a:r>
              <a:rPr lang="en-US" sz="1800" dirty="0" err="1"/>
              <a:t>Alternativen</a:t>
            </a:r>
            <a:r>
              <a:rPr lang="en-US" sz="1800" dirty="0"/>
              <a:t> </a:t>
            </a:r>
            <a:r>
              <a:rPr lang="en-US" sz="1800" dirty="0" err="1"/>
              <a:t>vorbereitet</a:t>
            </a:r>
            <a:r>
              <a:rPr lang="en-US" sz="1800" dirty="0"/>
              <a:t> sein</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13d) Verhandlungsgeschick</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325</a:t>
            </a:fld>
            <a:endParaRPr lang="de-DE"/>
          </a:p>
        </p:txBody>
      </p:sp>
    </p:spTree>
    <p:extLst>
      <p:ext uri="{BB962C8B-B14F-4D97-AF65-F5344CB8AC3E}">
        <p14:creationId xmlns:p14="http://schemas.microsoft.com/office/powerpoint/2010/main" val="6407750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dirty="0">
                <a:latin typeface="+mj-lt"/>
                <a:cs typeface="MV Boli" panose="02000500030200090000" pitchFamily="2" charset="0"/>
              </a:rPr>
              <a:t>14) </a:t>
            </a:r>
            <a:r>
              <a:rPr lang="de-DE" dirty="0"/>
              <a:t>Evolutionäre Architekturen</a:t>
            </a:r>
            <a:br>
              <a:rPr lang="de-DE" dirty="0"/>
            </a:br>
            <a:br>
              <a:rPr lang="de-DE" dirty="0"/>
            </a:br>
            <a:endParaRPr lang="de-DE" dirty="0">
              <a:latin typeface="+mj-lt"/>
              <a:cs typeface="MV Boli" panose="02000500030200090000" pitchFamily="2" charset="0"/>
            </a:endParaRP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latin typeface="+mn-lt"/>
                <a:cs typeface="MV Boli" panose="02000500030200090000" pitchFamily="2" charset="0"/>
              </a:rPr>
              <a:t>Viele Softwareanwendungen stehen unter dauerndem Druck geändert und angepasst zu werden</a:t>
            </a:r>
          </a:p>
          <a:p>
            <a:pPr marL="342900" indent="-342900">
              <a:buFont typeface="Arial" panose="020B0604020202020204" pitchFamily="34" charset="0"/>
              <a:buChar char="•"/>
            </a:pPr>
            <a:r>
              <a:rPr lang="de-DE" sz="2400" b="0" dirty="0">
                <a:latin typeface="+mn-lt"/>
                <a:cs typeface="MV Boli" panose="02000500030200090000" pitchFamily="2" charset="0"/>
              </a:rPr>
              <a:t>Software Architekten müssen Anwendungen planen, die diesen Anforderungen genügen</a:t>
            </a:r>
          </a:p>
          <a:p>
            <a:pPr marL="342900" indent="-342900">
              <a:buFont typeface="Arial" panose="020B0604020202020204" pitchFamily="34" charset="0"/>
              <a:buChar char="•"/>
            </a:pPr>
            <a:r>
              <a:rPr lang="de-DE" sz="2400" b="0" dirty="0">
                <a:latin typeface="+mn-lt"/>
                <a:cs typeface="MV Boli" panose="02000500030200090000" pitchFamily="2" charset="0"/>
              </a:rPr>
              <a:t>Lange Planungszeiten vor der Realisierung von Anwendungen gehören der Vergangenheit an</a:t>
            </a:r>
          </a:p>
          <a:p>
            <a:pPr marL="342900" indent="-342900">
              <a:buFont typeface="Arial" panose="020B0604020202020204" pitchFamily="34" charset="0"/>
              <a:buChar char="•"/>
            </a:pPr>
            <a:r>
              <a:rPr lang="de-DE" sz="2400" b="0" dirty="0">
                <a:latin typeface="+mn-lt"/>
                <a:cs typeface="MV Boli" panose="02000500030200090000" pitchFamily="2" charset="0"/>
              </a:rPr>
              <a:t>Moderne (evolutionäre) Anwendungen müssen für die später (sicher) kommenden Änderungen vorbereitet sein</a:t>
            </a:r>
          </a:p>
          <a:p>
            <a:pPr marL="342900" indent="-342900">
              <a:buFont typeface="Arial" panose="020B0604020202020204" pitchFamily="34" charset="0"/>
              <a:buChar char="•"/>
            </a:pPr>
            <a:endParaRPr lang="de-DE" sz="2400" b="0" dirty="0">
              <a:latin typeface="+mn-lt"/>
              <a:cs typeface="MV Boli" panose="02000500030200090000" pitchFamily="2" charset="0"/>
            </a:endParaRPr>
          </a:p>
          <a:p>
            <a:pPr marL="342900" indent="-342900">
              <a:buFont typeface="Arial" panose="020B0604020202020204" pitchFamily="34" charset="0"/>
              <a:buChar char="•"/>
            </a:pPr>
            <a:r>
              <a:rPr lang="de-DE" sz="2400" b="0" dirty="0">
                <a:latin typeface="+mn-lt"/>
                <a:cs typeface="MV Boli" panose="02000500030200090000" pitchFamily="2" charset="0"/>
              </a:rPr>
              <a:t>Wir betrachten</a:t>
            </a:r>
          </a:p>
          <a:p>
            <a:pPr marL="914400" lvl="1" indent="-457200">
              <a:buFont typeface="+mj-lt"/>
              <a:buAutoNum type="alphaLcParenR"/>
            </a:pPr>
            <a:r>
              <a:rPr lang="de-DE" sz="2000" b="0" dirty="0">
                <a:latin typeface="+mn-lt"/>
                <a:cs typeface="MV Boli" panose="02000500030200090000" pitchFamily="2" charset="0"/>
              </a:rPr>
              <a:t>Änderungen sind </a:t>
            </a:r>
            <a:r>
              <a:rPr lang="de-DE" sz="2000" dirty="0">
                <a:cs typeface="MV Boli" panose="02000500030200090000" pitchFamily="2" charset="0"/>
              </a:rPr>
              <a:t>unausweichlich</a:t>
            </a:r>
          </a:p>
          <a:p>
            <a:pPr marL="914400" lvl="1" indent="-457200">
              <a:buFont typeface="+mj-lt"/>
              <a:buAutoNum type="alphaLcParenR"/>
            </a:pPr>
            <a:r>
              <a:rPr lang="de-DE" sz="2000" b="0" dirty="0">
                <a:latin typeface="+mn-lt"/>
                <a:cs typeface="MV Boli" panose="02000500030200090000" pitchFamily="2" charset="0"/>
              </a:rPr>
              <a:t>Lehm</a:t>
            </a:r>
            <a:r>
              <a:rPr lang="de-DE" sz="2000" dirty="0">
                <a:cs typeface="MV Boli" panose="02000500030200090000" pitchFamily="2" charset="0"/>
              </a:rPr>
              <a:t>ann‘s Gesetze der Software Evolution</a:t>
            </a:r>
          </a:p>
          <a:p>
            <a:pPr marL="914400" lvl="1" indent="-457200">
              <a:buFont typeface="+mj-lt"/>
              <a:buAutoNum type="alphaLcParenR"/>
            </a:pPr>
            <a:r>
              <a:rPr lang="de-DE" sz="2000" b="0" dirty="0">
                <a:latin typeface="+mn-lt"/>
                <a:cs typeface="MV Boli" panose="02000500030200090000" pitchFamily="2" charset="0"/>
              </a:rPr>
              <a:t>Evolutionäre Architekturen entwerfen</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326</a:t>
            </a:fld>
            <a:endParaRPr lang="de-DE"/>
          </a:p>
        </p:txBody>
      </p:sp>
    </p:spTree>
    <p:extLst>
      <p:ext uri="{BB962C8B-B14F-4D97-AF65-F5344CB8AC3E}">
        <p14:creationId xmlns:p14="http://schemas.microsoft.com/office/powerpoint/2010/main" val="19424144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mit</a:t>
            </a:r>
            <a:r>
              <a:rPr lang="en-US" sz="1800" dirty="0"/>
              <a:t> (Ver)</a:t>
            </a:r>
            <a:r>
              <a:rPr lang="en-US" sz="1800" dirty="0" err="1"/>
              <a:t>Änderungen</a:t>
            </a:r>
            <a:r>
              <a:rPr lang="en-US" sz="1800" dirty="0"/>
              <a:t> muss von </a:t>
            </a:r>
            <a:r>
              <a:rPr lang="en-US" sz="1800" dirty="0" err="1"/>
              <a:t>Anfang</a:t>
            </a:r>
            <a:r>
              <a:rPr lang="en-US" sz="1800" dirty="0"/>
              <a:t> an </a:t>
            </a:r>
            <a:r>
              <a:rPr lang="en-US" sz="1800" dirty="0" err="1"/>
              <a:t>geplant</a:t>
            </a:r>
            <a:r>
              <a:rPr lang="en-US" sz="1800" dirty="0"/>
              <a:t> </a:t>
            </a:r>
            <a:r>
              <a:rPr lang="en-US" sz="1800" dirty="0" err="1"/>
              <a:t>werden</a:t>
            </a:r>
            <a:endParaRPr lang="en-US" sz="1800" dirty="0"/>
          </a:p>
          <a:p>
            <a:r>
              <a:rPr lang="en-US" sz="1800" dirty="0" err="1"/>
              <a:t>Softwaresysteme</a:t>
            </a:r>
            <a:r>
              <a:rPr lang="en-US" sz="1800" dirty="0"/>
              <a:t> </a:t>
            </a:r>
            <a:r>
              <a:rPr lang="en-US" sz="1800" dirty="0" err="1"/>
              <a:t>sind</a:t>
            </a:r>
            <a:r>
              <a:rPr lang="en-US" sz="1800" dirty="0"/>
              <a:t> </a:t>
            </a:r>
            <a:r>
              <a:rPr lang="en-US" sz="1800" dirty="0" err="1"/>
              <a:t>keine</a:t>
            </a:r>
            <a:r>
              <a:rPr lang="en-US" sz="1800" dirty="0"/>
              <a:t> </a:t>
            </a:r>
            <a:r>
              <a:rPr lang="en-US" sz="1800" dirty="0" err="1"/>
              <a:t>statischen</a:t>
            </a:r>
            <a:r>
              <a:rPr lang="en-US" sz="1800" dirty="0"/>
              <a:t> </a:t>
            </a:r>
            <a:r>
              <a:rPr lang="en-US" sz="1800" dirty="0" err="1"/>
              <a:t>Systeme</a:t>
            </a:r>
            <a:r>
              <a:rPr lang="en-US" sz="1800" dirty="0"/>
              <a:t> </a:t>
            </a:r>
            <a:r>
              <a:rPr lang="en-US" sz="1800" dirty="0" err="1"/>
              <a:t>mehr</a:t>
            </a:r>
            <a:r>
              <a:rPr lang="en-US" sz="1800" dirty="0"/>
              <a:t> und </a:t>
            </a:r>
            <a:r>
              <a:rPr lang="en-US" sz="1800" dirty="0" err="1"/>
              <a:t>können</a:t>
            </a:r>
            <a:r>
              <a:rPr lang="en-US" sz="1800" dirty="0"/>
              <a:t> </a:t>
            </a:r>
            <a:r>
              <a:rPr lang="en-US" sz="1800" dirty="0" err="1"/>
              <a:t>nicht</a:t>
            </a:r>
            <a:r>
              <a:rPr lang="en-US" sz="1800" dirty="0"/>
              <a:t> </a:t>
            </a:r>
            <a:r>
              <a:rPr lang="en-US" sz="1800" dirty="0" err="1"/>
              <a:t>geplant</a:t>
            </a:r>
            <a:r>
              <a:rPr lang="en-US" sz="1800" dirty="0"/>
              <a:t> </a:t>
            </a:r>
            <a:r>
              <a:rPr lang="en-US" sz="1800" dirty="0" err="1"/>
              <a:t>kontrolliert</a:t>
            </a:r>
            <a:r>
              <a:rPr lang="en-US" sz="1800" dirty="0"/>
              <a:t> </a:t>
            </a:r>
            <a:r>
              <a:rPr lang="en-US" sz="1800" dirty="0" err="1"/>
              <a:t>werden</a:t>
            </a:r>
            <a:endParaRPr lang="en-US" sz="1800" dirty="0"/>
          </a:p>
          <a:p>
            <a:r>
              <a:rPr lang="en-US" sz="1800" dirty="0" err="1"/>
              <a:t>Änderungen</a:t>
            </a:r>
            <a:r>
              <a:rPr lang="en-US" sz="1800" dirty="0"/>
              <a:t> </a:t>
            </a:r>
            <a:r>
              <a:rPr lang="en-US" sz="1800" dirty="0" err="1"/>
              <a:t>können</a:t>
            </a:r>
            <a:r>
              <a:rPr lang="en-US" sz="1800" dirty="0"/>
              <a:t> </a:t>
            </a:r>
            <a:r>
              <a:rPr lang="en-US" sz="1800" dirty="0" err="1"/>
              <a:t>kaum</a:t>
            </a:r>
            <a:r>
              <a:rPr lang="en-US" sz="1800" dirty="0"/>
              <a:t> </a:t>
            </a:r>
            <a:r>
              <a:rPr lang="en-US" sz="1800" dirty="0" err="1"/>
              <a:t>vorhergesehen</a:t>
            </a:r>
            <a:r>
              <a:rPr lang="en-US" sz="1800" dirty="0"/>
              <a:t> </a:t>
            </a:r>
            <a:r>
              <a:rPr lang="en-US" sz="1800" dirty="0" err="1"/>
              <a:t>werden</a:t>
            </a:r>
            <a:endParaRPr lang="en-US" sz="1800" dirty="0"/>
          </a:p>
          <a:p>
            <a:r>
              <a:rPr lang="en-US" sz="1800" dirty="0" err="1"/>
              <a:t>moderne</a:t>
            </a:r>
            <a:r>
              <a:rPr lang="en-US" sz="1800" dirty="0"/>
              <a:t> </a:t>
            </a:r>
            <a:r>
              <a:rPr lang="en-US" sz="1800" dirty="0" err="1"/>
              <a:t>Softwaresysteme</a:t>
            </a:r>
            <a:r>
              <a:rPr lang="en-US" sz="1800" dirty="0"/>
              <a:t> </a:t>
            </a:r>
            <a:r>
              <a:rPr lang="en-US" sz="1800" dirty="0" err="1"/>
              <a:t>richten</a:t>
            </a:r>
            <a:r>
              <a:rPr lang="en-US" sz="1800" dirty="0"/>
              <a:t> </a:t>
            </a:r>
            <a:r>
              <a:rPr lang="en-US" sz="1800" dirty="0" err="1"/>
              <a:t>sich</a:t>
            </a:r>
            <a:r>
              <a:rPr lang="en-US" sz="1800" dirty="0"/>
              <a:t> an </a:t>
            </a:r>
            <a:r>
              <a:rPr lang="en-US" sz="1800" dirty="0" err="1"/>
              <a:t>realen</a:t>
            </a:r>
            <a:r>
              <a:rPr lang="en-US" sz="1800" dirty="0"/>
              <a:t> </a:t>
            </a:r>
            <a:r>
              <a:rPr lang="en-US" sz="1800" dirty="0" err="1"/>
              <a:t>Bedingungen</a:t>
            </a:r>
            <a:r>
              <a:rPr lang="en-US" sz="1800" dirty="0"/>
              <a:t> </a:t>
            </a:r>
            <a:r>
              <a:rPr lang="en-US" sz="1800" dirty="0" err="1"/>
              <a:t>aus</a:t>
            </a:r>
            <a:r>
              <a:rPr lang="en-US" sz="1800" dirty="0"/>
              <a:t> </a:t>
            </a:r>
            <a:br>
              <a:rPr lang="en-US" sz="1800" dirty="0"/>
            </a:br>
            <a:r>
              <a:rPr lang="en-US" sz="1800" dirty="0"/>
              <a:t>und </a:t>
            </a:r>
            <a:r>
              <a:rPr lang="en-US" sz="1800" dirty="0" err="1"/>
              <a:t>sind</a:t>
            </a:r>
            <a:r>
              <a:rPr lang="en-US" sz="1800" dirty="0"/>
              <a:t> </a:t>
            </a:r>
            <a:r>
              <a:rPr lang="en-US" sz="1800" dirty="0" err="1"/>
              <a:t>damit</a:t>
            </a:r>
            <a:r>
              <a:rPr lang="en-US" sz="1800" dirty="0"/>
              <a:t> </a:t>
            </a:r>
            <a:r>
              <a:rPr lang="en-US" sz="1800" dirty="0" err="1"/>
              <a:t>deren</a:t>
            </a:r>
            <a:r>
              <a:rPr lang="en-US" sz="1800" dirty="0"/>
              <a:t> </a:t>
            </a:r>
            <a:r>
              <a:rPr lang="en-US" sz="1800" dirty="0" err="1"/>
              <a:t>Veränderungen</a:t>
            </a:r>
            <a:r>
              <a:rPr lang="en-US" sz="1800" dirty="0"/>
              <a:t> </a:t>
            </a:r>
            <a:r>
              <a:rPr lang="en-US" sz="1800" dirty="0" err="1"/>
              <a:t>unterworfen</a:t>
            </a:r>
            <a:endParaRPr lang="en-US" sz="1800" dirty="0"/>
          </a:p>
          <a:p>
            <a:r>
              <a:rPr lang="en-US" sz="1800" dirty="0" err="1"/>
              <a:t>Änderungsanforderungen</a:t>
            </a:r>
            <a:r>
              <a:rPr lang="en-US" sz="1800" dirty="0"/>
              <a:t> </a:t>
            </a:r>
            <a:r>
              <a:rPr lang="en-US" sz="1800" dirty="0" err="1"/>
              <a:t>können</a:t>
            </a:r>
            <a:r>
              <a:rPr lang="en-US" sz="1800" dirty="0"/>
              <a:t> </a:t>
            </a:r>
            <a:r>
              <a:rPr lang="en-US" sz="1800" dirty="0" err="1"/>
              <a:t>aus</a:t>
            </a:r>
            <a:r>
              <a:rPr lang="en-US" sz="1800" dirty="0"/>
              <a:t> </a:t>
            </a:r>
            <a:r>
              <a:rPr lang="en-US" sz="1800" dirty="0" err="1"/>
              <a:t>technischen</a:t>
            </a:r>
            <a:r>
              <a:rPr lang="en-US" sz="1800" dirty="0"/>
              <a:t> </a:t>
            </a:r>
            <a:r>
              <a:rPr lang="en-US" sz="1800" dirty="0" err="1"/>
              <a:t>Gründen</a:t>
            </a:r>
            <a:r>
              <a:rPr lang="en-US" sz="1800" dirty="0"/>
              <a:t> </a:t>
            </a:r>
            <a:r>
              <a:rPr lang="en-US" sz="1800" dirty="0" err="1"/>
              <a:t>entstehen</a:t>
            </a:r>
            <a:r>
              <a:rPr lang="en-US" sz="1800" dirty="0"/>
              <a:t> </a:t>
            </a:r>
            <a:r>
              <a:rPr lang="en-US" sz="1800" dirty="0" err="1"/>
              <a:t>oder</a:t>
            </a:r>
            <a:r>
              <a:rPr lang="en-US" sz="1800" dirty="0"/>
              <a:t> </a:t>
            </a:r>
            <a:r>
              <a:rPr lang="en-US" sz="1800" dirty="0" err="1"/>
              <a:t>aus</a:t>
            </a:r>
            <a:r>
              <a:rPr lang="en-US" sz="1800" dirty="0"/>
              <a:t> </a:t>
            </a:r>
            <a:r>
              <a:rPr lang="en-US" sz="1800" dirty="0" err="1"/>
              <a:t>Anforderungen</a:t>
            </a:r>
            <a:r>
              <a:rPr lang="en-US" sz="1800" dirty="0"/>
              <a:t>, </a:t>
            </a:r>
            <a:br>
              <a:rPr lang="en-US" sz="1800" dirty="0"/>
            </a:br>
            <a:r>
              <a:rPr lang="en-US" sz="1800" dirty="0"/>
              <a:t>die </a:t>
            </a:r>
            <a:r>
              <a:rPr lang="en-US" sz="1800" dirty="0" err="1"/>
              <a:t>vom</a:t>
            </a:r>
            <a:r>
              <a:rPr lang="en-US" sz="1800" dirty="0"/>
              <a:t> Business </a:t>
            </a:r>
            <a:r>
              <a:rPr lang="en-US" sz="1800" dirty="0" err="1"/>
              <a:t>kommen</a:t>
            </a:r>
            <a:endParaRPr lang="en-US" sz="1800" dirty="0"/>
          </a:p>
          <a:p>
            <a:r>
              <a:rPr lang="en-US" sz="1800" dirty="0"/>
              <a:t>die </a:t>
            </a:r>
            <a:r>
              <a:rPr lang="en-US" sz="1800" dirty="0" err="1"/>
              <a:t>Vielzahl</a:t>
            </a:r>
            <a:r>
              <a:rPr lang="en-US" sz="1800" dirty="0"/>
              <a:t> an </a:t>
            </a:r>
            <a:r>
              <a:rPr lang="en-US" sz="1800" dirty="0" err="1"/>
              <a:t>aktuellen</a:t>
            </a:r>
            <a:r>
              <a:rPr lang="en-US" sz="1800" dirty="0"/>
              <a:t> </a:t>
            </a:r>
            <a:r>
              <a:rPr lang="en-US" sz="1800" dirty="0" err="1"/>
              <a:t>Technologien</a:t>
            </a:r>
            <a:r>
              <a:rPr lang="en-US" sz="1800" dirty="0"/>
              <a:t> </a:t>
            </a:r>
            <a:r>
              <a:rPr lang="en-US" sz="1800" dirty="0" err="1"/>
              <a:t>lassen</a:t>
            </a:r>
            <a:r>
              <a:rPr lang="en-US" sz="1800" dirty="0"/>
              <a:t> </a:t>
            </a:r>
            <a:r>
              <a:rPr lang="en-US" sz="1800" dirty="0" err="1"/>
              <a:t>mehr</a:t>
            </a:r>
            <a:r>
              <a:rPr lang="en-US" sz="1800" dirty="0"/>
              <a:t> </a:t>
            </a:r>
            <a:r>
              <a:rPr lang="en-US" sz="1800" dirty="0" err="1"/>
              <a:t>Möglichkeiten</a:t>
            </a:r>
            <a:r>
              <a:rPr lang="en-US" sz="1800" dirty="0"/>
              <a:t> </a:t>
            </a:r>
            <a:r>
              <a:rPr lang="en-US" sz="1800" dirty="0" err="1"/>
              <a:t>zu</a:t>
            </a:r>
            <a:r>
              <a:rPr lang="en-US" sz="1800" dirty="0"/>
              <a:t> und </a:t>
            </a:r>
            <a:r>
              <a:rPr lang="en-US" sz="1800" dirty="0" err="1"/>
              <a:t>können</a:t>
            </a:r>
            <a:r>
              <a:rPr lang="en-US" sz="1800" dirty="0"/>
              <a:t> </a:t>
            </a:r>
            <a:r>
              <a:rPr lang="en-US" sz="1800" dirty="0" err="1"/>
              <a:t>deshalb</a:t>
            </a:r>
            <a:r>
              <a:rPr lang="en-US" sz="1800" dirty="0"/>
              <a:t> </a:t>
            </a:r>
            <a:br>
              <a:rPr lang="en-US" sz="1800" dirty="0"/>
            </a:br>
            <a:r>
              <a:rPr lang="en-US" sz="1800" dirty="0"/>
              <a:t>den Wunsch </a:t>
            </a:r>
            <a:r>
              <a:rPr lang="en-US" sz="1800" dirty="0" err="1"/>
              <a:t>nach</a:t>
            </a:r>
            <a:r>
              <a:rPr lang="en-US" sz="1800" dirty="0"/>
              <a:t> </a:t>
            </a:r>
            <a:r>
              <a:rPr lang="en-US" sz="1800" dirty="0" err="1"/>
              <a:t>Änderung</a:t>
            </a:r>
            <a:r>
              <a:rPr lang="en-US" sz="1800" dirty="0"/>
              <a:t> </a:t>
            </a:r>
            <a:r>
              <a:rPr lang="en-US" sz="1800" dirty="0" err="1"/>
              <a:t>zusätzlich</a:t>
            </a:r>
            <a:r>
              <a:rPr lang="en-US" sz="1800" dirty="0"/>
              <a:t> </a:t>
            </a:r>
            <a:r>
              <a:rPr lang="en-US" sz="1800" dirty="0" err="1"/>
              <a:t>treiben</a:t>
            </a:r>
            <a:endParaRPr lang="en-US" sz="1800" dirty="0"/>
          </a:p>
          <a:p>
            <a:r>
              <a:rPr lang="en-US" sz="1800" dirty="0" err="1"/>
              <a:t>Änderungen</a:t>
            </a:r>
            <a:r>
              <a:rPr lang="en-US" sz="1800" dirty="0"/>
              <a:t> </a:t>
            </a:r>
            <a:r>
              <a:rPr lang="en-US" sz="1800" dirty="0" err="1"/>
              <a:t>im</a:t>
            </a:r>
            <a:r>
              <a:rPr lang="en-US" sz="1800" dirty="0"/>
              <a:t> Business </a:t>
            </a:r>
            <a:r>
              <a:rPr lang="en-US" sz="1800" dirty="0" err="1"/>
              <a:t>wie</a:t>
            </a:r>
            <a:r>
              <a:rPr lang="en-US" sz="1800" dirty="0"/>
              <a:t> </a:t>
            </a:r>
            <a:r>
              <a:rPr lang="en-US" sz="1800" dirty="0" err="1"/>
              <a:t>Zukäufe</a:t>
            </a:r>
            <a:r>
              <a:rPr lang="en-US" sz="1800" dirty="0"/>
              <a:t>, </a:t>
            </a:r>
            <a:r>
              <a:rPr lang="en-US" sz="1800" dirty="0" err="1"/>
              <a:t>Verkäufe</a:t>
            </a:r>
            <a:r>
              <a:rPr lang="en-US" sz="1800" dirty="0"/>
              <a:t>, </a:t>
            </a:r>
            <a:r>
              <a:rPr lang="en-US" sz="1800" dirty="0" err="1"/>
              <a:t>neue</a:t>
            </a:r>
            <a:r>
              <a:rPr lang="en-US" sz="1800" dirty="0"/>
              <a:t> </a:t>
            </a:r>
            <a:r>
              <a:rPr lang="en-US" sz="1800" dirty="0" err="1"/>
              <a:t>Märkte</a:t>
            </a:r>
            <a:r>
              <a:rPr lang="en-US" sz="1800" dirty="0"/>
              <a:t>, </a:t>
            </a:r>
            <a:r>
              <a:rPr lang="en-US" sz="1800" dirty="0" err="1"/>
              <a:t>neue</a:t>
            </a:r>
            <a:r>
              <a:rPr lang="en-US" sz="1800" dirty="0"/>
              <a:t> </a:t>
            </a:r>
            <a:r>
              <a:rPr lang="en-US" sz="1800" dirty="0" err="1"/>
              <a:t>Konkurrenten</a:t>
            </a:r>
            <a:r>
              <a:rPr lang="en-US" sz="1800" dirty="0"/>
              <a:t>, </a:t>
            </a:r>
            <a:r>
              <a:rPr lang="en-US" sz="1800" dirty="0" err="1"/>
              <a:t>neue</a:t>
            </a:r>
            <a:r>
              <a:rPr lang="en-US" sz="1800" dirty="0"/>
              <a:t> </a:t>
            </a:r>
            <a:r>
              <a:rPr lang="en-US" sz="1800" dirty="0" err="1"/>
              <a:t>Produkte</a:t>
            </a:r>
            <a:br>
              <a:rPr lang="en-US" sz="1800" dirty="0"/>
            </a:br>
            <a:r>
              <a:rPr lang="en-US" sz="1800" dirty="0" err="1"/>
              <a:t>geschehen</a:t>
            </a:r>
            <a:r>
              <a:rPr lang="en-US" sz="1800" dirty="0"/>
              <a:t> in </a:t>
            </a:r>
            <a:r>
              <a:rPr lang="en-US" sz="1800" dirty="0" err="1"/>
              <a:t>immer</a:t>
            </a:r>
            <a:r>
              <a:rPr lang="en-US" sz="1800" dirty="0"/>
              <a:t> </a:t>
            </a:r>
            <a:r>
              <a:rPr lang="en-US" sz="1800" dirty="0" err="1"/>
              <a:t>kürzeren</a:t>
            </a:r>
            <a:r>
              <a:rPr lang="en-US" sz="1800" dirty="0"/>
              <a:t> </a:t>
            </a:r>
            <a:r>
              <a:rPr lang="en-US" sz="1800" dirty="0" err="1"/>
              <a:t>Zeiträumen</a:t>
            </a:r>
            <a:endParaRPr lang="en-US" sz="1800" dirty="0"/>
          </a:p>
          <a:p>
            <a:r>
              <a:rPr lang="en-US" sz="1800" dirty="0" err="1"/>
              <a:t>Erwartungen</a:t>
            </a:r>
            <a:r>
              <a:rPr lang="en-US" sz="1800" dirty="0"/>
              <a:t>/</a:t>
            </a:r>
            <a:r>
              <a:rPr lang="en-US" sz="1800" dirty="0" err="1"/>
              <a:t>Anforderungen</a:t>
            </a:r>
            <a:r>
              <a:rPr lang="en-US" sz="1800" dirty="0"/>
              <a:t> von </a:t>
            </a:r>
            <a:r>
              <a:rPr lang="en-US" sz="1800" dirty="0" err="1"/>
              <a:t>Benutzern</a:t>
            </a:r>
            <a:r>
              <a:rPr lang="en-US" sz="1800" dirty="0"/>
              <a:t> </a:t>
            </a:r>
            <a:r>
              <a:rPr lang="en-US" sz="1800" dirty="0" err="1"/>
              <a:t>werden</a:t>
            </a:r>
            <a:r>
              <a:rPr lang="en-US" sz="1800" dirty="0"/>
              <a:t> </a:t>
            </a:r>
            <a:r>
              <a:rPr lang="en-US" sz="1800" dirty="0" err="1"/>
              <a:t>größer</a:t>
            </a:r>
            <a:r>
              <a:rPr lang="en-US" sz="1800" dirty="0"/>
              <a:t> und </a:t>
            </a:r>
            <a:r>
              <a:rPr lang="en-US" sz="1800" dirty="0" err="1"/>
              <a:t>ändern</a:t>
            </a:r>
            <a:r>
              <a:rPr lang="en-US" sz="1800" dirty="0"/>
              <a:t> </a:t>
            </a:r>
            <a:r>
              <a:rPr lang="en-US" sz="1800" dirty="0" err="1"/>
              <a:t>sich</a:t>
            </a:r>
            <a:r>
              <a:rPr lang="en-US" sz="1800" dirty="0"/>
              <a:t> </a:t>
            </a:r>
            <a:r>
              <a:rPr lang="en-US" sz="1800" dirty="0" err="1"/>
              <a:t>öfter</a:t>
            </a:r>
            <a:endParaRPr lang="en-US" sz="1800" dirty="0"/>
          </a:p>
          <a:p>
            <a:r>
              <a:rPr lang="en-US" sz="1800" dirty="0" err="1"/>
              <a:t>Architekturen</a:t>
            </a:r>
            <a:r>
              <a:rPr lang="en-US" sz="1800" dirty="0"/>
              <a:t> </a:t>
            </a:r>
            <a:r>
              <a:rPr lang="en-US" sz="1800" dirty="0" err="1"/>
              <a:t>müssen</a:t>
            </a:r>
            <a:r>
              <a:rPr lang="en-US" sz="1800" dirty="0"/>
              <a:t> </a:t>
            </a:r>
            <a:r>
              <a:rPr lang="en-US" sz="1800" dirty="0" err="1"/>
              <a:t>anpassbare</a:t>
            </a:r>
            <a:r>
              <a:rPr lang="en-US" sz="1800" dirty="0"/>
              <a:t> und </a:t>
            </a:r>
            <a:r>
              <a:rPr lang="en-US" sz="1800" dirty="0" err="1"/>
              <a:t>jederzeit</a:t>
            </a:r>
            <a:r>
              <a:rPr lang="en-US" sz="1800" dirty="0"/>
              <a:t> </a:t>
            </a:r>
            <a:r>
              <a:rPr lang="en-US" sz="1800" dirty="0" err="1"/>
              <a:t>änderbare</a:t>
            </a:r>
            <a:r>
              <a:rPr lang="en-US" sz="1800" dirty="0"/>
              <a:t> </a:t>
            </a:r>
            <a:r>
              <a:rPr lang="en-US" sz="1800" dirty="0" err="1"/>
              <a:t>Lösungen</a:t>
            </a:r>
            <a:r>
              <a:rPr lang="en-US" sz="1800" dirty="0"/>
              <a:t> </a:t>
            </a:r>
            <a:r>
              <a:rPr lang="en-US" sz="1800" dirty="0" err="1"/>
              <a:t>zum</a:t>
            </a:r>
            <a:r>
              <a:rPr lang="en-US" sz="1800" dirty="0"/>
              <a:t> </a:t>
            </a:r>
            <a:r>
              <a:rPr lang="en-US" sz="1800" dirty="0" err="1"/>
              <a:t>Ziel</a:t>
            </a:r>
            <a:r>
              <a:rPr lang="en-US" sz="1800" dirty="0"/>
              <a:t> </a:t>
            </a:r>
            <a:r>
              <a:rPr lang="en-US" sz="1800" dirty="0" err="1"/>
              <a:t>haben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14a) Änderungen sind unausweichlich</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327</a:t>
            </a:fld>
            <a:endParaRPr lang="de-DE"/>
          </a:p>
        </p:txBody>
      </p:sp>
    </p:spTree>
    <p:extLst>
      <p:ext uri="{BB962C8B-B14F-4D97-AF65-F5344CB8AC3E}">
        <p14:creationId xmlns:p14="http://schemas.microsoft.com/office/powerpoint/2010/main" val="310757397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In </a:t>
            </a:r>
            <a:r>
              <a:rPr lang="en-US" sz="1800" dirty="0" err="1"/>
              <a:t>seinem</a:t>
            </a:r>
            <a:r>
              <a:rPr lang="en-US" sz="1800" dirty="0"/>
              <a:t> Papier “Programs, Life Cycles, and Laws of Software Evolution” </a:t>
            </a:r>
            <a:br>
              <a:rPr lang="en-US" sz="1800" dirty="0"/>
            </a:br>
            <a:r>
              <a:rPr lang="en-US" sz="1800" dirty="0" err="1"/>
              <a:t>beschreibt</a:t>
            </a:r>
            <a:r>
              <a:rPr lang="en-US" sz="1800" dirty="0"/>
              <a:t> Lehmann 3 </a:t>
            </a:r>
            <a:r>
              <a:rPr lang="en-US" sz="1800" dirty="0" err="1"/>
              <a:t>verschiedene</a:t>
            </a:r>
            <a:r>
              <a:rPr lang="en-US" sz="1800" dirty="0"/>
              <a:t> </a:t>
            </a:r>
            <a:r>
              <a:rPr lang="en-US" sz="1800" dirty="0" err="1"/>
              <a:t>Typen</a:t>
            </a:r>
            <a:r>
              <a:rPr lang="en-US" sz="1800" dirty="0"/>
              <a:t> von </a:t>
            </a:r>
            <a:r>
              <a:rPr lang="en-US" sz="1800" dirty="0" err="1"/>
              <a:t>Systemen</a:t>
            </a:r>
            <a:endParaRPr lang="en-US" sz="1800" dirty="0"/>
          </a:p>
          <a:p>
            <a:pPr lvl="1"/>
            <a:r>
              <a:rPr lang="en-US" sz="1800" dirty="0">
                <a:solidFill>
                  <a:srgbClr val="FF0000"/>
                </a:solidFill>
              </a:rPr>
              <a:t>S</a:t>
            </a:r>
            <a:r>
              <a:rPr lang="en-US" sz="1800" dirty="0"/>
              <a:t>-type </a:t>
            </a:r>
            <a:r>
              <a:rPr lang="en-US" sz="1800" dirty="0" err="1"/>
              <a:t>Systeme</a:t>
            </a:r>
            <a:endParaRPr lang="en-US" sz="1800" dirty="0"/>
          </a:p>
          <a:p>
            <a:pPr lvl="2"/>
            <a:r>
              <a:rPr lang="en-US" sz="1800" dirty="0" err="1"/>
              <a:t>unterscheidbar</a:t>
            </a:r>
            <a:r>
              <a:rPr lang="en-US" sz="1800" dirty="0"/>
              <a:t> </a:t>
            </a:r>
            <a:r>
              <a:rPr lang="en-US" sz="1800" dirty="0" err="1"/>
              <a:t>mit</a:t>
            </a:r>
            <a:r>
              <a:rPr lang="en-US" sz="1800" dirty="0"/>
              <a:t> </a:t>
            </a:r>
            <a:r>
              <a:rPr lang="en-US" sz="1800" dirty="0" err="1"/>
              <a:t>genauer</a:t>
            </a:r>
            <a:r>
              <a:rPr lang="en-US" sz="1800" dirty="0"/>
              <a:t> </a:t>
            </a:r>
            <a:r>
              <a:rPr lang="en-US" sz="1800" dirty="0" err="1">
                <a:solidFill>
                  <a:srgbClr val="FF0000"/>
                </a:solidFill>
              </a:rPr>
              <a:t>S</a:t>
            </a:r>
            <a:r>
              <a:rPr lang="en-US" sz="1800" dirty="0" err="1"/>
              <a:t>pezifikation</a:t>
            </a:r>
            <a:endParaRPr lang="en-US" sz="1800" dirty="0"/>
          </a:p>
          <a:p>
            <a:pPr lvl="2"/>
            <a:r>
              <a:rPr lang="en-US" sz="1800" dirty="0" err="1"/>
              <a:t>kann</a:t>
            </a:r>
            <a:r>
              <a:rPr lang="en-US" sz="1800" dirty="0"/>
              <a:t> formal </a:t>
            </a:r>
            <a:r>
              <a:rPr lang="en-US" sz="1800" dirty="0" err="1"/>
              <a:t>beschrieben</a:t>
            </a:r>
            <a:r>
              <a:rPr lang="en-US" sz="1800" dirty="0"/>
              <a:t> </a:t>
            </a:r>
            <a:r>
              <a:rPr lang="en-US" sz="1800" dirty="0" err="1"/>
              <a:t>werden</a:t>
            </a:r>
            <a:r>
              <a:rPr lang="en-US" sz="1800" dirty="0"/>
              <a:t> und die </a:t>
            </a:r>
            <a:r>
              <a:rPr lang="en-US" sz="1800" dirty="0" err="1"/>
              <a:t>Lösung</a:t>
            </a:r>
            <a:r>
              <a:rPr lang="en-US" sz="1800" dirty="0"/>
              <a:t> </a:t>
            </a:r>
            <a:r>
              <a:rPr lang="en-US" sz="1800" dirty="0" err="1"/>
              <a:t>ist</a:t>
            </a:r>
            <a:r>
              <a:rPr lang="en-US" sz="1800" dirty="0"/>
              <a:t> </a:t>
            </a:r>
            <a:r>
              <a:rPr lang="en-US" sz="1800" dirty="0" err="1"/>
              <a:t>einfach</a:t>
            </a:r>
            <a:r>
              <a:rPr lang="en-US" sz="1800" dirty="0"/>
              <a:t> </a:t>
            </a:r>
            <a:r>
              <a:rPr lang="en-US" sz="1800" dirty="0" err="1"/>
              <a:t>verständlich</a:t>
            </a:r>
            <a:endParaRPr lang="en-US" sz="1800" dirty="0"/>
          </a:p>
          <a:p>
            <a:pPr lvl="2"/>
            <a:r>
              <a:rPr lang="en-US" sz="1800" dirty="0" err="1"/>
              <a:t>vollkommen</a:t>
            </a:r>
            <a:r>
              <a:rPr lang="en-US" sz="1800" dirty="0"/>
              <a:t> </a:t>
            </a:r>
            <a:r>
              <a:rPr lang="en-US" sz="1800" dirty="0" err="1"/>
              <a:t>zutreffende</a:t>
            </a:r>
            <a:r>
              <a:rPr lang="en-US" sz="1800" dirty="0"/>
              <a:t> </a:t>
            </a:r>
            <a:r>
              <a:rPr lang="en-US" sz="1800" dirty="0" err="1"/>
              <a:t>Lösungen</a:t>
            </a:r>
            <a:r>
              <a:rPr lang="en-US" sz="1800" dirty="0"/>
              <a:t> </a:t>
            </a:r>
            <a:r>
              <a:rPr lang="en-US" sz="1800" dirty="0" err="1"/>
              <a:t>können</a:t>
            </a:r>
            <a:r>
              <a:rPr lang="en-US" sz="1800" dirty="0"/>
              <a:t> </a:t>
            </a:r>
            <a:r>
              <a:rPr lang="en-US" sz="1800" dirty="0" err="1"/>
              <a:t>bereitgestellt</a:t>
            </a:r>
            <a:r>
              <a:rPr lang="en-US" sz="1800" dirty="0"/>
              <a:t> </a:t>
            </a:r>
            <a:r>
              <a:rPr lang="en-US" sz="1800" dirty="0" err="1"/>
              <a:t>werden</a:t>
            </a:r>
            <a:endParaRPr lang="en-US" sz="1800" dirty="0"/>
          </a:p>
          <a:p>
            <a:pPr lvl="2"/>
            <a:r>
              <a:rPr lang="en-US" sz="1800" dirty="0" err="1"/>
              <a:t>Anforderungen</a:t>
            </a:r>
            <a:r>
              <a:rPr lang="en-US" sz="1800" dirty="0"/>
              <a:t> </a:t>
            </a:r>
            <a:r>
              <a:rPr lang="en-US" sz="1800" dirty="0" err="1"/>
              <a:t>ändern</a:t>
            </a:r>
            <a:r>
              <a:rPr lang="en-US" sz="1800" dirty="0"/>
              <a:t> </a:t>
            </a:r>
            <a:r>
              <a:rPr lang="en-US" sz="1800" dirty="0" err="1"/>
              <a:t>sich</a:t>
            </a:r>
            <a:r>
              <a:rPr lang="en-US" sz="1800" dirty="0"/>
              <a:t> </a:t>
            </a:r>
            <a:r>
              <a:rPr lang="en-US" sz="1800" dirty="0" err="1"/>
              <a:t>selten</a:t>
            </a:r>
            <a:r>
              <a:rPr lang="en-US" sz="1800" dirty="0"/>
              <a:t> und </a:t>
            </a:r>
            <a:r>
              <a:rPr lang="en-US" sz="1800" dirty="0" err="1"/>
              <a:t>entwickeln</a:t>
            </a:r>
            <a:r>
              <a:rPr lang="en-US" sz="1800" dirty="0"/>
              <a:t> </a:t>
            </a:r>
            <a:r>
              <a:rPr lang="en-US" sz="1800" dirty="0" err="1"/>
              <a:t>sich</a:t>
            </a:r>
            <a:r>
              <a:rPr lang="en-US" sz="1800" dirty="0"/>
              <a:t> </a:t>
            </a:r>
            <a:r>
              <a:rPr lang="en-US" sz="1800" dirty="0" err="1"/>
              <a:t>nicht</a:t>
            </a:r>
            <a:r>
              <a:rPr lang="en-US" sz="1800" dirty="0"/>
              <a:t> </a:t>
            </a:r>
            <a:r>
              <a:rPr lang="en-US" sz="1800" dirty="0" err="1"/>
              <a:t>weiter</a:t>
            </a:r>
            <a:endParaRPr lang="en-US" sz="1800" dirty="0"/>
          </a:p>
          <a:p>
            <a:pPr lvl="2"/>
            <a:r>
              <a:rPr lang="en-US" sz="1800" dirty="0"/>
              <a:t>Lehmann’s </a:t>
            </a:r>
            <a:r>
              <a:rPr lang="en-US" sz="1800" dirty="0" err="1"/>
              <a:t>Gesetz</a:t>
            </a:r>
            <a:r>
              <a:rPr lang="en-US" sz="1800" dirty="0"/>
              <a:t> </a:t>
            </a:r>
            <a:r>
              <a:rPr lang="en-US" sz="1800" dirty="0" err="1"/>
              <a:t>ist</a:t>
            </a:r>
            <a:r>
              <a:rPr lang="en-US" sz="1800" dirty="0"/>
              <a:t> </a:t>
            </a:r>
            <a:r>
              <a:rPr lang="en-US" sz="1800" dirty="0" err="1"/>
              <a:t>für</a:t>
            </a:r>
            <a:r>
              <a:rPr lang="en-US" sz="1800" dirty="0"/>
              <a:t> S-Type </a:t>
            </a:r>
            <a:r>
              <a:rPr lang="en-US" sz="1800" dirty="0" err="1"/>
              <a:t>Systeme</a:t>
            </a:r>
            <a:r>
              <a:rPr lang="en-US" sz="1800" dirty="0"/>
              <a:t> </a:t>
            </a:r>
            <a:r>
              <a:rPr lang="en-US" sz="1800" dirty="0" err="1"/>
              <a:t>nicht</a:t>
            </a:r>
            <a:r>
              <a:rPr lang="en-US" sz="1800" dirty="0"/>
              <a:t> </a:t>
            </a:r>
            <a:r>
              <a:rPr lang="en-US" sz="1800" dirty="0" err="1"/>
              <a:t>anwendbar</a:t>
            </a:r>
            <a:endParaRPr lang="en-US" sz="1800" dirty="0"/>
          </a:p>
          <a:p>
            <a:pPr lvl="1"/>
            <a:r>
              <a:rPr lang="en-US" sz="1800" dirty="0">
                <a:solidFill>
                  <a:srgbClr val="FF0000"/>
                </a:solidFill>
              </a:rPr>
              <a:t>P</a:t>
            </a:r>
            <a:r>
              <a:rPr lang="en-US" sz="1800" dirty="0"/>
              <a:t>-type </a:t>
            </a:r>
            <a:r>
              <a:rPr lang="en-US" sz="1800" dirty="0" err="1"/>
              <a:t>Systeme</a:t>
            </a:r>
            <a:endParaRPr lang="en-US" sz="1800" dirty="0"/>
          </a:p>
          <a:p>
            <a:pPr lvl="2"/>
            <a:r>
              <a:rPr lang="en-US" sz="1800" dirty="0" err="1">
                <a:solidFill>
                  <a:srgbClr val="FF0000"/>
                </a:solidFill>
              </a:rPr>
              <a:t>P</a:t>
            </a:r>
            <a:r>
              <a:rPr lang="en-US" sz="1800" dirty="0" err="1"/>
              <a:t>robleme</a:t>
            </a:r>
            <a:r>
              <a:rPr lang="en-US" sz="1800" dirty="0"/>
              <a:t> </a:t>
            </a:r>
            <a:r>
              <a:rPr lang="en-US" sz="1800" dirty="0" err="1"/>
              <a:t>sind</a:t>
            </a:r>
            <a:r>
              <a:rPr lang="en-US" sz="1800" dirty="0"/>
              <a:t> </a:t>
            </a:r>
            <a:r>
              <a:rPr lang="en-US" sz="1800" dirty="0" err="1"/>
              <a:t>genau</a:t>
            </a:r>
            <a:r>
              <a:rPr lang="en-US" sz="1800" dirty="0"/>
              <a:t> </a:t>
            </a:r>
            <a:r>
              <a:rPr lang="en-US" sz="1800" dirty="0" err="1"/>
              <a:t>festgesetzt</a:t>
            </a:r>
            <a:endParaRPr lang="en-US" sz="1800" dirty="0"/>
          </a:p>
          <a:p>
            <a:pPr lvl="2"/>
            <a:r>
              <a:rPr lang="en-US" sz="1800" dirty="0"/>
              <a:t>das </a:t>
            </a:r>
            <a:r>
              <a:rPr lang="en-US" sz="1800" dirty="0" err="1"/>
              <a:t>Resultat</a:t>
            </a:r>
            <a:r>
              <a:rPr lang="en-US" sz="1800" dirty="0"/>
              <a:t> </a:t>
            </a:r>
            <a:r>
              <a:rPr lang="en-US" sz="1800" dirty="0" err="1"/>
              <a:t>ist</a:t>
            </a:r>
            <a:r>
              <a:rPr lang="en-US" sz="1800" dirty="0"/>
              <a:t> </a:t>
            </a:r>
            <a:r>
              <a:rPr lang="en-US" sz="1800" dirty="0" err="1"/>
              <a:t>bekannt</a:t>
            </a:r>
            <a:r>
              <a:rPr lang="en-US" sz="1800" dirty="0"/>
              <a:t> und </a:t>
            </a:r>
            <a:r>
              <a:rPr lang="en-US" sz="1800" dirty="0" err="1"/>
              <a:t>eine</a:t>
            </a:r>
            <a:r>
              <a:rPr lang="en-US" sz="1800" dirty="0"/>
              <a:t> </a:t>
            </a:r>
            <a:r>
              <a:rPr lang="en-US" sz="1800" dirty="0" err="1"/>
              <a:t>Spezifikation</a:t>
            </a:r>
            <a:r>
              <a:rPr lang="en-US" sz="1800" dirty="0"/>
              <a:t> </a:t>
            </a:r>
            <a:r>
              <a:rPr lang="en-US" sz="1800" dirty="0" err="1"/>
              <a:t>ist</a:t>
            </a:r>
            <a:r>
              <a:rPr lang="en-US" sz="1800" dirty="0"/>
              <a:t> </a:t>
            </a:r>
            <a:r>
              <a:rPr lang="en-US" sz="1800" dirty="0" err="1"/>
              <a:t>erstellbar</a:t>
            </a:r>
            <a:endParaRPr lang="en-US" sz="1800" dirty="0"/>
          </a:p>
          <a:p>
            <a:pPr lvl="2"/>
            <a:r>
              <a:rPr lang="en-US" sz="1800" dirty="0" err="1"/>
              <a:t>im</a:t>
            </a:r>
            <a:r>
              <a:rPr lang="en-US" sz="1800" dirty="0"/>
              <a:t> </a:t>
            </a:r>
            <a:r>
              <a:rPr lang="en-US" sz="1800" dirty="0" err="1"/>
              <a:t>Gegensatz</a:t>
            </a:r>
            <a:r>
              <a:rPr lang="en-US" sz="1800" dirty="0"/>
              <a:t> </a:t>
            </a:r>
            <a:r>
              <a:rPr lang="en-US" sz="1800" dirty="0" err="1"/>
              <a:t>zu</a:t>
            </a:r>
            <a:r>
              <a:rPr lang="en-US" sz="1800" dirty="0"/>
              <a:t> S-type </a:t>
            </a:r>
            <a:r>
              <a:rPr lang="en-US" sz="1800" dirty="0" err="1"/>
              <a:t>Sytemen</a:t>
            </a:r>
            <a:r>
              <a:rPr lang="en-US" sz="1800" dirty="0"/>
              <a:t> </a:t>
            </a:r>
            <a:r>
              <a:rPr lang="en-US" sz="1800" dirty="0" err="1"/>
              <a:t>ist</a:t>
            </a:r>
            <a:r>
              <a:rPr lang="en-US" sz="1800" dirty="0"/>
              <a:t> </a:t>
            </a:r>
            <a:r>
              <a:rPr lang="en-US" sz="1800" dirty="0" err="1"/>
              <a:t>aber</a:t>
            </a:r>
            <a:r>
              <a:rPr lang="en-US" sz="1800" dirty="0"/>
              <a:t> die </a:t>
            </a:r>
            <a:r>
              <a:rPr lang="en-US" sz="1800" dirty="0" err="1"/>
              <a:t>Lösung</a:t>
            </a:r>
            <a:r>
              <a:rPr lang="en-US" sz="1800" dirty="0"/>
              <a:t> </a:t>
            </a:r>
            <a:r>
              <a:rPr lang="en-US" sz="1800" dirty="0" err="1"/>
              <a:t>nicht</a:t>
            </a:r>
            <a:r>
              <a:rPr lang="en-US" sz="1800" dirty="0"/>
              <a:t> </a:t>
            </a:r>
            <a:r>
              <a:rPr lang="en-US" sz="1800" dirty="0" err="1"/>
              <a:t>verstanden</a:t>
            </a:r>
            <a:r>
              <a:rPr lang="en-US" sz="1800" dirty="0"/>
              <a:t> </a:t>
            </a:r>
            <a:r>
              <a:rPr lang="en-US" sz="1800" dirty="0" err="1"/>
              <a:t>oder</a:t>
            </a:r>
            <a:r>
              <a:rPr lang="en-US" sz="1800" dirty="0"/>
              <a:t> </a:t>
            </a:r>
            <a:r>
              <a:rPr lang="en-US" sz="1800" dirty="0" err="1"/>
              <a:t>unpraktisch</a:t>
            </a:r>
            <a:r>
              <a:rPr lang="en-US" sz="1800" dirty="0"/>
              <a:t> </a:t>
            </a:r>
            <a:r>
              <a:rPr lang="en-US" sz="1800" dirty="0" err="1"/>
              <a:t>umzusetzen</a:t>
            </a:r>
            <a:endParaRPr lang="en-US" sz="1800" dirty="0"/>
          </a:p>
          <a:p>
            <a:pPr lvl="3"/>
            <a:r>
              <a:rPr lang="en-US" sz="1800" dirty="0"/>
              <a:t>die </a:t>
            </a:r>
            <a:r>
              <a:rPr lang="en-US" sz="1800" dirty="0" err="1"/>
              <a:t>Komplexität</a:t>
            </a:r>
            <a:r>
              <a:rPr lang="en-US" sz="1800" dirty="0"/>
              <a:t> der </a:t>
            </a:r>
            <a:r>
              <a:rPr lang="en-US" sz="1800" dirty="0" err="1"/>
              <a:t>Logik</a:t>
            </a:r>
            <a:r>
              <a:rPr lang="en-US" sz="1800" dirty="0"/>
              <a:t> </a:t>
            </a:r>
            <a:r>
              <a:rPr lang="en-US" sz="1800" dirty="0" err="1"/>
              <a:t>ist</a:t>
            </a:r>
            <a:r>
              <a:rPr lang="en-US" sz="1800" dirty="0"/>
              <a:t> so </a:t>
            </a:r>
            <a:r>
              <a:rPr lang="en-US" sz="1800" dirty="0" err="1"/>
              <a:t>hoch</a:t>
            </a:r>
            <a:r>
              <a:rPr lang="en-US" sz="1800" dirty="0"/>
              <a:t>, </a:t>
            </a:r>
            <a:r>
              <a:rPr lang="en-US" sz="1800" dirty="0" err="1"/>
              <a:t>daß</a:t>
            </a:r>
            <a:r>
              <a:rPr lang="en-US" sz="1800" dirty="0"/>
              <a:t> </a:t>
            </a:r>
            <a:r>
              <a:rPr lang="en-US" sz="1800" dirty="0" err="1"/>
              <a:t>eine</a:t>
            </a:r>
            <a:r>
              <a:rPr lang="en-US" sz="1800" dirty="0"/>
              <a:t> </a:t>
            </a:r>
            <a:r>
              <a:rPr lang="en-US" sz="1800" dirty="0" err="1"/>
              <a:t>Umsetzung</a:t>
            </a:r>
            <a:r>
              <a:rPr lang="en-US" sz="1800" dirty="0"/>
              <a:t> </a:t>
            </a:r>
            <a:r>
              <a:rPr lang="en-US" sz="1800" dirty="0" err="1"/>
              <a:t>keinen</a:t>
            </a:r>
            <a:r>
              <a:rPr lang="en-US" sz="1800" dirty="0"/>
              <a:t> Sinn </a:t>
            </a:r>
            <a:r>
              <a:rPr lang="en-US" sz="1800" dirty="0" err="1"/>
              <a:t>macht</a:t>
            </a:r>
            <a:endParaRPr lang="en-US" sz="1800" dirty="0"/>
          </a:p>
          <a:p>
            <a:pPr lvl="2"/>
            <a:r>
              <a:rPr lang="en-US" sz="1800" dirty="0"/>
              <a:t>Lehmann’s </a:t>
            </a:r>
            <a:r>
              <a:rPr lang="en-US" sz="1800" dirty="0" err="1"/>
              <a:t>Gesetz</a:t>
            </a:r>
            <a:r>
              <a:rPr lang="en-US" sz="1800" dirty="0"/>
              <a:t> </a:t>
            </a:r>
            <a:r>
              <a:rPr lang="en-US" sz="1800" dirty="0" err="1"/>
              <a:t>ist</a:t>
            </a:r>
            <a:r>
              <a:rPr lang="en-US" sz="1800" dirty="0"/>
              <a:t> </a:t>
            </a:r>
            <a:r>
              <a:rPr lang="en-US" sz="1800" dirty="0" err="1"/>
              <a:t>für</a:t>
            </a:r>
            <a:r>
              <a:rPr lang="en-US" sz="1800" dirty="0"/>
              <a:t> P-Type </a:t>
            </a:r>
            <a:r>
              <a:rPr lang="en-US" sz="1800" dirty="0" err="1"/>
              <a:t>Systeme</a:t>
            </a:r>
            <a:r>
              <a:rPr lang="en-US" sz="1800" dirty="0"/>
              <a:t> </a:t>
            </a:r>
            <a:r>
              <a:rPr lang="en-US" sz="1800" dirty="0" err="1"/>
              <a:t>nicht</a:t>
            </a:r>
            <a:r>
              <a:rPr lang="en-US" sz="1800" dirty="0"/>
              <a:t> </a:t>
            </a:r>
            <a:r>
              <a:rPr lang="en-US" sz="1800" dirty="0" err="1"/>
              <a:t>anwendbar</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14b) Lehmann‘s Gesetze der Software Evolution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328</a:t>
            </a:fld>
            <a:endParaRPr lang="de-DE"/>
          </a:p>
        </p:txBody>
      </p:sp>
    </p:spTree>
    <p:extLst>
      <p:ext uri="{BB962C8B-B14F-4D97-AF65-F5344CB8AC3E}">
        <p14:creationId xmlns:p14="http://schemas.microsoft.com/office/powerpoint/2010/main" val="153977682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In </a:t>
            </a:r>
            <a:r>
              <a:rPr lang="en-US" sz="1800" dirty="0" err="1"/>
              <a:t>seinem</a:t>
            </a:r>
            <a:r>
              <a:rPr lang="en-US" sz="1800" dirty="0"/>
              <a:t> Papier “Programs, Life Cycles, and Laws of Software Evolution” </a:t>
            </a:r>
            <a:br>
              <a:rPr lang="en-US" sz="1800" dirty="0"/>
            </a:br>
            <a:r>
              <a:rPr lang="en-US" sz="1800" dirty="0" err="1"/>
              <a:t>beschreibt</a:t>
            </a:r>
            <a:r>
              <a:rPr lang="en-US" sz="1800" dirty="0"/>
              <a:t> Lehmann 3 </a:t>
            </a:r>
            <a:r>
              <a:rPr lang="en-US" sz="1800" dirty="0" err="1"/>
              <a:t>verschiedene</a:t>
            </a:r>
            <a:r>
              <a:rPr lang="en-US" sz="1800" dirty="0"/>
              <a:t> </a:t>
            </a:r>
            <a:r>
              <a:rPr lang="en-US" sz="1800" dirty="0" err="1"/>
              <a:t>Typen</a:t>
            </a:r>
            <a:r>
              <a:rPr lang="en-US" sz="1800" dirty="0"/>
              <a:t> von </a:t>
            </a:r>
            <a:r>
              <a:rPr lang="en-US" sz="1800" dirty="0" err="1"/>
              <a:t>Systemen</a:t>
            </a:r>
            <a:endParaRPr lang="en-US" sz="1800" dirty="0"/>
          </a:p>
          <a:p>
            <a:pPr lvl="1"/>
            <a:r>
              <a:rPr lang="en-US" sz="1800" dirty="0">
                <a:solidFill>
                  <a:srgbClr val="FF0000"/>
                </a:solidFill>
              </a:rPr>
              <a:t>E</a:t>
            </a:r>
            <a:r>
              <a:rPr lang="en-US" sz="1800" dirty="0"/>
              <a:t>-type </a:t>
            </a:r>
            <a:r>
              <a:rPr lang="en-US" sz="1800" dirty="0" err="1"/>
              <a:t>Systeme</a:t>
            </a:r>
            <a:endParaRPr lang="en-US" sz="1800" dirty="0"/>
          </a:p>
          <a:p>
            <a:pPr lvl="2"/>
            <a:r>
              <a:rPr lang="en-US" sz="1800" dirty="0"/>
              <a:t>System </a:t>
            </a:r>
            <a:r>
              <a:rPr lang="en-US" sz="1800" dirty="0" err="1"/>
              <a:t>ist</a:t>
            </a:r>
            <a:r>
              <a:rPr lang="en-US" sz="1800" dirty="0"/>
              <a:t> </a:t>
            </a:r>
            <a:r>
              <a:rPr lang="en-US" sz="1800" dirty="0" err="1"/>
              <a:t>realitätsnah</a:t>
            </a:r>
            <a:r>
              <a:rPr lang="en-US" sz="1800" dirty="0"/>
              <a:t> (</a:t>
            </a:r>
            <a:r>
              <a:rPr lang="en-US" sz="1800" dirty="0" err="1"/>
              <a:t>Prozesse</a:t>
            </a:r>
            <a:r>
              <a:rPr lang="en-US" sz="1800" dirty="0"/>
              <a:t> und Menschen) </a:t>
            </a:r>
            <a:r>
              <a:rPr lang="en-US" sz="1800" dirty="0" err="1"/>
              <a:t>modelliert</a:t>
            </a:r>
            <a:endParaRPr lang="en-US" sz="1800" dirty="0"/>
          </a:p>
          <a:p>
            <a:pPr lvl="2"/>
            <a:r>
              <a:rPr lang="en-US" sz="1800" dirty="0"/>
              <a:t>die </a:t>
            </a:r>
            <a:r>
              <a:rPr lang="en-US" sz="1800" dirty="0" err="1"/>
              <a:t>meisten</a:t>
            </a:r>
            <a:r>
              <a:rPr lang="en-US" sz="1800" dirty="0"/>
              <a:t> </a:t>
            </a:r>
            <a:r>
              <a:rPr lang="en-US" sz="1800" dirty="0" err="1"/>
              <a:t>Softwaresysteme</a:t>
            </a:r>
            <a:r>
              <a:rPr lang="en-US" sz="1800" dirty="0"/>
              <a:t> </a:t>
            </a:r>
            <a:r>
              <a:rPr lang="en-US" sz="1800" dirty="0" err="1"/>
              <a:t>sind</a:t>
            </a:r>
            <a:r>
              <a:rPr lang="en-US" sz="1800" dirty="0"/>
              <a:t> E-Type </a:t>
            </a:r>
            <a:r>
              <a:rPr lang="en-US" sz="1800" dirty="0" err="1"/>
              <a:t>Systeme</a:t>
            </a:r>
            <a:endParaRPr lang="en-US" sz="1800" dirty="0"/>
          </a:p>
          <a:p>
            <a:pPr lvl="2"/>
            <a:r>
              <a:rPr lang="en-US" sz="1800" dirty="0"/>
              <a:t>E-type </a:t>
            </a:r>
            <a:r>
              <a:rPr lang="en-US" sz="1800" dirty="0" err="1"/>
              <a:t>Systeme</a:t>
            </a:r>
            <a:r>
              <a:rPr lang="en-US" sz="1800" dirty="0"/>
              <a:t> </a:t>
            </a:r>
            <a:r>
              <a:rPr lang="en-US" sz="1800" dirty="0" err="1"/>
              <a:t>beeinflussen</a:t>
            </a:r>
            <a:r>
              <a:rPr lang="en-US" sz="1800" dirty="0"/>
              <a:t> </a:t>
            </a:r>
            <a:r>
              <a:rPr lang="en-US" sz="1800" dirty="0" err="1"/>
              <a:t>ihre</a:t>
            </a:r>
            <a:r>
              <a:rPr lang="en-US" sz="1800" dirty="0"/>
              <a:t> </a:t>
            </a:r>
            <a:r>
              <a:rPr lang="en-US" sz="1800" dirty="0" err="1"/>
              <a:t>Umgebung</a:t>
            </a:r>
            <a:r>
              <a:rPr lang="en-US" sz="1800" dirty="0"/>
              <a:t>, in die </a:t>
            </a:r>
            <a:r>
              <a:rPr lang="en-US" sz="1800" dirty="0" err="1"/>
              <a:t>sie</a:t>
            </a:r>
            <a:r>
              <a:rPr lang="en-US" sz="1800" dirty="0"/>
              <a:t> </a:t>
            </a:r>
            <a:r>
              <a:rPr lang="en-US" sz="1800" dirty="0" err="1">
                <a:solidFill>
                  <a:srgbClr val="FF0000"/>
                </a:solidFill>
              </a:rPr>
              <a:t>e</a:t>
            </a:r>
            <a:r>
              <a:rPr lang="en-US" sz="1800" dirty="0" err="1"/>
              <a:t>ingebettet</a:t>
            </a:r>
            <a:r>
              <a:rPr lang="en-US" sz="1800" dirty="0"/>
              <a:t> </a:t>
            </a:r>
            <a:r>
              <a:rPr lang="en-US" sz="1800" dirty="0" err="1"/>
              <a:t>sind</a:t>
            </a:r>
            <a:endParaRPr lang="en-US" sz="1800" dirty="0"/>
          </a:p>
          <a:p>
            <a:pPr lvl="2"/>
            <a:r>
              <a:rPr lang="en-US" sz="1800" dirty="0"/>
              <a:t>die </a:t>
            </a:r>
            <a:r>
              <a:rPr lang="en-US" sz="1800" dirty="0" err="1"/>
              <a:t>Umgebung</a:t>
            </a:r>
            <a:r>
              <a:rPr lang="en-US" sz="1800" dirty="0"/>
              <a:t> </a:t>
            </a:r>
            <a:r>
              <a:rPr lang="en-US" sz="1800" dirty="0" err="1"/>
              <a:t>löst</a:t>
            </a:r>
            <a:r>
              <a:rPr lang="en-US" sz="1800" dirty="0"/>
              <a:t> </a:t>
            </a:r>
            <a:r>
              <a:rPr lang="en-US" sz="1800" dirty="0" err="1"/>
              <a:t>Veränderungsdruck</a:t>
            </a:r>
            <a:r>
              <a:rPr lang="en-US" sz="1800" dirty="0"/>
              <a:t> auf E-Type </a:t>
            </a:r>
            <a:r>
              <a:rPr lang="en-US" sz="1800" dirty="0" err="1"/>
              <a:t>Systeme</a:t>
            </a:r>
            <a:r>
              <a:rPr lang="en-US" sz="1800" dirty="0"/>
              <a:t> </a:t>
            </a:r>
            <a:r>
              <a:rPr lang="en-US" sz="1800" dirty="0" err="1"/>
              <a:t>aus</a:t>
            </a:r>
            <a:endParaRPr lang="en-US" sz="1800" dirty="0"/>
          </a:p>
          <a:p>
            <a:pPr lvl="2"/>
            <a:r>
              <a:rPr lang="en-US" sz="1800" dirty="0"/>
              <a:t>E-type </a:t>
            </a:r>
            <a:r>
              <a:rPr lang="en-US" sz="1800" dirty="0" err="1"/>
              <a:t>Systeme</a:t>
            </a:r>
            <a:r>
              <a:rPr lang="en-US" sz="1800" dirty="0"/>
              <a:t> </a:t>
            </a:r>
            <a:r>
              <a:rPr lang="en-US" sz="1800" dirty="0" err="1"/>
              <a:t>müssen</a:t>
            </a:r>
            <a:r>
              <a:rPr lang="en-US" sz="1800" dirty="0"/>
              <a:t> </a:t>
            </a:r>
            <a:r>
              <a:rPr lang="en-US" sz="1800" dirty="0" err="1"/>
              <a:t>sich</a:t>
            </a:r>
            <a:r>
              <a:rPr lang="en-US" sz="1800" dirty="0"/>
              <a:t> </a:t>
            </a:r>
            <a:r>
              <a:rPr lang="en-US" sz="1800" dirty="0" err="1"/>
              <a:t>verändern</a:t>
            </a:r>
            <a:r>
              <a:rPr lang="en-US" sz="1800" dirty="0"/>
              <a:t>, um </a:t>
            </a:r>
            <a:r>
              <a:rPr lang="en-US" sz="1800" dirty="0" err="1"/>
              <a:t>benutzbar</a:t>
            </a:r>
            <a:r>
              <a:rPr lang="en-US" sz="1800" dirty="0"/>
              <a:t> </a:t>
            </a:r>
            <a:r>
              <a:rPr lang="en-US" sz="1800" dirty="0" err="1"/>
              <a:t>zu</a:t>
            </a:r>
            <a:r>
              <a:rPr lang="en-US" sz="1800" dirty="0"/>
              <a:t> </a:t>
            </a:r>
            <a:r>
              <a:rPr lang="en-US" sz="1800" dirty="0" err="1"/>
              <a:t>bleiben</a:t>
            </a:r>
            <a:endParaRPr lang="en-US" sz="1800" dirty="0"/>
          </a:p>
          <a:p>
            <a:pPr lvl="2"/>
            <a:r>
              <a:rPr lang="en-US" sz="1800" dirty="0"/>
              <a:t>Lehmann’s </a:t>
            </a:r>
            <a:r>
              <a:rPr lang="en-US" sz="1800" dirty="0" err="1"/>
              <a:t>Gesetz</a:t>
            </a:r>
            <a:r>
              <a:rPr lang="en-US" sz="1800" dirty="0"/>
              <a:t> </a:t>
            </a:r>
            <a:r>
              <a:rPr lang="en-US" sz="1800" dirty="0" err="1"/>
              <a:t>ist</a:t>
            </a:r>
            <a:r>
              <a:rPr lang="en-US" sz="1800" dirty="0"/>
              <a:t> </a:t>
            </a:r>
            <a:r>
              <a:rPr lang="en-US" sz="1800" dirty="0" err="1"/>
              <a:t>für</a:t>
            </a:r>
            <a:r>
              <a:rPr lang="en-US" sz="1800" dirty="0"/>
              <a:t> E-Type </a:t>
            </a:r>
            <a:r>
              <a:rPr lang="en-US" sz="1800" dirty="0" err="1"/>
              <a:t>Systeme</a:t>
            </a:r>
            <a:r>
              <a:rPr lang="en-US" sz="1800" dirty="0"/>
              <a:t> </a:t>
            </a:r>
            <a:r>
              <a:rPr lang="en-US" sz="1800" dirty="0" err="1"/>
              <a:t>anwendbar</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14b) Lehmann‘s Gesetze der Software Evolution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329</a:t>
            </a:fld>
            <a:endParaRPr lang="de-DE"/>
          </a:p>
        </p:txBody>
      </p:sp>
    </p:spTree>
    <p:extLst>
      <p:ext uri="{BB962C8B-B14F-4D97-AF65-F5344CB8AC3E}">
        <p14:creationId xmlns:p14="http://schemas.microsoft.com/office/powerpoint/2010/main" val="2553220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393F3-F4B6-4126-866D-9649C2C9D27E}"/>
              </a:ext>
            </a:extLst>
          </p:cNvPr>
          <p:cNvSpPr>
            <a:spLocks noGrp="1"/>
          </p:cNvSpPr>
          <p:nvPr>
            <p:ph type="title"/>
          </p:nvPr>
        </p:nvSpPr>
        <p:spPr/>
        <p:txBody>
          <a:bodyPr/>
          <a:lstStyle/>
          <a:p>
            <a:r>
              <a:rPr lang="de-DE"/>
              <a:t>2a) Typen von Softwarearchitekten</a:t>
            </a:r>
            <a:br>
              <a:rPr lang="de-DE"/>
            </a:br>
            <a:r>
              <a:rPr lang="de-DE"/>
              <a:t>Cloud Architect</a:t>
            </a:r>
          </a:p>
        </p:txBody>
      </p:sp>
      <p:sp>
        <p:nvSpPr>
          <p:cNvPr id="3" name="Slide Number Placeholder 2">
            <a:extLst>
              <a:ext uri="{FF2B5EF4-FFF2-40B4-BE49-F238E27FC236}">
                <a16:creationId xmlns:a16="http://schemas.microsoft.com/office/drawing/2014/main" id="{CBBE9BFD-19AC-4009-8B0B-5360C3FB865F}"/>
              </a:ext>
            </a:extLst>
          </p:cNvPr>
          <p:cNvSpPr>
            <a:spLocks noGrp="1"/>
          </p:cNvSpPr>
          <p:nvPr>
            <p:ph type="sldNum" sz="quarter" idx="4"/>
          </p:nvPr>
        </p:nvSpPr>
        <p:spPr/>
        <p:txBody>
          <a:bodyPr/>
          <a:lstStyle/>
          <a:p>
            <a:fld id="{82EA1D04-CA53-4DE3-84A8-2B63E41036C9}" type="slidenum">
              <a:rPr lang="de-DE" smtClean="0"/>
              <a:pPr/>
              <a:t>33</a:t>
            </a:fld>
            <a:endParaRPr lang="de-DE"/>
          </a:p>
        </p:txBody>
      </p:sp>
      <p:sp>
        <p:nvSpPr>
          <p:cNvPr id="4" name="Content Placeholder 3">
            <a:extLst>
              <a:ext uri="{FF2B5EF4-FFF2-40B4-BE49-F238E27FC236}">
                <a16:creationId xmlns:a16="http://schemas.microsoft.com/office/drawing/2014/main" id="{8608A440-DC11-4242-AD8D-E1481A348986}"/>
              </a:ext>
            </a:extLst>
          </p:cNvPr>
          <p:cNvSpPr>
            <a:spLocks noGrp="1"/>
          </p:cNvSpPr>
          <p:nvPr>
            <p:ph idx="1"/>
          </p:nvPr>
        </p:nvSpPr>
        <p:spPr/>
        <p:txBody>
          <a:bodyPr/>
          <a:lstStyle/>
          <a:p>
            <a:r>
              <a:rPr lang="de-DE"/>
              <a:t>Sie sind verantwortlich für die Cloud Strategie/Initiativen eines Unternehmens</a:t>
            </a:r>
          </a:p>
          <a:p>
            <a:r>
              <a:rPr lang="de-DE"/>
              <a:t>Sie sorgen für eine erfolgreiche Einführung und Nutzung von Cloud Plattformen</a:t>
            </a:r>
          </a:p>
          <a:p>
            <a:r>
              <a:rPr lang="de-DE"/>
              <a:t>Sie wählen Cloud Anbieter und entsprechende Nutzungsmodelle aus (IaaS, SaaS, PaaS)</a:t>
            </a:r>
          </a:p>
          <a:p>
            <a:r>
              <a:rPr lang="de-DE"/>
              <a:t>Sie erstellen Cloud Migrationspläne für bestehende Anwendungen</a:t>
            </a:r>
          </a:p>
          <a:p>
            <a:r>
              <a:rPr lang="de-DE"/>
              <a:t>Sie unterstützen bei der Entwicklung neuer Cloud-native Anwendungen</a:t>
            </a:r>
          </a:p>
          <a:p>
            <a:r>
              <a:rPr lang="de-DE"/>
              <a:t>Sie erstellen Regelwerke, überwachen und managen Cloud Deployments</a:t>
            </a:r>
          </a:p>
          <a:p>
            <a:r>
              <a:rPr lang="de-DE"/>
              <a:t>Sie benötigen ein tiefes Verständnis für Security Fragen</a:t>
            </a:r>
          </a:p>
          <a:p>
            <a:pPr lvl="1"/>
            <a:r>
              <a:rPr lang="de-DE"/>
              <a:t>Sie arbeiten eng mit Security Architekten zusammen</a:t>
            </a:r>
          </a:p>
          <a:p>
            <a:r>
              <a:rPr lang="de-DE"/>
              <a:t>Sie helfen beim Umdenken von lokalen Anwendungen hin zu Anwendungen in der Cloud </a:t>
            </a:r>
            <a:br>
              <a:rPr lang="de-DE"/>
            </a:br>
            <a:r>
              <a:rPr lang="de-DE"/>
              <a:t>(cultural change)</a:t>
            </a:r>
          </a:p>
        </p:txBody>
      </p:sp>
    </p:spTree>
    <p:extLst>
      <p:ext uri="{BB962C8B-B14F-4D97-AF65-F5344CB8AC3E}">
        <p14:creationId xmlns:p14="http://schemas.microsoft.com/office/powerpoint/2010/main" val="426306275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Gesetz</a:t>
            </a:r>
            <a:r>
              <a:rPr lang="en-US" sz="1800" dirty="0"/>
              <a:t> I : Continuing change</a:t>
            </a:r>
          </a:p>
          <a:p>
            <a:pPr lvl="1"/>
            <a:r>
              <a:rPr lang="en-US" sz="1800" dirty="0" err="1"/>
              <a:t>Softwaresysteme</a:t>
            </a:r>
            <a:r>
              <a:rPr lang="en-US" sz="1800" dirty="0"/>
              <a:t> </a:t>
            </a:r>
            <a:r>
              <a:rPr lang="en-US" sz="1800" dirty="0" err="1"/>
              <a:t>müssen</a:t>
            </a:r>
            <a:r>
              <a:rPr lang="en-US" sz="1800" dirty="0"/>
              <a:t> </a:t>
            </a:r>
            <a:r>
              <a:rPr lang="en-US" sz="1800" dirty="0" err="1"/>
              <a:t>durch</a:t>
            </a:r>
            <a:r>
              <a:rPr lang="en-US" sz="1800" dirty="0"/>
              <a:t> </a:t>
            </a:r>
            <a:r>
              <a:rPr lang="en-US" sz="1800" dirty="0" err="1"/>
              <a:t>einen</a:t>
            </a:r>
            <a:r>
              <a:rPr lang="en-US" sz="1800" dirty="0"/>
              <a:t> </a:t>
            </a:r>
            <a:r>
              <a:rPr lang="en-US" sz="1800" dirty="0" err="1"/>
              <a:t>andauernden</a:t>
            </a:r>
            <a:r>
              <a:rPr lang="en-US" sz="1800" dirty="0"/>
              <a:t> </a:t>
            </a:r>
            <a:r>
              <a:rPr lang="en-US" sz="1800" dirty="0" err="1"/>
              <a:t>Veränderungsprozess</a:t>
            </a:r>
            <a:r>
              <a:rPr lang="en-US" sz="1800" dirty="0"/>
              <a:t> </a:t>
            </a:r>
            <a:r>
              <a:rPr lang="en-US" sz="1800" dirty="0" err="1"/>
              <a:t>gehen</a:t>
            </a:r>
            <a:r>
              <a:rPr lang="en-US" sz="1800" dirty="0"/>
              <a:t>, </a:t>
            </a:r>
            <a:br>
              <a:rPr lang="en-US" sz="1800" dirty="0"/>
            </a:br>
            <a:r>
              <a:rPr lang="en-US" sz="1800" dirty="0" err="1"/>
              <a:t>sonst</a:t>
            </a:r>
            <a:r>
              <a:rPr lang="en-US" sz="1800" dirty="0"/>
              <a:t> </a:t>
            </a:r>
            <a:r>
              <a:rPr lang="en-US" sz="1800" dirty="0" err="1"/>
              <a:t>werden</a:t>
            </a:r>
            <a:r>
              <a:rPr lang="en-US" sz="1800" dirty="0"/>
              <a:t> </a:t>
            </a:r>
            <a:r>
              <a:rPr lang="en-US" sz="1800" dirty="0" err="1"/>
              <a:t>sie</a:t>
            </a:r>
            <a:r>
              <a:rPr lang="en-US" sz="1800" dirty="0"/>
              <a:t> </a:t>
            </a:r>
            <a:r>
              <a:rPr lang="en-US" sz="1800" dirty="0" err="1"/>
              <a:t>unbrauchbar</a:t>
            </a:r>
            <a:endParaRPr lang="en-US" sz="1800" dirty="0"/>
          </a:p>
          <a:p>
            <a:pPr lvl="1"/>
            <a:r>
              <a:rPr lang="en-US" sz="1800" dirty="0"/>
              <a:t>die </a:t>
            </a:r>
            <a:r>
              <a:rPr lang="en-US" sz="1800" dirty="0" err="1"/>
              <a:t>Zufriedenheit</a:t>
            </a:r>
            <a:r>
              <a:rPr lang="en-US" sz="1800" dirty="0"/>
              <a:t> von </a:t>
            </a:r>
            <a:r>
              <a:rPr lang="en-US" sz="1800" dirty="0" err="1"/>
              <a:t>Endusern</a:t>
            </a:r>
            <a:r>
              <a:rPr lang="en-US" sz="1800" dirty="0"/>
              <a:t> </a:t>
            </a:r>
            <a:r>
              <a:rPr lang="en-US" sz="1800" dirty="0" err="1"/>
              <a:t>wird</a:t>
            </a:r>
            <a:r>
              <a:rPr lang="en-US" sz="1800" dirty="0"/>
              <a:t> </a:t>
            </a:r>
            <a:r>
              <a:rPr lang="en-US" sz="1800" dirty="0" err="1"/>
              <a:t>abnehmen</a:t>
            </a:r>
            <a:r>
              <a:rPr lang="en-US" sz="1800" dirty="0"/>
              <a:t>, </a:t>
            </a:r>
            <a:r>
              <a:rPr lang="en-US" sz="1800" dirty="0" err="1"/>
              <a:t>wenn</a:t>
            </a:r>
            <a:r>
              <a:rPr lang="en-US" sz="1800" dirty="0"/>
              <a:t> das System die </a:t>
            </a:r>
            <a:r>
              <a:rPr lang="en-US" sz="1800" dirty="0" err="1"/>
              <a:t>sich</a:t>
            </a:r>
            <a:r>
              <a:rPr lang="en-US" sz="1800" dirty="0"/>
              <a:t> </a:t>
            </a:r>
            <a:br>
              <a:rPr lang="en-US" sz="1800" dirty="0"/>
            </a:br>
            <a:r>
              <a:rPr lang="en-US" sz="1800" dirty="0" err="1"/>
              <a:t>verändernden</a:t>
            </a:r>
            <a:r>
              <a:rPr lang="en-US" sz="1800" dirty="0"/>
              <a:t> </a:t>
            </a:r>
            <a:r>
              <a:rPr lang="en-US" sz="1800" dirty="0" err="1"/>
              <a:t>Anforderungen</a:t>
            </a:r>
            <a:r>
              <a:rPr lang="en-US" sz="1800" dirty="0"/>
              <a:t> </a:t>
            </a:r>
            <a:r>
              <a:rPr lang="en-US" sz="1800" dirty="0" err="1"/>
              <a:t>nicht</a:t>
            </a:r>
            <a:r>
              <a:rPr lang="en-US" sz="1800" dirty="0"/>
              <a:t> </a:t>
            </a:r>
            <a:r>
              <a:rPr lang="en-US" sz="1800" dirty="0" err="1"/>
              <a:t>mehr</a:t>
            </a:r>
            <a:r>
              <a:rPr lang="en-US" sz="1800" dirty="0"/>
              <a:t> </a:t>
            </a:r>
            <a:r>
              <a:rPr lang="en-US" sz="1800" dirty="0" err="1"/>
              <a:t>abdecken</a:t>
            </a:r>
            <a:r>
              <a:rPr lang="en-US" sz="1800" dirty="0"/>
              <a:t> </a:t>
            </a:r>
            <a:r>
              <a:rPr lang="en-US" sz="1800" dirty="0" err="1"/>
              <a:t>kann</a:t>
            </a:r>
            <a:endParaRPr lang="en-US" sz="1800" dirty="0"/>
          </a:p>
          <a:p>
            <a:r>
              <a:rPr lang="en-US" sz="1800" dirty="0" err="1"/>
              <a:t>Gesetz</a:t>
            </a:r>
            <a:r>
              <a:rPr lang="en-US" sz="1800" dirty="0"/>
              <a:t> II : Increasing Complexity</a:t>
            </a:r>
          </a:p>
          <a:p>
            <a:pPr lvl="1"/>
            <a:r>
              <a:rPr lang="en-US" sz="1800" dirty="0" err="1"/>
              <a:t>mit</a:t>
            </a:r>
            <a:r>
              <a:rPr lang="en-US" sz="1800" dirty="0"/>
              <a:t> der Zeit </a:t>
            </a:r>
            <a:r>
              <a:rPr lang="en-US" sz="1800" dirty="0" err="1"/>
              <a:t>erhöht</a:t>
            </a:r>
            <a:r>
              <a:rPr lang="en-US" sz="1800" dirty="0"/>
              <a:t> </a:t>
            </a:r>
            <a:r>
              <a:rPr lang="en-US" sz="1800" dirty="0" err="1"/>
              <a:t>sich</a:t>
            </a:r>
            <a:r>
              <a:rPr lang="en-US" sz="1800" dirty="0"/>
              <a:t> </a:t>
            </a:r>
            <a:r>
              <a:rPr lang="en-US" sz="1800" dirty="0" err="1"/>
              <a:t>durch</a:t>
            </a:r>
            <a:r>
              <a:rPr lang="en-US" sz="1800" dirty="0"/>
              <a:t> die </a:t>
            </a:r>
            <a:r>
              <a:rPr lang="en-US" sz="1800" dirty="0" err="1"/>
              <a:t>vorgenommenen</a:t>
            </a:r>
            <a:r>
              <a:rPr lang="en-US" sz="1800" dirty="0"/>
              <a:t> </a:t>
            </a:r>
            <a:r>
              <a:rPr lang="en-US" sz="1800" dirty="0" err="1"/>
              <a:t>Änderungen</a:t>
            </a:r>
            <a:r>
              <a:rPr lang="en-US" sz="1800" dirty="0"/>
              <a:t> die </a:t>
            </a:r>
            <a:r>
              <a:rPr lang="en-US" sz="1800" dirty="0" err="1"/>
              <a:t>Komplexität</a:t>
            </a:r>
            <a:r>
              <a:rPr lang="en-US" sz="1800" dirty="0"/>
              <a:t> des Systems,</a:t>
            </a:r>
            <a:br>
              <a:rPr lang="en-US" sz="1800" dirty="0"/>
            </a:br>
            <a:r>
              <a:rPr lang="en-US" sz="1800" dirty="0" err="1"/>
              <a:t>obwohl</a:t>
            </a:r>
            <a:r>
              <a:rPr lang="en-US" sz="1800" dirty="0"/>
              <a:t> </a:t>
            </a:r>
            <a:r>
              <a:rPr lang="en-US" sz="1800" dirty="0" err="1"/>
              <a:t>Anstrengungen</a:t>
            </a:r>
            <a:r>
              <a:rPr lang="en-US" sz="1800" dirty="0"/>
              <a:t> </a:t>
            </a:r>
            <a:r>
              <a:rPr lang="en-US" sz="1800" dirty="0" err="1"/>
              <a:t>zur</a:t>
            </a:r>
            <a:r>
              <a:rPr lang="en-US" sz="1800" dirty="0"/>
              <a:t> </a:t>
            </a:r>
            <a:r>
              <a:rPr lang="en-US" sz="1800" dirty="0" err="1"/>
              <a:t>Reduzierung</a:t>
            </a:r>
            <a:r>
              <a:rPr lang="en-US" sz="1800" dirty="0"/>
              <a:t> der </a:t>
            </a:r>
            <a:r>
              <a:rPr lang="en-US" sz="1800" dirty="0" err="1"/>
              <a:t>Komplexität</a:t>
            </a:r>
            <a:r>
              <a:rPr lang="en-US" sz="1800" dirty="0"/>
              <a:t> </a:t>
            </a:r>
            <a:r>
              <a:rPr lang="en-US" sz="1800" dirty="0" err="1"/>
              <a:t>unternommen</a:t>
            </a:r>
            <a:r>
              <a:rPr lang="en-US" sz="1800" dirty="0"/>
              <a:t> </a:t>
            </a:r>
            <a:r>
              <a:rPr lang="en-US" sz="1800" dirty="0" err="1"/>
              <a:t>wurden</a:t>
            </a:r>
            <a:endParaRPr lang="en-US" sz="1800" dirty="0"/>
          </a:p>
          <a:p>
            <a:pPr lvl="1"/>
            <a:r>
              <a:rPr lang="en-US" sz="1800" dirty="0"/>
              <a:t>Software Entropy (</a:t>
            </a:r>
            <a:r>
              <a:rPr lang="en-US" sz="1800" dirty="0" err="1"/>
              <a:t>abgeleitet</a:t>
            </a:r>
            <a:r>
              <a:rPr lang="en-US" sz="1800" dirty="0"/>
              <a:t> </a:t>
            </a:r>
            <a:r>
              <a:rPr lang="en-US" sz="1800" dirty="0" err="1"/>
              <a:t>aus</a:t>
            </a:r>
            <a:r>
              <a:rPr lang="en-US" sz="1800" dirty="0"/>
              <a:t> dem 2. </a:t>
            </a:r>
            <a:r>
              <a:rPr lang="en-US" sz="1800" dirty="0" err="1"/>
              <a:t>Gesetz</a:t>
            </a:r>
            <a:r>
              <a:rPr lang="en-US" sz="1800" dirty="0"/>
              <a:t> der </a:t>
            </a:r>
            <a:r>
              <a:rPr lang="en-US" sz="1800" dirty="0" err="1"/>
              <a:t>Thermodynamik</a:t>
            </a:r>
            <a:r>
              <a:rPr lang="en-US" sz="1800" dirty="0"/>
              <a:t>) </a:t>
            </a:r>
            <a:r>
              <a:rPr lang="en-US" sz="1800" dirty="0" err="1"/>
              <a:t>sorgt</a:t>
            </a:r>
            <a:r>
              <a:rPr lang="en-US" sz="1800" dirty="0"/>
              <a:t> </a:t>
            </a:r>
            <a:r>
              <a:rPr lang="en-US" sz="1800" dirty="0" err="1"/>
              <a:t>für</a:t>
            </a:r>
            <a:r>
              <a:rPr lang="en-US" sz="1800" dirty="0"/>
              <a:t> </a:t>
            </a:r>
            <a:r>
              <a:rPr lang="en-US" sz="1800" dirty="0" err="1"/>
              <a:t>Unordnung</a:t>
            </a:r>
            <a:r>
              <a:rPr lang="en-US" sz="1800" dirty="0"/>
              <a:t> </a:t>
            </a:r>
            <a:br>
              <a:rPr lang="en-US" sz="1800" dirty="0"/>
            </a:br>
            <a:r>
              <a:rPr lang="en-US" sz="1800" dirty="0" err="1"/>
              <a:t>durch</a:t>
            </a:r>
            <a:r>
              <a:rPr lang="en-US" sz="1800" dirty="0"/>
              <a:t> die </a:t>
            </a:r>
            <a:r>
              <a:rPr lang="en-US" sz="1800" dirty="0" err="1"/>
              <a:t>Erhöhung</a:t>
            </a:r>
            <a:r>
              <a:rPr lang="en-US" sz="1800" dirty="0"/>
              <a:t> von </a:t>
            </a:r>
            <a:r>
              <a:rPr lang="en-US" sz="1800" dirty="0" err="1"/>
              <a:t>Modifikationen</a:t>
            </a:r>
            <a:r>
              <a:rPr lang="en-US" sz="1800" dirty="0"/>
              <a:t> in </a:t>
            </a:r>
            <a:r>
              <a:rPr lang="en-US" sz="1800" dirty="0" err="1"/>
              <a:t>einem</a:t>
            </a:r>
            <a:r>
              <a:rPr lang="en-US" sz="1800" dirty="0"/>
              <a:t> System</a:t>
            </a:r>
          </a:p>
          <a:p>
            <a:r>
              <a:rPr lang="en-US" sz="1800" dirty="0" err="1"/>
              <a:t>Gesetz</a:t>
            </a:r>
            <a:r>
              <a:rPr lang="en-US" sz="1800" dirty="0"/>
              <a:t> III : Self-regulation</a:t>
            </a:r>
          </a:p>
          <a:p>
            <a:pPr lvl="1"/>
            <a:r>
              <a:rPr lang="en-US" sz="1800" dirty="0"/>
              <a:t>die </a:t>
            </a:r>
            <a:r>
              <a:rPr lang="en-US" sz="1800" dirty="0" err="1"/>
              <a:t>Entwicklung</a:t>
            </a:r>
            <a:r>
              <a:rPr lang="en-US" sz="1800" dirty="0"/>
              <a:t> </a:t>
            </a:r>
            <a:r>
              <a:rPr lang="en-US" sz="1800" dirty="0" err="1"/>
              <a:t>eines</a:t>
            </a:r>
            <a:r>
              <a:rPr lang="en-US" sz="1800" dirty="0"/>
              <a:t> Systems </a:t>
            </a:r>
            <a:r>
              <a:rPr lang="en-US" sz="1800" dirty="0" err="1"/>
              <a:t>ist</a:t>
            </a:r>
            <a:r>
              <a:rPr lang="en-US" sz="1800" dirty="0"/>
              <a:t> </a:t>
            </a:r>
            <a:r>
              <a:rPr lang="en-US" sz="1800" dirty="0" err="1"/>
              <a:t>selbst</a:t>
            </a:r>
            <a:r>
              <a:rPr lang="en-US" sz="1800" dirty="0"/>
              <a:t> </a:t>
            </a:r>
            <a:r>
              <a:rPr lang="en-US" sz="1800" dirty="0" err="1"/>
              <a:t>regulierend</a:t>
            </a:r>
            <a:endParaRPr lang="en-US" sz="1800" dirty="0"/>
          </a:p>
          <a:p>
            <a:pPr lvl="1"/>
            <a:r>
              <a:rPr lang="en-US" sz="1800" dirty="0"/>
              <a:t>es </a:t>
            </a:r>
            <a:r>
              <a:rPr lang="en-US" sz="1800" dirty="0" err="1"/>
              <a:t>gibt</a:t>
            </a:r>
            <a:r>
              <a:rPr lang="en-US" sz="1800" dirty="0"/>
              <a:t> </a:t>
            </a:r>
            <a:r>
              <a:rPr lang="en-US" sz="1800" dirty="0" err="1"/>
              <a:t>strukturelle</a:t>
            </a:r>
            <a:r>
              <a:rPr lang="en-US" sz="1800" dirty="0"/>
              <a:t> und </a:t>
            </a:r>
            <a:r>
              <a:rPr lang="en-US" sz="1800" dirty="0" err="1"/>
              <a:t>orgab´nisatorische</a:t>
            </a:r>
            <a:r>
              <a:rPr lang="en-US" sz="1800" dirty="0"/>
              <a:t> </a:t>
            </a:r>
            <a:r>
              <a:rPr lang="en-US" sz="1800" dirty="0" err="1"/>
              <a:t>Faktoren</a:t>
            </a:r>
            <a:r>
              <a:rPr lang="en-US" sz="1800" dirty="0"/>
              <a:t>, die </a:t>
            </a:r>
            <a:r>
              <a:rPr lang="en-US" sz="1800" dirty="0" err="1"/>
              <a:t>für</a:t>
            </a:r>
            <a:r>
              <a:rPr lang="en-US" sz="1800" dirty="0"/>
              <a:t> </a:t>
            </a:r>
            <a:r>
              <a:rPr lang="en-US" sz="1800" dirty="0" err="1"/>
              <a:t>eine</a:t>
            </a:r>
            <a:r>
              <a:rPr lang="en-US" sz="1800" dirty="0"/>
              <a:t> </a:t>
            </a:r>
            <a:r>
              <a:rPr lang="en-US" sz="1800" dirty="0" err="1"/>
              <a:t>Regulierung</a:t>
            </a:r>
            <a:r>
              <a:rPr lang="en-US" sz="1800" dirty="0"/>
              <a:t> </a:t>
            </a:r>
            <a:r>
              <a:rPr lang="en-US" sz="1800" dirty="0" err="1"/>
              <a:t>sorgen</a:t>
            </a:r>
            <a:endParaRPr lang="en-US" sz="1800" dirty="0"/>
          </a:p>
          <a:p>
            <a:pPr lvl="2"/>
            <a:r>
              <a:rPr lang="en-US" sz="1800" dirty="0"/>
              <a:t>je </a:t>
            </a:r>
            <a:r>
              <a:rPr lang="en-US" sz="1800" dirty="0" err="1"/>
              <a:t>gößer</a:t>
            </a:r>
            <a:r>
              <a:rPr lang="en-US" sz="1800" dirty="0"/>
              <a:t> und </a:t>
            </a:r>
            <a:r>
              <a:rPr lang="en-US" sz="1800" dirty="0" err="1"/>
              <a:t>komplexer</a:t>
            </a:r>
            <a:r>
              <a:rPr lang="en-US" sz="1800" dirty="0"/>
              <a:t> </a:t>
            </a:r>
            <a:r>
              <a:rPr lang="en-US" sz="1800" dirty="0" err="1"/>
              <a:t>eine</a:t>
            </a:r>
            <a:r>
              <a:rPr lang="en-US" sz="1800" dirty="0"/>
              <a:t> System </a:t>
            </a:r>
            <a:r>
              <a:rPr lang="en-US" sz="1800" dirty="0" err="1"/>
              <a:t>ist</a:t>
            </a:r>
            <a:r>
              <a:rPr lang="en-US" sz="1800" dirty="0"/>
              <a:t>, um so </a:t>
            </a:r>
            <a:r>
              <a:rPr lang="en-US" sz="1800" dirty="0" err="1"/>
              <a:t>schwieriger</a:t>
            </a:r>
            <a:r>
              <a:rPr lang="en-US" sz="1800" dirty="0"/>
              <a:t> </a:t>
            </a:r>
            <a:r>
              <a:rPr lang="en-US" sz="1800" dirty="0" err="1"/>
              <a:t>können</a:t>
            </a:r>
            <a:r>
              <a:rPr lang="en-US" sz="1800" dirty="0"/>
              <a:t> </a:t>
            </a:r>
            <a:r>
              <a:rPr lang="en-US" sz="1800" dirty="0" err="1"/>
              <a:t>Änderungen</a:t>
            </a:r>
            <a:r>
              <a:rPr lang="en-US" sz="1800" dirty="0"/>
              <a:t> </a:t>
            </a:r>
            <a:r>
              <a:rPr lang="en-US" sz="1800" dirty="0" err="1"/>
              <a:t>umgesetzt</a:t>
            </a:r>
            <a:r>
              <a:rPr lang="en-US" sz="1800" dirty="0"/>
              <a:t> </a:t>
            </a:r>
            <a:r>
              <a:rPr lang="en-US" sz="1800" dirty="0" err="1"/>
              <a:t>werden</a:t>
            </a:r>
            <a:endParaRPr lang="en-US" sz="1800" dirty="0"/>
          </a:p>
          <a:p>
            <a:pPr lvl="2"/>
            <a:r>
              <a:rPr lang="en-US" sz="1800" dirty="0" err="1"/>
              <a:t>komplizierte</a:t>
            </a:r>
            <a:r>
              <a:rPr lang="en-US" sz="1800" dirty="0"/>
              <a:t> </a:t>
            </a:r>
            <a:r>
              <a:rPr lang="en-US" sz="1800" dirty="0" err="1"/>
              <a:t>Abstimmungen</a:t>
            </a:r>
            <a:r>
              <a:rPr lang="en-US" sz="1800" dirty="0"/>
              <a:t> in </a:t>
            </a:r>
            <a:r>
              <a:rPr lang="en-US" sz="1800" dirty="0" err="1"/>
              <a:t>Organisationen</a:t>
            </a:r>
            <a:r>
              <a:rPr lang="en-US" sz="1800" dirty="0"/>
              <a:t> </a:t>
            </a:r>
            <a:r>
              <a:rPr lang="en-US" sz="1800" dirty="0" err="1"/>
              <a:t>behindern</a:t>
            </a:r>
            <a:br>
              <a:rPr lang="en-US" sz="1800" dirty="0"/>
            </a:br>
            <a:r>
              <a:rPr lang="en-US" sz="1800" dirty="0" err="1"/>
              <a:t>zusätzlich</a:t>
            </a:r>
            <a:endParaRPr lang="en-US" sz="1800" dirty="0"/>
          </a:p>
          <a:p>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14b) Lehmann‘s Gesetze der Software Evolution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330</a:t>
            </a:fld>
            <a:endParaRPr lang="de-DE"/>
          </a:p>
        </p:txBody>
      </p:sp>
    </p:spTree>
    <p:extLst>
      <p:ext uri="{BB962C8B-B14F-4D97-AF65-F5344CB8AC3E}">
        <p14:creationId xmlns:p14="http://schemas.microsoft.com/office/powerpoint/2010/main" val="59757496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Gesetz</a:t>
            </a:r>
            <a:r>
              <a:rPr lang="en-US" sz="1800" dirty="0"/>
              <a:t> IV : Conservation of organizational stability</a:t>
            </a:r>
          </a:p>
          <a:p>
            <a:pPr lvl="1"/>
            <a:r>
              <a:rPr lang="en-US" sz="1800" dirty="0" err="1"/>
              <a:t>über</a:t>
            </a:r>
            <a:r>
              <a:rPr lang="en-US" sz="1800" dirty="0"/>
              <a:t> den </a:t>
            </a:r>
            <a:r>
              <a:rPr lang="en-US" sz="1800" dirty="0" err="1"/>
              <a:t>Lebenszyklus</a:t>
            </a:r>
            <a:r>
              <a:rPr lang="en-US" sz="1800" dirty="0"/>
              <a:t> </a:t>
            </a:r>
            <a:r>
              <a:rPr lang="en-US" sz="1800" dirty="0" err="1"/>
              <a:t>eines</a:t>
            </a:r>
            <a:r>
              <a:rPr lang="en-US" sz="1800" dirty="0"/>
              <a:t> Systems </a:t>
            </a:r>
            <a:r>
              <a:rPr lang="en-US" sz="1800" dirty="0" err="1"/>
              <a:t>ist</a:t>
            </a:r>
            <a:r>
              <a:rPr lang="en-US" sz="1800" dirty="0"/>
              <a:t> die </a:t>
            </a:r>
            <a:r>
              <a:rPr lang="en-US" sz="1800" dirty="0" err="1"/>
              <a:t>Weiterentwicklungsrate</a:t>
            </a:r>
            <a:r>
              <a:rPr lang="en-US" sz="1800" dirty="0"/>
              <a:t> </a:t>
            </a:r>
            <a:r>
              <a:rPr lang="en-US" sz="1800" dirty="0" err="1"/>
              <a:t>nahezu</a:t>
            </a:r>
            <a:r>
              <a:rPr lang="en-US" sz="1800" dirty="0"/>
              <a:t> constant </a:t>
            </a:r>
            <a:br>
              <a:rPr lang="en-US" sz="1800" dirty="0"/>
            </a:br>
            <a:r>
              <a:rPr lang="en-US" sz="1800" dirty="0"/>
              <a:t>und </a:t>
            </a:r>
            <a:r>
              <a:rPr lang="en-US" sz="1800" dirty="0" err="1"/>
              <a:t>unabhängig</a:t>
            </a:r>
            <a:r>
              <a:rPr lang="en-US" sz="1800" dirty="0"/>
              <a:t> von den </a:t>
            </a:r>
            <a:r>
              <a:rPr lang="en-US" sz="1800" dirty="0" err="1"/>
              <a:t>eingesetzten</a:t>
            </a:r>
            <a:r>
              <a:rPr lang="en-US" sz="1800" dirty="0"/>
              <a:t> </a:t>
            </a:r>
            <a:r>
              <a:rPr lang="en-US" sz="1800" dirty="0" err="1"/>
              <a:t>Resourcen</a:t>
            </a:r>
            <a:endParaRPr lang="en-US" sz="1800" dirty="0"/>
          </a:p>
          <a:p>
            <a:r>
              <a:rPr lang="en-US" sz="1800" dirty="0" err="1"/>
              <a:t>Gesetz</a:t>
            </a:r>
            <a:r>
              <a:rPr lang="en-US" sz="1800" dirty="0"/>
              <a:t> V : Conservation of familiarity</a:t>
            </a:r>
          </a:p>
          <a:p>
            <a:pPr lvl="1"/>
            <a:r>
              <a:rPr lang="en-US" sz="1800" dirty="0" err="1"/>
              <a:t>über</a:t>
            </a:r>
            <a:r>
              <a:rPr lang="en-US" sz="1800" dirty="0"/>
              <a:t> den </a:t>
            </a:r>
            <a:r>
              <a:rPr lang="en-US" sz="1800" dirty="0" err="1"/>
              <a:t>Lebenszyklus</a:t>
            </a:r>
            <a:r>
              <a:rPr lang="en-US" sz="1800" dirty="0"/>
              <a:t> </a:t>
            </a:r>
            <a:r>
              <a:rPr lang="en-US" sz="1800" dirty="0" err="1"/>
              <a:t>eines</a:t>
            </a:r>
            <a:r>
              <a:rPr lang="en-US" sz="1800" dirty="0"/>
              <a:t> Systems muss </a:t>
            </a:r>
            <a:r>
              <a:rPr lang="en-US" sz="1800" dirty="0" err="1"/>
              <a:t>immer</a:t>
            </a:r>
            <a:r>
              <a:rPr lang="en-US" sz="1800" dirty="0"/>
              <a:t> der </a:t>
            </a:r>
            <a:r>
              <a:rPr lang="en-US" sz="1800" dirty="0" err="1"/>
              <a:t>gleiche</a:t>
            </a:r>
            <a:r>
              <a:rPr lang="en-US" sz="1800" dirty="0"/>
              <a:t> Level an Know-How </a:t>
            </a:r>
            <a:r>
              <a:rPr lang="en-US" sz="1800" dirty="0" err="1"/>
              <a:t>vorhanden</a:t>
            </a:r>
            <a:r>
              <a:rPr lang="en-US" sz="1800" dirty="0"/>
              <a:t> sein</a:t>
            </a:r>
          </a:p>
          <a:p>
            <a:pPr lvl="1"/>
            <a:r>
              <a:rPr lang="en-US" sz="1800" dirty="0" err="1"/>
              <a:t>Wissen</a:t>
            </a:r>
            <a:r>
              <a:rPr lang="en-US" sz="1800" dirty="0"/>
              <a:t> </a:t>
            </a:r>
            <a:r>
              <a:rPr lang="en-US" sz="1800" dirty="0" err="1"/>
              <a:t>über</a:t>
            </a:r>
            <a:r>
              <a:rPr lang="en-US" sz="1800" dirty="0"/>
              <a:t> </a:t>
            </a:r>
            <a:r>
              <a:rPr lang="en-US" sz="1800" dirty="0" err="1"/>
              <a:t>technische</a:t>
            </a:r>
            <a:r>
              <a:rPr lang="en-US" sz="1800" dirty="0"/>
              <a:t> und </a:t>
            </a:r>
            <a:r>
              <a:rPr lang="en-US" sz="1800" dirty="0" err="1"/>
              <a:t>funktionale</a:t>
            </a:r>
            <a:r>
              <a:rPr lang="en-US" sz="1800" dirty="0"/>
              <a:t> </a:t>
            </a:r>
            <a:r>
              <a:rPr lang="en-US" sz="1800" dirty="0" err="1"/>
              <a:t>Aspekte</a:t>
            </a:r>
            <a:r>
              <a:rPr lang="en-US" sz="1800" dirty="0"/>
              <a:t> muss </a:t>
            </a:r>
            <a:r>
              <a:rPr lang="en-US" sz="1800" dirty="0" err="1"/>
              <a:t>erhalten</a:t>
            </a:r>
            <a:r>
              <a:rPr lang="en-US" sz="1800" dirty="0"/>
              <a:t> </a:t>
            </a:r>
            <a:r>
              <a:rPr lang="en-US" sz="1800" dirty="0" err="1"/>
              <a:t>werden</a:t>
            </a:r>
            <a:endParaRPr lang="en-US" sz="1800" dirty="0"/>
          </a:p>
          <a:p>
            <a:r>
              <a:rPr lang="en-US" sz="1800" dirty="0" err="1"/>
              <a:t>Gesetz</a:t>
            </a:r>
            <a:r>
              <a:rPr lang="en-US" sz="1800" dirty="0"/>
              <a:t> VI : Continuing growth</a:t>
            </a:r>
          </a:p>
          <a:p>
            <a:pPr lvl="1"/>
            <a:r>
              <a:rPr lang="en-US" sz="1800" dirty="0" err="1"/>
              <a:t>wenn</a:t>
            </a:r>
            <a:r>
              <a:rPr lang="en-US" sz="1800" dirty="0"/>
              <a:t> </a:t>
            </a:r>
            <a:r>
              <a:rPr lang="en-US" sz="1800" dirty="0" err="1"/>
              <a:t>sich</a:t>
            </a:r>
            <a:r>
              <a:rPr lang="en-US" sz="1800" dirty="0"/>
              <a:t> </a:t>
            </a:r>
            <a:r>
              <a:rPr lang="en-US" sz="1800" dirty="0" err="1"/>
              <a:t>ein</a:t>
            </a:r>
            <a:r>
              <a:rPr lang="en-US" sz="1800" dirty="0"/>
              <a:t> </a:t>
            </a:r>
            <a:r>
              <a:rPr lang="en-US" sz="1800" dirty="0" err="1"/>
              <a:t>Softwaresystem</a:t>
            </a:r>
            <a:r>
              <a:rPr lang="en-US" sz="1800" dirty="0"/>
              <a:t> </a:t>
            </a:r>
            <a:r>
              <a:rPr lang="en-US" sz="1800" dirty="0" err="1"/>
              <a:t>weiter</a:t>
            </a:r>
            <a:r>
              <a:rPr lang="en-US" sz="1800" dirty="0"/>
              <a:t> </a:t>
            </a:r>
            <a:r>
              <a:rPr lang="en-US" sz="1800" dirty="0" err="1"/>
              <a:t>entwickelt</a:t>
            </a:r>
            <a:r>
              <a:rPr lang="en-US" sz="1800" dirty="0"/>
              <a:t>, </a:t>
            </a:r>
            <a:r>
              <a:rPr lang="en-US" sz="1800" dirty="0" err="1"/>
              <a:t>wird</a:t>
            </a:r>
            <a:r>
              <a:rPr lang="en-US" sz="1800" dirty="0"/>
              <a:t> es </a:t>
            </a:r>
            <a:r>
              <a:rPr lang="en-US" sz="1800" dirty="0" err="1"/>
              <a:t>wachsen</a:t>
            </a:r>
            <a:endParaRPr lang="en-US" sz="1800" dirty="0"/>
          </a:p>
          <a:p>
            <a:pPr lvl="1"/>
            <a:r>
              <a:rPr lang="en-US" sz="1800" dirty="0"/>
              <a:t>die </a:t>
            </a:r>
            <a:r>
              <a:rPr lang="en-US" sz="1800" dirty="0" err="1"/>
              <a:t>Anzahl</a:t>
            </a:r>
            <a:r>
              <a:rPr lang="en-US" sz="1800" dirty="0"/>
              <a:t> der </a:t>
            </a:r>
            <a:r>
              <a:rPr lang="en-US" sz="1800" dirty="0" err="1"/>
              <a:t>Funktionen</a:t>
            </a:r>
            <a:r>
              <a:rPr lang="en-US" sz="1800" dirty="0"/>
              <a:t> </a:t>
            </a:r>
            <a:r>
              <a:rPr lang="en-US" sz="1800" dirty="0" err="1"/>
              <a:t>wird</a:t>
            </a:r>
            <a:r>
              <a:rPr lang="en-US" sz="1800" dirty="0"/>
              <a:t> </a:t>
            </a:r>
            <a:r>
              <a:rPr lang="en-US" sz="1800" dirty="0" err="1"/>
              <a:t>wachsen</a:t>
            </a:r>
            <a:r>
              <a:rPr lang="en-US" sz="1800" dirty="0"/>
              <a:t> </a:t>
            </a:r>
            <a:r>
              <a:rPr lang="en-US" sz="1800" dirty="0" err="1"/>
              <a:t>ujnd</a:t>
            </a:r>
            <a:r>
              <a:rPr lang="en-US" sz="1800" dirty="0"/>
              <a:t> </a:t>
            </a:r>
            <a:r>
              <a:rPr lang="en-US" sz="1800" dirty="0" err="1"/>
              <a:t>damit</a:t>
            </a:r>
            <a:r>
              <a:rPr lang="en-US" sz="1800" dirty="0"/>
              <a:t> die </a:t>
            </a:r>
            <a:r>
              <a:rPr lang="en-US" sz="1800" dirty="0" err="1"/>
              <a:t>technischen</a:t>
            </a:r>
            <a:r>
              <a:rPr lang="en-US" sz="1800" dirty="0"/>
              <a:t> </a:t>
            </a:r>
            <a:r>
              <a:rPr lang="en-US" sz="1800" dirty="0" err="1"/>
              <a:t>Implementierungen</a:t>
            </a:r>
            <a:endParaRPr lang="en-US" sz="1800" dirty="0"/>
          </a:p>
          <a:p>
            <a:pPr lvl="1"/>
            <a:r>
              <a:rPr lang="en-US" sz="1800" dirty="0" err="1"/>
              <a:t>steht</a:t>
            </a:r>
            <a:r>
              <a:rPr lang="en-US" sz="1800" dirty="0"/>
              <a:t> in </a:t>
            </a:r>
            <a:r>
              <a:rPr lang="en-US" sz="1800" dirty="0" err="1"/>
              <a:t>Beziehung</a:t>
            </a:r>
            <a:r>
              <a:rPr lang="en-US" sz="1800" dirty="0"/>
              <a:t> </a:t>
            </a:r>
            <a:r>
              <a:rPr lang="en-US" sz="1800" dirty="0" err="1"/>
              <a:t>zu</a:t>
            </a:r>
            <a:r>
              <a:rPr lang="en-US" sz="1800" dirty="0"/>
              <a:t> </a:t>
            </a:r>
            <a:r>
              <a:rPr lang="en-US" sz="1800" dirty="0" err="1"/>
              <a:t>Gesetz</a:t>
            </a:r>
            <a:r>
              <a:rPr lang="en-US" sz="1800" dirty="0"/>
              <a:t> II, da </a:t>
            </a:r>
            <a:r>
              <a:rPr lang="en-US" sz="1800" dirty="0" err="1"/>
              <a:t>Größe</a:t>
            </a:r>
            <a:r>
              <a:rPr lang="en-US" sz="1800" dirty="0"/>
              <a:t> in </a:t>
            </a:r>
            <a:r>
              <a:rPr lang="en-US" sz="1800" dirty="0" err="1"/>
              <a:t>Beziehung</a:t>
            </a:r>
            <a:r>
              <a:rPr lang="en-US" sz="1800" dirty="0"/>
              <a:t> </a:t>
            </a:r>
            <a:r>
              <a:rPr lang="en-US" sz="1800" dirty="0" err="1"/>
              <a:t>zu</a:t>
            </a:r>
            <a:r>
              <a:rPr lang="en-US" sz="1800" dirty="0"/>
              <a:t> </a:t>
            </a:r>
            <a:r>
              <a:rPr lang="en-US" sz="1800" dirty="0" err="1"/>
              <a:t>Komplexität</a:t>
            </a:r>
            <a:r>
              <a:rPr lang="en-US" sz="1800" dirty="0"/>
              <a:t> </a:t>
            </a:r>
            <a:r>
              <a:rPr lang="en-US" sz="1800" dirty="0" err="1"/>
              <a:t>steht</a:t>
            </a:r>
            <a:endParaRPr lang="en-US" sz="1800" dirty="0"/>
          </a:p>
          <a:p>
            <a:r>
              <a:rPr lang="en-US" sz="1800" dirty="0" err="1"/>
              <a:t>Geset</a:t>
            </a:r>
            <a:r>
              <a:rPr lang="en-US" sz="1800" dirty="0"/>
              <a:t> VII : Declining quality</a:t>
            </a:r>
          </a:p>
          <a:p>
            <a:pPr lvl="1"/>
            <a:r>
              <a:rPr lang="en-US" sz="1800" dirty="0" err="1"/>
              <a:t>wenn</a:t>
            </a:r>
            <a:r>
              <a:rPr lang="en-US" sz="1800" dirty="0"/>
              <a:t> </a:t>
            </a:r>
            <a:r>
              <a:rPr lang="en-US" sz="1800" dirty="0" err="1"/>
              <a:t>sich</a:t>
            </a:r>
            <a:r>
              <a:rPr lang="en-US" sz="1800" dirty="0"/>
              <a:t> </a:t>
            </a:r>
            <a:r>
              <a:rPr lang="en-US" sz="1800" dirty="0" err="1"/>
              <a:t>ein</a:t>
            </a:r>
            <a:r>
              <a:rPr lang="en-US" sz="1800" dirty="0"/>
              <a:t> </a:t>
            </a:r>
            <a:r>
              <a:rPr lang="en-US" sz="1800" dirty="0" err="1"/>
              <a:t>Softwaresystem</a:t>
            </a:r>
            <a:r>
              <a:rPr lang="en-US" sz="1800" dirty="0"/>
              <a:t> </a:t>
            </a:r>
            <a:r>
              <a:rPr lang="en-US" sz="1800" dirty="0" err="1"/>
              <a:t>weiterentwickelt</a:t>
            </a:r>
            <a:r>
              <a:rPr lang="en-US" sz="1800" dirty="0"/>
              <a:t>, </a:t>
            </a:r>
            <a:r>
              <a:rPr lang="en-US" sz="1800" dirty="0" err="1"/>
              <a:t>wird</a:t>
            </a:r>
            <a:r>
              <a:rPr lang="en-US" sz="1800" dirty="0"/>
              <a:t> seine </a:t>
            </a:r>
            <a:r>
              <a:rPr lang="en-US" sz="1800" dirty="0" err="1"/>
              <a:t>Qualität</a:t>
            </a:r>
            <a:r>
              <a:rPr lang="en-US" sz="1800" dirty="0"/>
              <a:t> </a:t>
            </a:r>
            <a:r>
              <a:rPr lang="en-US" sz="1800" dirty="0" err="1"/>
              <a:t>abnehmen</a:t>
            </a:r>
            <a:r>
              <a:rPr lang="en-US" sz="1800" dirty="0"/>
              <a:t> </a:t>
            </a:r>
            <a:r>
              <a:rPr lang="en-US" sz="1800" dirty="0" err="1"/>
              <a:t>wenn</a:t>
            </a:r>
            <a:r>
              <a:rPr lang="en-US" sz="1800" dirty="0"/>
              <a:t> </a:t>
            </a:r>
            <a:r>
              <a:rPr lang="en-US" sz="1800" dirty="0" err="1"/>
              <a:t>nicht</a:t>
            </a:r>
            <a:r>
              <a:rPr lang="en-US" sz="1800" dirty="0"/>
              <a:t> </a:t>
            </a:r>
            <a:r>
              <a:rPr lang="en-US" sz="1800" dirty="0" err="1"/>
              <a:t>zsätzliche</a:t>
            </a:r>
            <a:r>
              <a:rPr lang="en-US" sz="1800" dirty="0"/>
              <a:t> </a:t>
            </a:r>
            <a:r>
              <a:rPr lang="en-US" sz="1800" dirty="0" err="1"/>
              <a:t>Aufwände</a:t>
            </a:r>
            <a:r>
              <a:rPr lang="en-US" sz="1800" dirty="0"/>
              <a:t> in die </a:t>
            </a:r>
            <a:r>
              <a:rPr lang="en-US" sz="1800" dirty="0" err="1"/>
              <a:t>Qualitätsverbesserung</a:t>
            </a:r>
            <a:r>
              <a:rPr lang="en-US" sz="1800" dirty="0"/>
              <a:t> </a:t>
            </a:r>
            <a:r>
              <a:rPr lang="en-US" sz="1800" dirty="0" err="1"/>
              <a:t>investiert</a:t>
            </a:r>
            <a:r>
              <a:rPr lang="en-US" sz="1800" dirty="0"/>
              <a:t> </a:t>
            </a:r>
            <a:r>
              <a:rPr lang="en-US" sz="1800" dirty="0" err="1"/>
              <a:t>werden</a:t>
            </a:r>
            <a:endParaRPr lang="en-US" sz="1800" dirty="0"/>
          </a:p>
          <a:p>
            <a:pPr lvl="1"/>
            <a:r>
              <a:rPr lang="en-US" sz="1800" dirty="0" err="1"/>
              <a:t>mehr</a:t>
            </a:r>
            <a:r>
              <a:rPr lang="en-US" sz="1800" dirty="0"/>
              <a:t> Code </a:t>
            </a:r>
            <a:r>
              <a:rPr lang="en-US" sz="1800" dirty="0" err="1"/>
              <a:t>erhöht</a:t>
            </a:r>
            <a:r>
              <a:rPr lang="en-US" sz="1800" dirty="0"/>
              <a:t> die </a:t>
            </a:r>
            <a:r>
              <a:rPr lang="en-US" sz="1800" dirty="0" err="1"/>
              <a:t>Wahrscheinlichkeit</a:t>
            </a:r>
            <a:r>
              <a:rPr lang="en-US" sz="1800" dirty="0"/>
              <a:t> von </a:t>
            </a:r>
            <a:r>
              <a:rPr lang="en-US" sz="1800" dirty="0" err="1"/>
              <a:t>Defekten</a:t>
            </a:r>
            <a:r>
              <a:rPr lang="en-US" sz="1800" dirty="0"/>
              <a:t> und </a:t>
            </a:r>
            <a:r>
              <a:rPr lang="en-US" sz="1800" dirty="0" err="1"/>
              <a:t>Ausfällen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14b) Lehmann‘s Gesetze der Software Evolution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331</a:t>
            </a:fld>
            <a:endParaRPr lang="de-DE"/>
          </a:p>
        </p:txBody>
      </p:sp>
    </p:spTree>
    <p:extLst>
      <p:ext uri="{BB962C8B-B14F-4D97-AF65-F5344CB8AC3E}">
        <p14:creationId xmlns:p14="http://schemas.microsoft.com/office/powerpoint/2010/main" val="24204518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Gesetz</a:t>
            </a:r>
            <a:r>
              <a:rPr lang="en-US" sz="1800" dirty="0"/>
              <a:t> VIII : Feedback system</a:t>
            </a:r>
          </a:p>
          <a:p>
            <a:pPr lvl="1"/>
            <a:r>
              <a:rPr lang="en-US" sz="1800" dirty="0"/>
              <a:t>Software </a:t>
            </a:r>
            <a:r>
              <a:rPr lang="en-US" sz="1800" dirty="0" err="1"/>
              <a:t>Weiterentwicklung</a:t>
            </a:r>
            <a:r>
              <a:rPr lang="en-US" sz="1800" dirty="0"/>
              <a:t> </a:t>
            </a:r>
            <a:r>
              <a:rPr lang="en-US" sz="1800" dirty="0" err="1"/>
              <a:t>ist</a:t>
            </a:r>
            <a:r>
              <a:rPr lang="en-US" sz="1800" dirty="0"/>
              <a:t> </a:t>
            </a:r>
            <a:r>
              <a:rPr lang="en-US" sz="1800" dirty="0" err="1"/>
              <a:t>ein</a:t>
            </a:r>
            <a:r>
              <a:rPr lang="en-US" sz="1800" dirty="0"/>
              <a:t> </a:t>
            </a:r>
            <a:r>
              <a:rPr lang="en-US" sz="1800" dirty="0" err="1"/>
              <a:t>komplexer</a:t>
            </a:r>
            <a:r>
              <a:rPr lang="en-US" sz="1800" dirty="0"/>
              <a:t> </a:t>
            </a:r>
            <a:r>
              <a:rPr lang="en-US" sz="1800" dirty="0" err="1"/>
              <a:t>Prozess</a:t>
            </a:r>
            <a:r>
              <a:rPr lang="en-US" sz="1800" dirty="0"/>
              <a:t> und </a:t>
            </a:r>
            <a:r>
              <a:rPr lang="en-US" sz="1800" dirty="0" err="1"/>
              <a:t>benötigt</a:t>
            </a:r>
            <a:r>
              <a:rPr lang="en-US" sz="1800" dirty="0"/>
              <a:t> </a:t>
            </a:r>
            <a:r>
              <a:rPr lang="en-US" sz="1800" dirty="0" err="1"/>
              <a:t>Rückmeldungen</a:t>
            </a:r>
            <a:r>
              <a:rPr lang="en-US" sz="1800" dirty="0"/>
              <a:t> </a:t>
            </a:r>
            <a:br>
              <a:rPr lang="en-US" sz="1800" dirty="0"/>
            </a:br>
            <a:r>
              <a:rPr lang="en-US" sz="1800" dirty="0"/>
              <a:t>von </a:t>
            </a:r>
            <a:r>
              <a:rPr lang="en-US" sz="1800" dirty="0" err="1"/>
              <a:t>verschiedensten</a:t>
            </a:r>
            <a:r>
              <a:rPr lang="en-US" sz="1800" dirty="0"/>
              <a:t> </a:t>
            </a:r>
            <a:r>
              <a:rPr lang="en-US" sz="1800" dirty="0" err="1"/>
              <a:t>Stakeholdern</a:t>
            </a:r>
            <a:r>
              <a:rPr lang="en-US" sz="1800" dirty="0"/>
              <a:t>, um </a:t>
            </a:r>
            <a:r>
              <a:rPr lang="en-US" sz="1800" dirty="0" err="1"/>
              <a:t>sicher</a:t>
            </a:r>
            <a:r>
              <a:rPr lang="en-US" sz="1800" dirty="0"/>
              <a:t> </a:t>
            </a:r>
            <a:r>
              <a:rPr lang="en-US" sz="1800" dirty="0" err="1"/>
              <a:t>zu</a:t>
            </a:r>
            <a:r>
              <a:rPr lang="en-US" sz="1800" dirty="0"/>
              <a:t> </a:t>
            </a:r>
            <a:r>
              <a:rPr lang="en-US" sz="1800" dirty="0" err="1"/>
              <a:t>stellen</a:t>
            </a:r>
            <a:r>
              <a:rPr lang="en-US" sz="1800" dirty="0"/>
              <a:t>, </a:t>
            </a:r>
            <a:r>
              <a:rPr lang="en-US" sz="1800" dirty="0" err="1"/>
              <a:t>daß</a:t>
            </a:r>
            <a:r>
              <a:rPr lang="en-US" sz="1800" dirty="0"/>
              <a:t> die </a:t>
            </a:r>
            <a:r>
              <a:rPr lang="en-US" sz="1800" dirty="0" err="1"/>
              <a:t>Weiterentwicklung</a:t>
            </a:r>
            <a:r>
              <a:rPr lang="en-US" sz="1800" dirty="0"/>
              <a:t> in </a:t>
            </a:r>
            <a:br>
              <a:rPr lang="en-US" sz="1800" dirty="0"/>
            </a:br>
            <a:r>
              <a:rPr lang="en-US" sz="1800" dirty="0"/>
              <a:t>die </a:t>
            </a:r>
            <a:r>
              <a:rPr lang="en-US" sz="1800" dirty="0" err="1"/>
              <a:t>richtige</a:t>
            </a:r>
            <a:r>
              <a:rPr lang="en-US" sz="1800" dirty="0"/>
              <a:t> </a:t>
            </a:r>
            <a:r>
              <a:rPr lang="en-US" sz="1800" dirty="0" err="1"/>
              <a:t>Richtung</a:t>
            </a:r>
            <a:r>
              <a:rPr lang="en-US" sz="1800" dirty="0"/>
              <a:t> </a:t>
            </a:r>
            <a:r>
              <a:rPr lang="en-US" sz="1800" dirty="0" err="1"/>
              <a:t>geht</a:t>
            </a:r>
            <a:r>
              <a:rPr lang="en-US" sz="1800" dirty="0"/>
              <a:t> und </a:t>
            </a:r>
            <a:r>
              <a:rPr lang="en-US" sz="1800" dirty="0" err="1"/>
              <a:t>Mehrwert</a:t>
            </a:r>
            <a:r>
              <a:rPr lang="en-US" sz="1800" dirty="0"/>
              <a:t> </a:t>
            </a:r>
            <a:r>
              <a:rPr lang="en-US" sz="1800" dirty="0" err="1"/>
              <a:t>liefert</a:t>
            </a:r>
            <a:endParaRPr lang="en-US" sz="1800" dirty="0"/>
          </a:p>
          <a:p>
            <a:pPr lvl="1"/>
            <a:r>
              <a:rPr lang="en-US" sz="1800" dirty="0" err="1"/>
              <a:t>Änderungen</a:t>
            </a:r>
            <a:r>
              <a:rPr lang="en-US" sz="1800" dirty="0"/>
              <a:t> </a:t>
            </a:r>
            <a:r>
              <a:rPr lang="en-US" sz="1800" dirty="0" err="1"/>
              <a:t>werden</a:t>
            </a:r>
            <a:r>
              <a:rPr lang="en-US" sz="1800" dirty="0"/>
              <a:t> </a:t>
            </a:r>
            <a:r>
              <a:rPr lang="en-US" sz="1800" dirty="0" err="1"/>
              <a:t>aus</a:t>
            </a:r>
            <a:r>
              <a:rPr lang="en-US" sz="1800" dirty="0"/>
              <a:t> </a:t>
            </a:r>
            <a:r>
              <a:rPr lang="en-US" sz="1800" dirty="0" err="1"/>
              <a:t>Rückmeldungen</a:t>
            </a:r>
            <a:r>
              <a:rPr lang="en-US" sz="1800" dirty="0"/>
              <a:t> </a:t>
            </a:r>
            <a:r>
              <a:rPr lang="en-US" sz="1800" dirty="0" err="1"/>
              <a:t>abgeleitet</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14b) Lehmann‘s Gesetze der Software Evolution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332</a:t>
            </a:fld>
            <a:endParaRPr lang="de-DE"/>
          </a:p>
        </p:txBody>
      </p:sp>
    </p:spTree>
    <p:extLst>
      <p:ext uri="{BB962C8B-B14F-4D97-AF65-F5344CB8AC3E}">
        <p14:creationId xmlns:p14="http://schemas.microsoft.com/office/powerpoint/2010/main" val="183336998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Wie </a:t>
            </a:r>
            <a:r>
              <a:rPr lang="en-US" sz="1800" dirty="0" err="1"/>
              <a:t>können</a:t>
            </a:r>
            <a:r>
              <a:rPr lang="en-US" sz="1800" dirty="0"/>
              <a:t> Software </a:t>
            </a:r>
            <a:r>
              <a:rPr lang="en-US" sz="1800" dirty="0" err="1"/>
              <a:t>Architekten</a:t>
            </a:r>
            <a:r>
              <a:rPr lang="en-US" sz="1800" dirty="0"/>
              <a:t> </a:t>
            </a:r>
            <a:r>
              <a:rPr lang="en-US" sz="1800" dirty="0" err="1"/>
              <a:t>ihre</a:t>
            </a:r>
            <a:r>
              <a:rPr lang="en-US" sz="1800" dirty="0"/>
              <a:t> </a:t>
            </a:r>
            <a:r>
              <a:rPr lang="en-US" sz="1800" dirty="0" err="1"/>
              <a:t>Architekturen</a:t>
            </a:r>
            <a:r>
              <a:rPr lang="en-US" sz="1800" dirty="0"/>
              <a:t> so </a:t>
            </a:r>
            <a:r>
              <a:rPr lang="en-US" sz="1800" dirty="0" err="1"/>
              <a:t>entwickeln</a:t>
            </a:r>
            <a:r>
              <a:rPr lang="en-US" sz="1800" dirty="0"/>
              <a:t>, </a:t>
            </a:r>
            <a:r>
              <a:rPr lang="en-US" sz="1800" dirty="0" err="1"/>
              <a:t>daß</a:t>
            </a:r>
            <a:r>
              <a:rPr lang="en-US" sz="1800" dirty="0"/>
              <a:t> </a:t>
            </a:r>
            <a:r>
              <a:rPr lang="en-US" sz="1800" dirty="0" err="1"/>
              <a:t>sie</a:t>
            </a:r>
            <a:r>
              <a:rPr lang="en-US" sz="1800" dirty="0"/>
              <a:t> auf </a:t>
            </a:r>
            <a:r>
              <a:rPr lang="en-US" sz="1800" dirty="0" err="1"/>
              <a:t>Änderungen</a:t>
            </a:r>
            <a:r>
              <a:rPr lang="en-US" sz="1800" dirty="0"/>
              <a:t> </a:t>
            </a:r>
            <a:r>
              <a:rPr lang="en-US" sz="1800" dirty="0" err="1"/>
              <a:t>vorbereitet</a:t>
            </a:r>
            <a:r>
              <a:rPr lang="en-US" sz="1800" dirty="0"/>
              <a:t> </a:t>
            </a:r>
            <a:r>
              <a:rPr lang="en-US" sz="1800" dirty="0" err="1"/>
              <a:t>sind</a:t>
            </a:r>
            <a:endParaRPr lang="en-US" sz="1800" dirty="0"/>
          </a:p>
          <a:p>
            <a:r>
              <a:rPr lang="en-US" sz="1800" dirty="0" err="1"/>
              <a:t>Evolutionäre</a:t>
            </a:r>
            <a:r>
              <a:rPr lang="en-US" sz="1800" dirty="0"/>
              <a:t> </a:t>
            </a:r>
            <a:r>
              <a:rPr lang="en-US" sz="1800" dirty="0" err="1"/>
              <a:t>Architekturen</a:t>
            </a:r>
            <a:r>
              <a:rPr lang="en-US" sz="1800" dirty="0"/>
              <a:t> </a:t>
            </a:r>
            <a:r>
              <a:rPr lang="en-US" sz="1800" dirty="0" err="1"/>
              <a:t>lassen</a:t>
            </a:r>
            <a:r>
              <a:rPr lang="en-US" sz="1800" dirty="0"/>
              <a:t> </a:t>
            </a:r>
            <a:r>
              <a:rPr lang="en-US" sz="1800" dirty="0" err="1"/>
              <a:t>sich</a:t>
            </a:r>
            <a:r>
              <a:rPr lang="en-US" sz="1800" dirty="0"/>
              <a:t> </a:t>
            </a:r>
            <a:r>
              <a:rPr lang="en-US" sz="1800" dirty="0" err="1"/>
              <a:t>selbst</a:t>
            </a:r>
            <a:r>
              <a:rPr lang="en-US" sz="1800" dirty="0"/>
              <a:t> </a:t>
            </a:r>
            <a:r>
              <a:rPr lang="en-US" sz="1800" dirty="0" err="1"/>
              <a:t>einfach</a:t>
            </a:r>
            <a:r>
              <a:rPr lang="en-US" sz="1800" dirty="0"/>
              <a:t> </a:t>
            </a:r>
            <a:r>
              <a:rPr lang="en-US" sz="1800" dirty="0" err="1"/>
              <a:t>ändern</a:t>
            </a:r>
            <a:r>
              <a:rPr lang="en-US" sz="1800" dirty="0"/>
              <a:t> und </a:t>
            </a:r>
            <a:r>
              <a:rPr lang="en-US" sz="1800" dirty="0" err="1"/>
              <a:t>erweitern</a:t>
            </a:r>
            <a:endParaRPr lang="en-US" sz="1800" dirty="0"/>
          </a:p>
          <a:p>
            <a:r>
              <a:rPr lang="en-US" sz="1800" dirty="0" err="1"/>
              <a:t>Evolutionäre</a:t>
            </a:r>
            <a:r>
              <a:rPr lang="en-US" sz="1800" dirty="0"/>
              <a:t> </a:t>
            </a:r>
            <a:r>
              <a:rPr lang="en-US" sz="1800" dirty="0" err="1"/>
              <a:t>Architekturen</a:t>
            </a:r>
            <a:r>
              <a:rPr lang="en-US" sz="1800" dirty="0"/>
              <a:t> </a:t>
            </a:r>
            <a:r>
              <a:rPr lang="en-US" sz="1800" dirty="0" err="1"/>
              <a:t>unterstützen</a:t>
            </a:r>
            <a:r>
              <a:rPr lang="en-US" sz="1800" dirty="0"/>
              <a:t> </a:t>
            </a:r>
            <a:r>
              <a:rPr lang="en-US" sz="1800" dirty="0" err="1"/>
              <a:t>Modifikationen</a:t>
            </a:r>
            <a:r>
              <a:rPr lang="en-US" sz="1800" dirty="0"/>
              <a:t> am System </a:t>
            </a:r>
            <a:r>
              <a:rPr lang="en-US" sz="1800" dirty="0" err="1"/>
              <a:t>ohne</a:t>
            </a:r>
            <a:r>
              <a:rPr lang="en-US" sz="1800" dirty="0"/>
              <a:t> die </a:t>
            </a:r>
            <a:r>
              <a:rPr lang="en-US" sz="1800" dirty="0" err="1"/>
              <a:t>Architektur</a:t>
            </a:r>
            <a:r>
              <a:rPr lang="en-US" sz="1800" dirty="0"/>
              <a:t> </a:t>
            </a:r>
            <a:r>
              <a:rPr lang="en-US" sz="1800" dirty="0" err="1"/>
              <a:t>verändern</a:t>
            </a:r>
            <a:r>
              <a:rPr lang="en-US" sz="1800" dirty="0"/>
              <a:t> </a:t>
            </a:r>
            <a:r>
              <a:rPr lang="en-US" sz="1800" dirty="0" err="1"/>
              <a:t>zu</a:t>
            </a:r>
            <a:r>
              <a:rPr lang="en-US" sz="1800" dirty="0"/>
              <a:t> </a:t>
            </a:r>
            <a:r>
              <a:rPr lang="en-US" sz="1800" dirty="0" err="1"/>
              <a:t>müssen</a:t>
            </a:r>
            <a:endParaRPr lang="en-US" sz="1800" dirty="0"/>
          </a:p>
          <a:p>
            <a:endParaRPr lang="en-US" sz="1800" dirty="0"/>
          </a:p>
          <a:p>
            <a:pPr marL="357188" lvl="1" indent="0">
              <a:buNone/>
            </a:pPr>
            <a:r>
              <a:rPr lang="en-US" sz="1800" dirty="0"/>
              <a:t>“An evolutionary architecture supports guided incremental change across multiple dimensions.”</a:t>
            </a:r>
          </a:p>
          <a:p>
            <a:pPr marL="357188" lvl="1" indent="0">
              <a:buNone/>
            </a:pPr>
            <a:endParaRPr lang="en-US" sz="1800" dirty="0"/>
          </a:p>
          <a:p>
            <a:r>
              <a:rPr lang="en-US" sz="1800" dirty="0" err="1"/>
              <a:t>aus</a:t>
            </a:r>
            <a:r>
              <a:rPr lang="en-US" sz="1800" dirty="0"/>
              <a:t> dem Buch : Building Evolutionary Architectures (Rebecca Parsons, Neal Ford, Patrick </a:t>
            </a:r>
            <a:r>
              <a:rPr lang="en-US" sz="1800" dirty="0" err="1"/>
              <a:t>Kua</a:t>
            </a:r>
            <a:r>
              <a:rPr lang="en-US" sz="1800"/>
              <a:t>)</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14c) Evolutionäre Architekturen entwerfen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333</a:t>
            </a:fld>
            <a:endParaRPr lang="de-DE"/>
          </a:p>
        </p:txBody>
      </p:sp>
    </p:spTree>
    <p:extLst>
      <p:ext uri="{BB962C8B-B14F-4D97-AF65-F5344CB8AC3E}">
        <p14:creationId xmlns:p14="http://schemas.microsoft.com/office/powerpoint/2010/main" val="234704809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Software </a:t>
            </a:r>
            <a:r>
              <a:rPr lang="en-US" sz="1800" dirty="0" err="1"/>
              <a:t>Architekten</a:t>
            </a:r>
            <a:r>
              <a:rPr lang="en-US" sz="1800" dirty="0"/>
              <a:t> </a:t>
            </a:r>
            <a:r>
              <a:rPr lang="en-US" sz="1800" dirty="0" err="1"/>
              <a:t>sollten</a:t>
            </a:r>
            <a:r>
              <a:rPr lang="en-US" sz="1800" dirty="0"/>
              <a:t> </a:t>
            </a:r>
            <a:r>
              <a:rPr lang="en-US" sz="1800" dirty="0" err="1"/>
              <a:t>alle</a:t>
            </a:r>
            <a:r>
              <a:rPr lang="en-US" sz="1800" dirty="0"/>
              <a:t> </a:t>
            </a:r>
            <a:r>
              <a:rPr lang="en-US" sz="1800" dirty="0" err="1"/>
              <a:t>Änderungen</a:t>
            </a:r>
            <a:r>
              <a:rPr lang="en-US" sz="1800" dirty="0"/>
              <a:t> an Software </a:t>
            </a:r>
            <a:r>
              <a:rPr lang="en-US" sz="1800" dirty="0" err="1"/>
              <a:t>Systemen</a:t>
            </a:r>
            <a:r>
              <a:rPr lang="en-US" sz="1800" dirty="0"/>
              <a:t> </a:t>
            </a:r>
            <a:r>
              <a:rPr lang="en-US" sz="1800" dirty="0" err="1"/>
              <a:t>führen</a:t>
            </a:r>
            <a:r>
              <a:rPr lang="en-US" sz="1800" dirty="0"/>
              <a:t>, </a:t>
            </a:r>
            <a:br>
              <a:rPr lang="en-US" sz="1800" dirty="0"/>
            </a:br>
            <a:r>
              <a:rPr lang="en-US" sz="1800" dirty="0" err="1"/>
              <a:t>damit</a:t>
            </a:r>
            <a:r>
              <a:rPr lang="en-US" sz="1800" dirty="0"/>
              <a:t> die </a:t>
            </a:r>
            <a:r>
              <a:rPr lang="en-US" sz="1800" dirty="0" err="1"/>
              <a:t>Charakteristiken</a:t>
            </a:r>
            <a:r>
              <a:rPr lang="en-US" sz="1800" dirty="0"/>
              <a:t> der </a:t>
            </a:r>
            <a:r>
              <a:rPr lang="en-US" sz="1800" dirty="0" err="1"/>
              <a:t>Architektur</a:t>
            </a:r>
            <a:r>
              <a:rPr lang="en-US" sz="1800" dirty="0"/>
              <a:t> </a:t>
            </a:r>
            <a:r>
              <a:rPr lang="en-US" sz="1800" dirty="0" err="1"/>
              <a:t>erhalten</a:t>
            </a:r>
            <a:r>
              <a:rPr lang="en-US" sz="1800" dirty="0"/>
              <a:t> </a:t>
            </a:r>
            <a:r>
              <a:rPr lang="en-US" sz="1800" dirty="0" err="1"/>
              <a:t>bleiben</a:t>
            </a:r>
            <a:endParaRPr lang="en-US" sz="1800" dirty="0"/>
          </a:p>
          <a:p>
            <a:pPr lvl="1"/>
            <a:r>
              <a:rPr lang="en-US" sz="1800" dirty="0" err="1"/>
              <a:t>Alle</a:t>
            </a:r>
            <a:r>
              <a:rPr lang="en-US" sz="1800" dirty="0"/>
              <a:t> Design </a:t>
            </a:r>
            <a:r>
              <a:rPr lang="en-US" sz="1800" dirty="0" err="1"/>
              <a:t>Entscheidungen</a:t>
            </a:r>
            <a:r>
              <a:rPr lang="en-US" sz="1800" dirty="0"/>
              <a:t> und </a:t>
            </a:r>
            <a:r>
              <a:rPr lang="en-US" sz="1800" dirty="0" err="1"/>
              <a:t>alle</a:t>
            </a:r>
            <a:r>
              <a:rPr lang="en-US" sz="1800" dirty="0"/>
              <a:t> </a:t>
            </a:r>
            <a:r>
              <a:rPr lang="en-US" sz="1800" dirty="0" err="1"/>
              <a:t>Qualitätsattribute</a:t>
            </a:r>
            <a:endParaRPr lang="en-US" sz="1800" dirty="0"/>
          </a:p>
          <a:p>
            <a:r>
              <a:rPr lang="en-US" sz="1800" dirty="0" err="1"/>
              <a:t>Wenn</a:t>
            </a:r>
            <a:r>
              <a:rPr lang="en-US" sz="1800" dirty="0"/>
              <a:t> </a:t>
            </a:r>
            <a:r>
              <a:rPr lang="en-US" sz="1800" dirty="0" err="1"/>
              <a:t>sich</a:t>
            </a:r>
            <a:r>
              <a:rPr lang="en-US" sz="1800" dirty="0"/>
              <a:t> </a:t>
            </a:r>
            <a:r>
              <a:rPr lang="en-US" sz="1800" dirty="0" err="1"/>
              <a:t>eine</a:t>
            </a:r>
            <a:r>
              <a:rPr lang="en-US" sz="1800" dirty="0"/>
              <a:t> </a:t>
            </a:r>
            <a:r>
              <a:rPr lang="en-US" sz="1800" dirty="0" err="1"/>
              <a:t>Architektur</a:t>
            </a:r>
            <a:r>
              <a:rPr lang="en-US" sz="1800" dirty="0"/>
              <a:t>, </a:t>
            </a:r>
            <a:r>
              <a:rPr lang="en-US" sz="1800" dirty="0" err="1"/>
              <a:t>ausgelöst</a:t>
            </a:r>
            <a:r>
              <a:rPr lang="en-US" sz="1800" dirty="0"/>
              <a:t> </a:t>
            </a:r>
            <a:r>
              <a:rPr lang="en-US" sz="1800" dirty="0" err="1"/>
              <a:t>durch</a:t>
            </a:r>
            <a:r>
              <a:rPr lang="en-US" sz="1800" dirty="0"/>
              <a:t> </a:t>
            </a:r>
            <a:r>
              <a:rPr lang="en-US" sz="1800" dirty="0" err="1"/>
              <a:t>technische</a:t>
            </a:r>
            <a:r>
              <a:rPr lang="en-US" sz="1800" dirty="0"/>
              <a:t> </a:t>
            </a:r>
            <a:r>
              <a:rPr lang="en-US" sz="1800" dirty="0" err="1"/>
              <a:t>Änderungen</a:t>
            </a:r>
            <a:r>
              <a:rPr lang="en-US" sz="1800" dirty="0"/>
              <a:t> </a:t>
            </a:r>
            <a:r>
              <a:rPr lang="en-US" sz="1800" dirty="0" err="1"/>
              <a:t>oder</a:t>
            </a:r>
            <a:r>
              <a:rPr lang="en-US" sz="1800" dirty="0"/>
              <a:t> </a:t>
            </a:r>
            <a:r>
              <a:rPr lang="en-US" sz="1800" dirty="0" err="1"/>
              <a:t>Änderungen</a:t>
            </a:r>
            <a:r>
              <a:rPr lang="en-US" sz="1800" dirty="0"/>
              <a:t> </a:t>
            </a:r>
            <a:r>
              <a:rPr lang="en-US" sz="1800" dirty="0" err="1"/>
              <a:t>im</a:t>
            </a:r>
            <a:r>
              <a:rPr lang="en-US" sz="1800" dirty="0"/>
              <a:t> Business, </a:t>
            </a:r>
            <a:r>
              <a:rPr lang="en-US" sz="1800" dirty="0" err="1"/>
              <a:t>anpassen</a:t>
            </a:r>
            <a:r>
              <a:rPr lang="en-US" sz="1800" dirty="0"/>
              <a:t> muss, </a:t>
            </a:r>
            <a:r>
              <a:rPr lang="en-US" sz="1800" dirty="0" err="1"/>
              <a:t>dann</a:t>
            </a:r>
            <a:r>
              <a:rPr lang="en-US" sz="1800" dirty="0"/>
              <a:t> </a:t>
            </a:r>
            <a:r>
              <a:rPr lang="en-US" sz="1800" dirty="0" err="1"/>
              <a:t>müssen</a:t>
            </a:r>
            <a:r>
              <a:rPr lang="en-US" sz="1800" dirty="0"/>
              <a:t> die </a:t>
            </a:r>
            <a:r>
              <a:rPr lang="en-US" sz="1800" dirty="0" err="1"/>
              <a:t>Konsequenzen</a:t>
            </a:r>
            <a:r>
              <a:rPr lang="en-US" sz="1800" dirty="0"/>
              <a:t> </a:t>
            </a:r>
            <a:r>
              <a:rPr lang="en-US" sz="1800" dirty="0" err="1"/>
              <a:t>dieser</a:t>
            </a:r>
            <a:r>
              <a:rPr lang="en-US" sz="1800" dirty="0"/>
              <a:t> </a:t>
            </a:r>
            <a:r>
              <a:rPr lang="en-US" sz="1800" dirty="0" err="1"/>
              <a:t>Anpassungen</a:t>
            </a:r>
            <a:r>
              <a:rPr lang="en-US" sz="1800" dirty="0"/>
              <a:t> </a:t>
            </a:r>
            <a:r>
              <a:rPr lang="en-US" sz="1800" dirty="0" err="1"/>
              <a:t>berücksichtigt</a:t>
            </a:r>
            <a:r>
              <a:rPr lang="en-US" sz="1800" dirty="0"/>
              <a:t> </a:t>
            </a:r>
            <a:r>
              <a:rPr lang="en-US" sz="1800" dirty="0" err="1"/>
              <a:t>werden</a:t>
            </a:r>
            <a:r>
              <a:rPr lang="en-US" sz="1800" dirty="0"/>
              <a:t> und in </a:t>
            </a:r>
            <a:r>
              <a:rPr lang="en-US" sz="1800" dirty="0" err="1"/>
              <a:t>eine</a:t>
            </a:r>
            <a:r>
              <a:rPr lang="en-US" sz="1800" dirty="0"/>
              <a:t> </a:t>
            </a:r>
            <a:r>
              <a:rPr lang="en-US" sz="1800" dirty="0" err="1"/>
              <a:t>neue</a:t>
            </a:r>
            <a:r>
              <a:rPr lang="en-US" sz="1800" dirty="0"/>
              <a:t>, </a:t>
            </a:r>
            <a:r>
              <a:rPr lang="en-US" sz="1800" dirty="0" err="1"/>
              <a:t>angepasste</a:t>
            </a:r>
            <a:r>
              <a:rPr lang="en-US" sz="1800" dirty="0"/>
              <a:t> </a:t>
            </a:r>
            <a:r>
              <a:rPr lang="en-US" sz="1800" dirty="0" err="1"/>
              <a:t>Architektur</a:t>
            </a:r>
            <a:r>
              <a:rPr lang="en-US" sz="1800" dirty="0"/>
              <a:t> </a:t>
            </a:r>
            <a:r>
              <a:rPr lang="en-US" sz="1800" dirty="0" err="1"/>
              <a:t>einfließen</a:t>
            </a:r>
            <a:endParaRPr lang="en-US" sz="1800" dirty="0"/>
          </a:p>
          <a:p>
            <a:r>
              <a:rPr lang="en-US" sz="1800" dirty="0" err="1"/>
              <a:t>Architekturen</a:t>
            </a:r>
            <a:r>
              <a:rPr lang="en-US" sz="1800" dirty="0"/>
              <a:t> </a:t>
            </a:r>
            <a:r>
              <a:rPr lang="en-US" sz="1800" dirty="0" err="1"/>
              <a:t>müssen</a:t>
            </a:r>
            <a:r>
              <a:rPr lang="en-US" sz="1800" dirty="0"/>
              <a:t> </a:t>
            </a:r>
            <a:r>
              <a:rPr lang="en-US" sz="1800" dirty="0" err="1"/>
              <a:t>vielleicht</a:t>
            </a:r>
            <a:r>
              <a:rPr lang="en-US" sz="1800" dirty="0"/>
              <a:t> in </a:t>
            </a:r>
            <a:r>
              <a:rPr lang="en-US" sz="1800" dirty="0" err="1"/>
              <a:t>einem</a:t>
            </a:r>
            <a:r>
              <a:rPr lang="en-US" sz="1800" dirty="0"/>
              <a:t> </a:t>
            </a:r>
            <a:r>
              <a:rPr lang="en-US" sz="1800" dirty="0" err="1"/>
              <a:t>Maß</a:t>
            </a:r>
            <a:r>
              <a:rPr lang="en-US" sz="1800" dirty="0"/>
              <a:t> </a:t>
            </a:r>
            <a:r>
              <a:rPr lang="en-US" sz="1800" dirty="0" err="1"/>
              <a:t>verändert</a:t>
            </a:r>
            <a:r>
              <a:rPr lang="en-US" sz="1800" dirty="0"/>
              <a:t> </a:t>
            </a:r>
            <a:r>
              <a:rPr lang="en-US" sz="1800" dirty="0" err="1"/>
              <a:t>werden</a:t>
            </a:r>
            <a:r>
              <a:rPr lang="en-US" sz="1800" dirty="0"/>
              <a:t>, das </a:t>
            </a:r>
            <a:r>
              <a:rPr lang="en-US" sz="1800" dirty="0" err="1"/>
              <a:t>nicht</a:t>
            </a:r>
            <a:r>
              <a:rPr lang="en-US" sz="1800" dirty="0"/>
              <a:t> </a:t>
            </a:r>
            <a:r>
              <a:rPr lang="en-US" sz="1800" dirty="0" err="1"/>
              <a:t>verhersehbar</a:t>
            </a:r>
            <a:r>
              <a:rPr lang="en-US" sz="1800" dirty="0"/>
              <a:t> war</a:t>
            </a:r>
          </a:p>
          <a:p>
            <a:r>
              <a:rPr lang="en-US" sz="1800" dirty="0" err="1"/>
              <a:t>Architekten</a:t>
            </a:r>
            <a:r>
              <a:rPr lang="en-US" sz="1800" dirty="0"/>
              <a:t> </a:t>
            </a:r>
            <a:r>
              <a:rPr lang="en-US" sz="1800" dirty="0" err="1"/>
              <a:t>müssen</a:t>
            </a:r>
            <a:r>
              <a:rPr lang="en-US" sz="1800" dirty="0"/>
              <a:t> </a:t>
            </a:r>
            <a:r>
              <a:rPr lang="en-US" sz="1800" dirty="0" err="1"/>
              <a:t>deshalb</a:t>
            </a:r>
            <a:r>
              <a:rPr lang="en-US" sz="1800" dirty="0"/>
              <a:t> </a:t>
            </a:r>
            <a:r>
              <a:rPr lang="en-US" sz="1800" dirty="0" err="1"/>
              <a:t>aktiv</a:t>
            </a:r>
            <a:r>
              <a:rPr lang="en-US" sz="1800" dirty="0"/>
              <a:t> </a:t>
            </a:r>
            <a:r>
              <a:rPr lang="en-US" sz="1800" dirty="0" err="1"/>
              <a:t>durch</a:t>
            </a:r>
            <a:r>
              <a:rPr lang="en-US" sz="1800" dirty="0"/>
              <a:t> </a:t>
            </a:r>
            <a:r>
              <a:rPr lang="en-US" sz="1800" dirty="0" err="1"/>
              <a:t>diesen</a:t>
            </a:r>
            <a:r>
              <a:rPr lang="en-US" sz="1800" dirty="0"/>
              <a:t> </a:t>
            </a:r>
            <a:r>
              <a:rPr lang="en-US" sz="1800" dirty="0" err="1"/>
              <a:t>Änderungsprozess</a:t>
            </a:r>
            <a:r>
              <a:rPr lang="en-US" sz="1800" dirty="0"/>
              <a:t> </a:t>
            </a:r>
            <a:r>
              <a:rPr lang="en-US" sz="1800" dirty="0" err="1"/>
              <a:t>führen</a:t>
            </a:r>
            <a:endParaRPr lang="en-US" sz="1800" dirty="0"/>
          </a:p>
          <a:p>
            <a:r>
              <a:rPr lang="en-US" sz="1800" dirty="0" err="1"/>
              <a:t>Architekten</a:t>
            </a:r>
            <a:r>
              <a:rPr lang="en-US" sz="1800" dirty="0"/>
              <a:t> </a:t>
            </a:r>
            <a:r>
              <a:rPr lang="en-US" sz="1800" dirty="0" err="1"/>
              <a:t>nutzen</a:t>
            </a:r>
            <a:r>
              <a:rPr lang="en-US" sz="1800" dirty="0"/>
              <a:t> </a:t>
            </a:r>
            <a:r>
              <a:rPr lang="en-US" sz="1800" dirty="0" err="1"/>
              <a:t>sog</a:t>
            </a:r>
            <a:r>
              <a:rPr lang="en-US" sz="1800" dirty="0"/>
              <a:t>. Fitness functions um die </a:t>
            </a:r>
            <a:r>
              <a:rPr lang="en-US" sz="1800" dirty="0" err="1"/>
              <a:t>Auswirkungen</a:t>
            </a:r>
            <a:r>
              <a:rPr lang="en-US" sz="1800" dirty="0"/>
              <a:t> von </a:t>
            </a:r>
            <a:r>
              <a:rPr lang="en-US" sz="1800" dirty="0" err="1"/>
              <a:t>Modifikationen</a:t>
            </a:r>
            <a:r>
              <a:rPr lang="en-US" sz="1800" dirty="0"/>
              <a:t> </a:t>
            </a:r>
            <a:br>
              <a:rPr lang="en-US" sz="1800" dirty="0"/>
            </a:br>
            <a:r>
              <a:rPr lang="en-US" sz="1800" dirty="0"/>
              <a:t>an Software </a:t>
            </a:r>
            <a:r>
              <a:rPr lang="en-US" sz="1800" dirty="0" err="1"/>
              <a:t>Systemen</a:t>
            </a:r>
            <a:r>
              <a:rPr lang="en-US" sz="1800" dirty="0"/>
              <a:t> </a:t>
            </a:r>
            <a:r>
              <a:rPr lang="en-US" sz="1800" dirty="0" err="1"/>
              <a:t>zu</a:t>
            </a:r>
            <a:r>
              <a:rPr lang="en-US" sz="1800" dirty="0"/>
              <a:t> </a:t>
            </a:r>
            <a:r>
              <a:rPr lang="en-US" sz="1800" dirty="0" err="1"/>
              <a:t>bewerten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14c) Evolutionäre Architekturen entwerfen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334</a:t>
            </a:fld>
            <a:endParaRPr lang="de-DE"/>
          </a:p>
        </p:txBody>
      </p:sp>
    </p:spTree>
    <p:extLst>
      <p:ext uri="{BB962C8B-B14F-4D97-AF65-F5344CB8AC3E}">
        <p14:creationId xmlns:p14="http://schemas.microsoft.com/office/powerpoint/2010/main" val="114430632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Fitness functions</a:t>
            </a:r>
          </a:p>
          <a:p>
            <a:pPr lvl="1"/>
            <a:r>
              <a:rPr lang="en-US" sz="1800" dirty="0" err="1"/>
              <a:t>eine</a:t>
            </a:r>
            <a:r>
              <a:rPr lang="en-US" sz="1800" dirty="0"/>
              <a:t> </a:t>
            </a:r>
            <a:r>
              <a:rPr lang="en-US" sz="1800" dirty="0" err="1"/>
              <a:t>Funktion</a:t>
            </a:r>
            <a:r>
              <a:rPr lang="en-US" sz="1800" dirty="0"/>
              <a:t>, um </a:t>
            </a:r>
            <a:r>
              <a:rPr lang="en-US" sz="1800" dirty="0" err="1"/>
              <a:t>festzustellen</a:t>
            </a:r>
            <a:r>
              <a:rPr lang="en-US" sz="1800" dirty="0"/>
              <a:t>, </a:t>
            </a:r>
            <a:r>
              <a:rPr lang="en-US" sz="1800" dirty="0" err="1"/>
              <a:t>wie</a:t>
            </a:r>
            <a:r>
              <a:rPr lang="en-US" sz="1800" dirty="0"/>
              <a:t> nah </a:t>
            </a:r>
            <a:r>
              <a:rPr lang="en-US" sz="1800" dirty="0" err="1"/>
              <a:t>sich</a:t>
            </a:r>
            <a:r>
              <a:rPr lang="en-US" sz="1800" dirty="0"/>
              <a:t> </a:t>
            </a:r>
            <a:r>
              <a:rPr lang="en-US" sz="1800" dirty="0" err="1"/>
              <a:t>eine</a:t>
            </a:r>
            <a:r>
              <a:rPr lang="en-US" sz="1800" dirty="0"/>
              <a:t> </a:t>
            </a:r>
            <a:r>
              <a:rPr lang="en-US" sz="1800" dirty="0" err="1"/>
              <a:t>Lösung</a:t>
            </a:r>
            <a:r>
              <a:rPr lang="en-US" sz="1800" dirty="0"/>
              <a:t> am </a:t>
            </a:r>
            <a:r>
              <a:rPr lang="en-US" sz="1800" dirty="0" err="1"/>
              <a:t>gewünschten</a:t>
            </a:r>
            <a:r>
              <a:rPr lang="en-US" sz="1800" dirty="0"/>
              <a:t> </a:t>
            </a:r>
            <a:r>
              <a:rPr lang="en-US" sz="1800" dirty="0" err="1"/>
              <a:t>Ziel</a:t>
            </a:r>
            <a:r>
              <a:rPr lang="en-US" sz="1800" dirty="0"/>
              <a:t> </a:t>
            </a:r>
            <a:r>
              <a:rPr lang="en-US" sz="1800" dirty="0" err="1"/>
              <a:t>befindet</a:t>
            </a:r>
            <a:endParaRPr lang="en-US" sz="1800" dirty="0"/>
          </a:p>
          <a:p>
            <a:pPr lvl="1"/>
            <a:r>
              <a:rPr lang="en-US" sz="1800" dirty="0" err="1"/>
              <a:t>sie</a:t>
            </a:r>
            <a:r>
              <a:rPr lang="en-US" sz="1800" dirty="0"/>
              <a:t> </a:t>
            </a:r>
            <a:r>
              <a:rPr lang="en-US" sz="1800" dirty="0" err="1"/>
              <a:t>bestimmen</a:t>
            </a:r>
            <a:r>
              <a:rPr lang="en-US" sz="1800" dirty="0"/>
              <a:t> die Fitness </a:t>
            </a:r>
            <a:r>
              <a:rPr lang="en-US" sz="1800" dirty="0" err="1"/>
              <a:t>einer</a:t>
            </a:r>
            <a:r>
              <a:rPr lang="en-US" sz="1800" dirty="0"/>
              <a:t> </a:t>
            </a:r>
            <a:r>
              <a:rPr lang="en-US" sz="1800" dirty="0" err="1"/>
              <a:t>Lösung</a:t>
            </a:r>
            <a:endParaRPr lang="en-US" sz="1800" dirty="0"/>
          </a:p>
          <a:p>
            <a:pPr lvl="1"/>
            <a:r>
              <a:rPr lang="en-US" sz="1800" dirty="0"/>
              <a:t>Fitness functions </a:t>
            </a:r>
            <a:r>
              <a:rPr lang="en-US" sz="1800" dirty="0" err="1"/>
              <a:t>können</a:t>
            </a:r>
            <a:r>
              <a:rPr lang="en-US" sz="1800" dirty="0"/>
              <a:t> </a:t>
            </a:r>
            <a:r>
              <a:rPr lang="en-US" sz="1800" dirty="0" err="1"/>
              <a:t>auch</a:t>
            </a:r>
            <a:r>
              <a:rPr lang="en-US" sz="1800" dirty="0"/>
              <a:t> </a:t>
            </a:r>
            <a:r>
              <a:rPr lang="en-US" sz="1800" dirty="0" err="1"/>
              <a:t>zur</a:t>
            </a:r>
            <a:r>
              <a:rPr lang="en-US" sz="1800" dirty="0"/>
              <a:t> </a:t>
            </a:r>
            <a:r>
              <a:rPr lang="en-US" sz="1800" dirty="0" err="1"/>
              <a:t>Überprüfung</a:t>
            </a:r>
            <a:r>
              <a:rPr lang="en-US" sz="1800" dirty="0"/>
              <a:t> der </a:t>
            </a:r>
            <a:r>
              <a:rPr lang="en-US" sz="1800" dirty="0" err="1"/>
              <a:t>Designcharateristik</a:t>
            </a:r>
            <a:r>
              <a:rPr lang="en-US" sz="1800" dirty="0"/>
              <a:t> von Software </a:t>
            </a:r>
            <a:r>
              <a:rPr lang="en-US" sz="1800" dirty="0" err="1"/>
              <a:t>Architekturen</a:t>
            </a:r>
            <a:r>
              <a:rPr lang="en-US" sz="1800" dirty="0"/>
              <a:t> </a:t>
            </a:r>
            <a:r>
              <a:rPr lang="en-US" sz="1800" dirty="0" err="1"/>
              <a:t>verwendet</a:t>
            </a:r>
            <a:r>
              <a:rPr lang="en-US" sz="1800" dirty="0"/>
              <a:t> </a:t>
            </a:r>
            <a:r>
              <a:rPr lang="en-US" sz="1800" dirty="0" err="1"/>
              <a:t>werden</a:t>
            </a:r>
            <a:endParaRPr lang="en-US" sz="1800" dirty="0"/>
          </a:p>
          <a:p>
            <a:pPr lvl="1"/>
            <a:r>
              <a:rPr lang="en-US" sz="1800" dirty="0"/>
              <a:t>Fitness functions </a:t>
            </a:r>
            <a:r>
              <a:rPr lang="en-US" sz="1800" dirty="0" err="1"/>
              <a:t>helfen</a:t>
            </a:r>
            <a:r>
              <a:rPr lang="en-US" sz="1800" dirty="0"/>
              <a:t> die Fitness </a:t>
            </a:r>
            <a:r>
              <a:rPr lang="en-US" sz="1800" dirty="0" err="1"/>
              <a:t>einer</a:t>
            </a:r>
            <a:r>
              <a:rPr lang="en-US" sz="1800" dirty="0"/>
              <a:t> </a:t>
            </a:r>
            <a:r>
              <a:rPr lang="en-US" sz="1800" dirty="0" err="1"/>
              <a:t>Lösung</a:t>
            </a:r>
            <a:r>
              <a:rPr lang="en-US" sz="1800" dirty="0"/>
              <a:t> </a:t>
            </a:r>
            <a:r>
              <a:rPr lang="en-US" sz="1800" dirty="0" err="1"/>
              <a:t>vor</a:t>
            </a:r>
            <a:r>
              <a:rPr lang="en-US" sz="1800" dirty="0"/>
              <a:t> und </a:t>
            </a:r>
            <a:r>
              <a:rPr lang="en-US" sz="1800" dirty="0" err="1"/>
              <a:t>nach</a:t>
            </a:r>
            <a:r>
              <a:rPr lang="en-US" sz="1800" dirty="0"/>
              <a:t> der </a:t>
            </a:r>
            <a:r>
              <a:rPr lang="en-US" sz="1800" dirty="0" err="1"/>
              <a:t>Realisierung</a:t>
            </a:r>
            <a:r>
              <a:rPr lang="en-US" sz="1800" dirty="0"/>
              <a:t> </a:t>
            </a:r>
            <a:br>
              <a:rPr lang="en-US" sz="1800" dirty="0"/>
            </a:br>
            <a:r>
              <a:rPr lang="en-US" sz="1800" dirty="0" err="1"/>
              <a:t>zu</a:t>
            </a:r>
            <a:r>
              <a:rPr lang="en-US" sz="1800" dirty="0"/>
              <a:t> </a:t>
            </a:r>
            <a:r>
              <a:rPr lang="en-US" sz="1800" dirty="0" err="1"/>
              <a:t>messen</a:t>
            </a:r>
            <a:r>
              <a:rPr lang="en-US" sz="1800" dirty="0"/>
              <a:t> und </a:t>
            </a:r>
            <a:r>
              <a:rPr lang="en-US" sz="1800" dirty="0" err="1"/>
              <a:t>zu</a:t>
            </a:r>
            <a:r>
              <a:rPr lang="en-US" sz="1800" dirty="0"/>
              <a:t> </a:t>
            </a:r>
            <a:r>
              <a:rPr lang="en-US" sz="1800" dirty="0" err="1"/>
              <a:t>bestimmen</a:t>
            </a:r>
            <a:endParaRPr lang="en-US" sz="1800" dirty="0"/>
          </a:p>
          <a:p>
            <a:pPr lvl="1"/>
            <a:r>
              <a:rPr lang="en-US" sz="1800" dirty="0"/>
              <a:t>Sie </a:t>
            </a:r>
            <a:r>
              <a:rPr lang="en-US" sz="1800" dirty="0" err="1"/>
              <a:t>können</a:t>
            </a:r>
            <a:r>
              <a:rPr lang="en-US" sz="1800" dirty="0"/>
              <a:t> </a:t>
            </a:r>
            <a:r>
              <a:rPr lang="en-US" sz="1800" dirty="0" err="1"/>
              <a:t>auch</a:t>
            </a:r>
            <a:r>
              <a:rPr lang="en-US" sz="1800" dirty="0"/>
              <a:t> </a:t>
            </a:r>
            <a:r>
              <a:rPr lang="en-US" sz="1800" dirty="0" err="1"/>
              <a:t>bei</a:t>
            </a:r>
            <a:r>
              <a:rPr lang="en-US" sz="1800" dirty="0"/>
              <a:t> der </a:t>
            </a:r>
            <a:r>
              <a:rPr lang="en-US" sz="1800" dirty="0" err="1"/>
              <a:t>Auswahl</a:t>
            </a:r>
            <a:r>
              <a:rPr lang="en-US" sz="1800" dirty="0"/>
              <a:t> </a:t>
            </a:r>
            <a:r>
              <a:rPr lang="en-US" sz="1800" dirty="0" err="1"/>
              <a:t>geeigneter</a:t>
            </a:r>
            <a:r>
              <a:rPr lang="en-US" sz="1800" dirty="0"/>
              <a:t> </a:t>
            </a:r>
            <a:r>
              <a:rPr lang="en-US" sz="1800" dirty="0" err="1"/>
              <a:t>Lösungen</a:t>
            </a:r>
            <a:r>
              <a:rPr lang="en-US" sz="1800" dirty="0"/>
              <a:t> </a:t>
            </a:r>
            <a:r>
              <a:rPr lang="en-US" sz="1800" dirty="0" err="1"/>
              <a:t>helfen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14c) Evolutionäre Architekturen entwerfen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335</a:t>
            </a:fld>
            <a:endParaRPr lang="de-DE"/>
          </a:p>
        </p:txBody>
      </p:sp>
    </p:spTree>
    <p:extLst>
      <p:ext uri="{BB962C8B-B14F-4D97-AF65-F5344CB8AC3E}">
        <p14:creationId xmlns:p14="http://schemas.microsoft.com/office/powerpoint/2010/main" val="12640083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Kategorien</a:t>
            </a:r>
            <a:r>
              <a:rPr lang="en-US" sz="1800" dirty="0"/>
              <a:t> von Fitness functions</a:t>
            </a:r>
          </a:p>
          <a:p>
            <a:pPr lvl="1"/>
            <a:r>
              <a:rPr lang="en-US" sz="1800" dirty="0" err="1"/>
              <a:t>atomare</a:t>
            </a:r>
            <a:r>
              <a:rPr lang="en-US" sz="1800" dirty="0"/>
              <a:t> (</a:t>
            </a:r>
            <a:r>
              <a:rPr lang="en-US" sz="1800" dirty="0" err="1"/>
              <a:t>fokusiert</a:t>
            </a:r>
            <a:r>
              <a:rPr lang="en-US" sz="1800" dirty="0"/>
              <a:t> auf </a:t>
            </a:r>
            <a:r>
              <a:rPr lang="en-US" sz="1800" dirty="0" err="1"/>
              <a:t>eine</a:t>
            </a:r>
            <a:r>
              <a:rPr lang="en-US" sz="1800" dirty="0"/>
              <a:t> </a:t>
            </a:r>
            <a:r>
              <a:rPr lang="en-US" sz="1800" dirty="0" err="1"/>
              <a:t>Architekturchrakteristik</a:t>
            </a:r>
            <a:r>
              <a:rPr lang="en-US" sz="1800" dirty="0"/>
              <a:t>)</a:t>
            </a:r>
          </a:p>
          <a:p>
            <a:pPr lvl="1"/>
            <a:r>
              <a:rPr lang="en-US" sz="1800" dirty="0" err="1"/>
              <a:t>ganzheitliche</a:t>
            </a:r>
            <a:r>
              <a:rPr lang="en-US" sz="1800" dirty="0"/>
              <a:t> (auf </a:t>
            </a:r>
            <a:r>
              <a:rPr lang="en-US" sz="1800" dirty="0" err="1"/>
              <a:t>mehrer</a:t>
            </a:r>
            <a:r>
              <a:rPr lang="en-US" sz="1800" dirty="0"/>
              <a:t> </a:t>
            </a:r>
            <a:r>
              <a:rPr lang="en-US" sz="1800" dirty="0" err="1"/>
              <a:t>Charakteristika</a:t>
            </a:r>
            <a:r>
              <a:rPr lang="en-US" sz="1800" dirty="0"/>
              <a:t> </a:t>
            </a:r>
            <a:r>
              <a:rPr lang="en-US" sz="1800" dirty="0" err="1"/>
              <a:t>fokusiert</a:t>
            </a:r>
            <a:r>
              <a:rPr lang="en-US" sz="1800" dirty="0"/>
              <a:t>)</a:t>
            </a:r>
          </a:p>
          <a:p>
            <a:pPr lvl="1"/>
            <a:r>
              <a:rPr lang="en-US" sz="1800" dirty="0" err="1"/>
              <a:t>ausgelöste</a:t>
            </a:r>
            <a:r>
              <a:rPr lang="en-US" sz="1800" dirty="0"/>
              <a:t> (</a:t>
            </a:r>
            <a:r>
              <a:rPr lang="en-US" sz="1800" dirty="0" err="1"/>
              <a:t>ausgelöst</a:t>
            </a:r>
            <a:r>
              <a:rPr lang="en-US" sz="1800" dirty="0"/>
              <a:t> </a:t>
            </a:r>
            <a:r>
              <a:rPr lang="en-US" sz="1800" dirty="0" err="1"/>
              <a:t>durch</a:t>
            </a:r>
            <a:r>
              <a:rPr lang="en-US" sz="1800" dirty="0"/>
              <a:t> </a:t>
            </a:r>
            <a:r>
              <a:rPr lang="en-US" sz="1800" dirty="0" err="1"/>
              <a:t>einen</a:t>
            </a:r>
            <a:r>
              <a:rPr lang="en-US" sz="1800" dirty="0"/>
              <a:t> Event)</a:t>
            </a:r>
          </a:p>
          <a:p>
            <a:pPr lvl="1"/>
            <a:r>
              <a:rPr lang="en-US" sz="1800" dirty="0" err="1"/>
              <a:t>kontinuierliche</a:t>
            </a:r>
            <a:r>
              <a:rPr lang="en-US" sz="1800" dirty="0"/>
              <a:t> (</a:t>
            </a:r>
            <a:r>
              <a:rPr lang="en-US" sz="1800" dirty="0" err="1"/>
              <a:t>dauernd</a:t>
            </a:r>
            <a:r>
              <a:rPr lang="en-US" sz="1800" dirty="0"/>
              <a:t> </a:t>
            </a:r>
            <a:r>
              <a:rPr lang="en-US" sz="1800" dirty="0" err="1"/>
              <a:t>laufende</a:t>
            </a:r>
            <a:r>
              <a:rPr lang="en-US" sz="1800" dirty="0"/>
              <a:t>)</a:t>
            </a:r>
          </a:p>
          <a:p>
            <a:pPr lvl="1"/>
            <a:r>
              <a:rPr lang="en-US" sz="1800" dirty="0" err="1"/>
              <a:t>statische</a:t>
            </a:r>
            <a:r>
              <a:rPr lang="en-US" sz="1800" dirty="0"/>
              <a:t> (der Wert </a:t>
            </a:r>
            <a:r>
              <a:rPr lang="en-US" sz="1800" dirty="0" err="1"/>
              <a:t>einer</a:t>
            </a:r>
            <a:r>
              <a:rPr lang="en-US" sz="1800" dirty="0"/>
              <a:t> </a:t>
            </a:r>
            <a:r>
              <a:rPr lang="en-US" sz="1800" dirty="0" err="1"/>
              <a:t>Bedingung</a:t>
            </a:r>
            <a:r>
              <a:rPr lang="en-US" sz="1800" dirty="0"/>
              <a:t> </a:t>
            </a:r>
            <a:r>
              <a:rPr lang="en-US" sz="1800" dirty="0" err="1"/>
              <a:t>bleibt</a:t>
            </a:r>
            <a:r>
              <a:rPr lang="en-US" sz="1800" dirty="0"/>
              <a:t> constant)</a:t>
            </a:r>
          </a:p>
          <a:p>
            <a:pPr lvl="1"/>
            <a:r>
              <a:rPr lang="en-US" sz="1800" dirty="0" err="1"/>
              <a:t>dynamische</a:t>
            </a:r>
            <a:r>
              <a:rPr lang="en-US" sz="1800" dirty="0"/>
              <a:t> (</a:t>
            </a:r>
            <a:r>
              <a:rPr lang="en-US" sz="1800" dirty="0" err="1"/>
              <a:t>sich</a:t>
            </a:r>
            <a:r>
              <a:rPr lang="en-US" sz="1800" dirty="0"/>
              <a:t> </a:t>
            </a:r>
            <a:r>
              <a:rPr lang="en-US" sz="1800" dirty="0" err="1"/>
              <a:t>verändernde</a:t>
            </a:r>
            <a:r>
              <a:rPr lang="en-US" sz="1800" dirty="0"/>
              <a:t> </a:t>
            </a:r>
            <a:r>
              <a:rPr lang="en-US" sz="1800" dirty="0" err="1"/>
              <a:t>Bedingungen</a:t>
            </a:r>
            <a:r>
              <a:rPr lang="en-US" sz="1800" dirty="0"/>
              <a:t>)</a:t>
            </a:r>
          </a:p>
          <a:p>
            <a:pPr lvl="1"/>
            <a:r>
              <a:rPr lang="en-US" sz="1800" dirty="0" err="1"/>
              <a:t>automatische</a:t>
            </a:r>
            <a:r>
              <a:rPr lang="en-US" sz="1800" dirty="0"/>
              <a:t> (</a:t>
            </a:r>
            <a:r>
              <a:rPr lang="en-US" sz="1800" dirty="0" err="1"/>
              <a:t>automatisch</a:t>
            </a:r>
            <a:r>
              <a:rPr lang="en-US" sz="1800" dirty="0"/>
              <a:t> </a:t>
            </a:r>
            <a:r>
              <a:rPr lang="en-US" sz="1800" dirty="0" err="1"/>
              <a:t>ausgelöst</a:t>
            </a:r>
            <a:r>
              <a:rPr lang="en-US" sz="1800" dirty="0"/>
              <a:t>, </a:t>
            </a:r>
            <a:r>
              <a:rPr lang="en-US" sz="1800" dirty="0" err="1"/>
              <a:t>z.B</a:t>
            </a:r>
            <a:r>
              <a:rPr lang="en-US" sz="1800" dirty="0"/>
              <a:t>. in </a:t>
            </a:r>
            <a:r>
              <a:rPr lang="en-US" sz="1800" dirty="0" err="1"/>
              <a:t>einem</a:t>
            </a:r>
            <a:r>
              <a:rPr lang="en-US" sz="1800" dirty="0"/>
              <a:t> </a:t>
            </a:r>
            <a:r>
              <a:rPr lang="en-US" sz="1800" dirty="0" err="1"/>
              <a:t>autoamtischen</a:t>
            </a:r>
            <a:r>
              <a:rPr lang="en-US" sz="1800" dirty="0"/>
              <a:t> Build </a:t>
            </a:r>
            <a:r>
              <a:rPr lang="en-US" sz="1800" dirty="0" err="1"/>
              <a:t>Prozess</a:t>
            </a:r>
            <a:r>
              <a:rPr lang="en-US" sz="1800" dirty="0"/>
              <a:t>)</a:t>
            </a:r>
          </a:p>
          <a:p>
            <a:pPr lvl="1"/>
            <a:r>
              <a:rPr lang="en-US" sz="1800" dirty="0" err="1"/>
              <a:t>manuelle</a:t>
            </a:r>
            <a:r>
              <a:rPr lang="en-US" sz="1800" dirty="0"/>
              <a:t> (</a:t>
            </a:r>
            <a:r>
              <a:rPr lang="en-US" sz="1800" dirty="0" err="1"/>
              <a:t>manuell</a:t>
            </a:r>
            <a:r>
              <a:rPr lang="en-US" sz="1800" dirty="0"/>
              <a:t> </a:t>
            </a:r>
            <a:r>
              <a:rPr lang="en-US" sz="1800" dirty="0" err="1"/>
              <a:t>ausgelöst</a:t>
            </a:r>
            <a:r>
              <a:rPr lang="en-US" sz="1800" dirty="0"/>
              <a:t>)</a:t>
            </a:r>
          </a:p>
          <a:p>
            <a:pPr lvl="1"/>
            <a:r>
              <a:rPr lang="en-US" sz="1800" dirty="0" err="1"/>
              <a:t>zeitlich</a:t>
            </a:r>
            <a:r>
              <a:rPr lang="en-US" sz="1800" dirty="0"/>
              <a:t> </a:t>
            </a:r>
            <a:r>
              <a:rPr lang="en-US" sz="1800" dirty="0" err="1"/>
              <a:t>begrenzte</a:t>
            </a:r>
            <a:endParaRPr lang="en-US" sz="1800" dirty="0"/>
          </a:p>
          <a:p>
            <a:pPr lvl="1"/>
            <a:r>
              <a:rPr lang="en-US" sz="1800" dirty="0" err="1"/>
              <a:t>bewusste</a:t>
            </a:r>
            <a:r>
              <a:rPr lang="en-US" sz="1800" dirty="0"/>
              <a:t> (</a:t>
            </a:r>
            <a:r>
              <a:rPr lang="en-US" sz="1800" dirty="0" err="1"/>
              <a:t>schon</a:t>
            </a:r>
            <a:r>
              <a:rPr lang="en-US" sz="1800" dirty="0"/>
              <a:t> </a:t>
            </a:r>
            <a:r>
              <a:rPr lang="en-US" sz="1800" dirty="0" err="1"/>
              <a:t>früh</a:t>
            </a:r>
            <a:r>
              <a:rPr lang="en-US" sz="1800" dirty="0"/>
              <a:t> </a:t>
            </a:r>
            <a:r>
              <a:rPr lang="en-US" sz="1800" dirty="0" err="1"/>
              <a:t>bekannte</a:t>
            </a:r>
            <a:r>
              <a:rPr lang="en-US" sz="1800" dirty="0"/>
              <a:t>)</a:t>
            </a:r>
          </a:p>
          <a:p>
            <a:pPr lvl="1"/>
            <a:r>
              <a:rPr lang="en-US" sz="1800" dirty="0" err="1"/>
              <a:t>plötzlich</a:t>
            </a:r>
            <a:r>
              <a:rPr lang="en-US" sz="1800" dirty="0"/>
              <a:t> </a:t>
            </a:r>
            <a:r>
              <a:rPr lang="en-US" sz="1800" dirty="0" err="1"/>
              <a:t>auftretende</a:t>
            </a:r>
            <a:r>
              <a:rPr lang="en-US" sz="1800" dirty="0"/>
              <a:t> (</a:t>
            </a:r>
            <a:r>
              <a:rPr lang="en-US" sz="1800" dirty="0" err="1"/>
              <a:t>z.B</a:t>
            </a:r>
            <a:r>
              <a:rPr lang="en-US" sz="1800" dirty="0"/>
              <a:t>. </a:t>
            </a:r>
            <a:r>
              <a:rPr lang="en-US" sz="1800" dirty="0" err="1"/>
              <a:t>während</a:t>
            </a:r>
            <a:r>
              <a:rPr lang="en-US" sz="1800" dirty="0"/>
              <a:t> der </a:t>
            </a:r>
            <a:r>
              <a:rPr lang="en-US" sz="1800" dirty="0" err="1"/>
              <a:t>Entwicklung</a:t>
            </a:r>
            <a:r>
              <a:rPr lang="en-US" sz="1800" dirty="0"/>
              <a:t>)</a:t>
            </a:r>
          </a:p>
          <a:p>
            <a:pPr lvl="1"/>
            <a:r>
              <a:rPr lang="en-US" sz="1800" dirty="0" err="1"/>
              <a:t>domänen-spezifische</a:t>
            </a:r>
            <a:r>
              <a:rPr lang="en-US" sz="1800" dirty="0"/>
              <a:t> (in </a:t>
            </a:r>
            <a:r>
              <a:rPr lang="en-US" sz="1800" dirty="0" err="1"/>
              <a:t>Beziehung</a:t>
            </a:r>
            <a:r>
              <a:rPr lang="en-US" sz="1800" dirty="0"/>
              <a:t> </a:t>
            </a:r>
            <a:r>
              <a:rPr lang="en-US" sz="1800" dirty="0" err="1"/>
              <a:t>zu</a:t>
            </a:r>
            <a:r>
              <a:rPr lang="en-US" sz="1800" dirty="0"/>
              <a:t> </a:t>
            </a:r>
            <a:r>
              <a:rPr lang="en-US" sz="1800" dirty="0" err="1"/>
              <a:t>einer</a:t>
            </a:r>
            <a:r>
              <a:rPr lang="en-US" sz="1800" dirty="0"/>
              <a:t> Business </a:t>
            </a:r>
            <a:r>
              <a:rPr lang="en-US" sz="1800" dirty="0" err="1"/>
              <a:t>Domäne</a:t>
            </a:r>
            <a:r>
              <a:rPr lang="en-US" sz="1800" dirty="0"/>
              <a:t>, </a:t>
            </a:r>
            <a:r>
              <a:rPr lang="en-US" sz="1800" dirty="0" err="1"/>
              <a:t>z.B</a:t>
            </a:r>
            <a:r>
              <a:rPr lang="en-US" sz="1800" dirty="0"/>
              <a:t>. </a:t>
            </a:r>
            <a:r>
              <a:rPr lang="en-US" sz="1800" dirty="0" err="1"/>
              <a:t>Regeln</a:t>
            </a:r>
            <a:r>
              <a:rPr lang="en-US" sz="1800" dirty="0"/>
              <a:t> </a:t>
            </a:r>
            <a:r>
              <a:rPr lang="en-US" sz="1800" dirty="0" err="1"/>
              <a:t>oder</a:t>
            </a:r>
            <a:r>
              <a:rPr lang="en-US" sz="1800" dirty="0"/>
              <a:t> </a:t>
            </a:r>
            <a:r>
              <a:rPr lang="en-US" sz="1800" dirty="0" err="1"/>
              <a:t>Sicherheit</a:t>
            </a:r>
            <a:r>
              <a:rPr lang="en-US" sz="1800" dirty="0"/>
              <a:t>)</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14c) Evolutionäre Architekturen entwerfen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336</a:t>
            </a:fld>
            <a:endParaRPr lang="de-DE"/>
          </a:p>
        </p:txBody>
      </p:sp>
    </p:spTree>
    <p:extLst>
      <p:ext uri="{BB962C8B-B14F-4D97-AF65-F5344CB8AC3E}">
        <p14:creationId xmlns:p14="http://schemas.microsoft.com/office/powerpoint/2010/main" val="156911875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Beispiele</a:t>
            </a:r>
            <a:r>
              <a:rPr lang="en-US" sz="1800" dirty="0"/>
              <a:t> von Fitness functions</a:t>
            </a:r>
          </a:p>
          <a:p>
            <a:pPr lvl="1"/>
            <a:r>
              <a:rPr lang="en-US" sz="1800" dirty="0"/>
              <a:t>Fitness functions </a:t>
            </a:r>
            <a:r>
              <a:rPr lang="en-US" sz="1800" dirty="0" err="1"/>
              <a:t>können</a:t>
            </a:r>
            <a:r>
              <a:rPr lang="en-US" sz="1800" dirty="0"/>
              <a:t> in Form von Tests </a:t>
            </a:r>
            <a:r>
              <a:rPr lang="en-US" sz="1800" dirty="0" err="1"/>
              <a:t>entstehen</a:t>
            </a:r>
            <a:r>
              <a:rPr lang="en-US" sz="1800" dirty="0"/>
              <a:t>, </a:t>
            </a:r>
            <a:r>
              <a:rPr lang="en-US" sz="1800" dirty="0" err="1"/>
              <a:t>aber</a:t>
            </a:r>
            <a:r>
              <a:rPr lang="en-US" sz="1800" dirty="0"/>
              <a:t> </a:t>
            </a:r>
            <a:r>
              <a:rPr lang="en-US" sz="1800" dirty="0" err="1"/>
              <a:t>nicht</a:t>
            </a:r>
            <a:r>
              <a:rPr lang="en-US" sz="1800" dirty="0"/>
              <a:t> </a:t>
            </a:r>
            <a:r>
              <a:rPr lang="en-US" sz="1800" dirty="0" err="1"/>
              <a:t>alle</a:t>
            </a:r>
            <a:r>
              <a:rPr lang="en-US" sz="1800" dirty="0"/>
              <a:t> Tests </a:t>
            </a:r>
            <a:r>
              <a:rPr lang="en-US" sz="1800" dirty="0" err="1"/>
              <a:t>sind</a:t>
            </a:r>
            <a:r>
              <a:rPr lang="en-US" sz="1800" dirty="0"/>
              <a:t> Fitness functions, </a:t>
            </a:r>
            <a:r>
              <a:rPr lang="en-US" sz="1800" dirty="0" err="1"/>
              <a:t>sondern</a:t>
            </a:r>
            <a:r>
              <a:rPr lang="en-US" sz="1800" dirty="0"/>
              <a:t> </a:t>
            </a:r>
            <a:r>
              <a:rPr lang="en-US" sz="1800" dirty="0" err="1"/>
              <a:t>nur</a:t>
            </a:r>
            <a:r>
              <a:rPr lang="en-US" sz="1800" dirty="0"/>
              <a:t> </a:t>
            </a:r>
            <a:r>
              <a:rPr lang="en-US" sz="1800" dirty="0" err="1"/>
              <a:t>diejenigen</a:t>
            </a:r>
            <a:r>
              <a:rPr lang="en-US" sz="1800" dirty="0"/>
              <a:t>, die </a:t>
            </a:r>
            <a:r>
              <a:rPr lang="en-US" sz="1800" dirty="0" err="1"/>
              <a:t>Architekturcharakteristika</a:t>
            </a:r>
            <a:r>
              <a:rPr lang="en-US" sz="1800" dirty="0"/>
              <a:t> </a:t>
            </a:r>
            <a:r>
              <a:rPr lang="en-US" sz="1800" dirty="0" err="1"/>
              <a:t>betrachten</a:t>
            </a:r>
            <a:endParaRPr lang="en-US" sz="1800" dirty="0"/>
          </a:p>
          <a:p>
            <a:pPr lvl="1"/>
            <a:r>
              <a:rPr lang="en-US" sz="1800" dirty="0" err="1"/>
              <a:t>ander</a:t>
            </a:r>
            <a:r>
              <a:rPr lang="en-US" sz="1800" dirty="0"/>
              <a:t> </a:t>
            </a:r>
            <a:r>
              <a:rPr lang="en-US" sz="1800" dirty="0" err="1"/>
              <a:t>Fitnes</a:t>
            </a:r>
            <a:r>
              <a:rPr lang="en-US" sz="1800" dirty="0"/>
              <a:t> functions </a:t>
            </a:r>
            <a:r>
              <a:rPr lang="en-US" sz="1800" dirty="0" err="1"/>
              <a:t>können</a:t>
            </a:r>
            <a:r>
              <a:rPr lang="en-US" sz="1800" dirty="0"/>
              <a:t> </a:t>
            </a:r>
            <a:r>
              <a:rPr lang="en-US" sz="1800" dirty="0" err="1"/>
              <a:t>z.B</a:t>
            </a:r>
            <a:r>
              <a:rPr lang="en-US" sz="1800" dirty="0"/>
              <a:t>. die </a:t>
            </a:r>
            <a:r>
              <a:rPr lang="en-US" sz="1800" dirty="0" err="1"/>
              <a:t>Wartbarkeit</a:t>
            </a:r>
            <a:r>
              <a:rPr lang="en-US" sz="1800" dirty="0"/>
              <a:t> </a:t>
            </a:r>
            <a:r>
              <a:rPr lang="en-US" sz="1800" dirty="0" err="1"/>
              <a:t>betrachten</a:t>
            </a:r>
            <a:endParaRPr lang="en-US" sz="1800" dirty="0"/>
          </a:p>
          <a:p>
            <a:pPr lvl="1"/>
            <a:r>
              <a:rPr lang="en-US" sz="1800" dirty="0" err="1"/>
              <a:t>Secuity</a:t>
            </a:r>
            <a:r>
              <a:rPr lang="en-US" sz="1800" dirty="0"/>
              <a:t> Test </a:t>
            </a:r>
            <a:r>
              <a:rPr lang="en-US" sz="1800" dirty="0" err="1"/>
              <a:t>können</a:t>
            </a:r>
            <a:r>
              <a:rPr lang="en-US" sz="1800" dirty="0"/>
              <a:t> die Fitness </a:t>
            </a:r>
            <a:r>
              <a:rPr lang="en-US" sz="1800" dirty="0" err="1"/>
              <a:t>eines</a:t>
            </a:r>
            <a:r>
              <a:rPr lang="en-US" sz="1800" dirty="0"/>
              <a:t> Systems in </a:t>
            </a:r>
            <a:r>
              <a:rPr lang="en-US" sz="1800" dirty="0" err="1"/>
              <a:t>Bezug</a:t>
            </a:r>
            <a:r>
              <a:rPr lang="en-US" sz="1800" dirty="0"/>
              <a:t> auf </a:t>
            </a:r>
            <a:r>
              <a:rPr lang="en-US" sz="1800" dirty="0" err="1"/>
              <a:t>Sicherheit</a:t>
            </a:r>
            <a:r>
              <a:rPr lang="en-US" sz="1800" dirty="0"/>
              <a:t> </a:t>
            </a:r>
            <a:r>
              <a:rPr lang="en-US" sz="1800" dirty="0" err="1"/>
              <a:t>prüfen</a:t>
            </a:r>
            <a:endParaRPr lang="en-US" sz="1800" dirty="0"/>
          </a:p>
          <a:p>
            <a:pPr lvl="1"/>
            <a:r>
              <a:rPr lang="en-US" sz="1800" dirty="0" err="1"/>
              <a:t>Andere</a:t>
            </a:r>
            <a:r>
              <a:rPr lang="en-US" sz="1800" dirty="0"/>
              <a:t> </a:t>
            </a:r>
            <a:r>
              <a:rPr lang="en-US" sz="1800" dirty="0" err="1"/>
              <a:t>Beispiele</a:t>
            </a:r>
            <a:r>
              <a:rPr lang="en-US" sz="1800" dirty="0"/>
              <a:t> </a:t>
            </a:r>
            <a:r>
              <a:rPr lang="en-US" sz="1800" dirty="0" err="1"/>
              <a:t>für</a:t>
            </a:r>
            <a:r>
              <a:rPr lang="en-US" sz="1800" dirty="0"/>
              <a:t> Fitness functions </a:t>
            </a:r>
            <a:r>
              <a:rPr lang="en-US" sz="1800" dirty="0" err="1"/>
              <a:t>kommen</a:t>
            </a:r>
            <a:r>
              <a:rPr lang="en-US" sz="1800" dirty="0"/>
              <a:t> </a:t>
            </a:r>
            <a:r>
              <a:rPr lang="en-US" sz="1800" dirty="0" err="1"/>
              <a:t>aus</a:t>
            </a:r>
            <a:r>
              <a:rPr lang="en-US" sz="1800" dirty="0"/>
              <a:t> dem Chaos Engineering (Chaos Monkey)</a:t>
            </a:r>
          </a:p>
          <a:p>
            <a:pPr lvl="2"/>
            <a:r>
              <a:rPr lang="en-US" sz="1800" dirty="0"/>
              <a:t>um </a:t>
            </a:r>
            <a:r>
              <a:rPr lang="en-US" sz="1800" dirty="0" err="1"/>
              <a:t>systematisch</a:t>
            </a:r>
            <a:r>
              <a:rPr lang="en-US" sz="1800" dirty="0"/>
              <a:t> die </a:t>
            </a:r>
            <a:r>
              <a:rPr lang="en-US" sz="1800" dirty="0" err="1"/>
              <a:t>Stärke</a:t>
            </a:r>
            <a:r>
              <a:rPr lang="en-US" sz="1800" dirty="0"/>
              <a:t> (</a:t>
            </a:r>
            <a:r>
              <a:rPr lang="en-US" sz="1800" dirty="0" err="1"/>
              <a:t>oder</a:t>
            </a:r>
            <a:r>
              <a:rPr lang="en-US" sz="1800" dirty="0"/>
              <a:t> </a:t>
            </a:r>
            <a:r>
              <a:rPr lang="en-US" sz="1800" dirty="0" err="1"/>
              <a:t>Schwäche</a:t>
            </a:r>
            <a:r>
              <a:rPr lang="en-US" sz="1800" dirty="0"/>
              <a:t>) </a:t>
            </a:r>
            <a:r>
              <a:rPr lang="en-US" sz="1800" dirty="0" err="1"/>
              <a:t>eines</a:t>
            </a:r>
            <a:r>
              <a:rPr lang="en-US" sz="1800" dirty="0"/>
              <a:t> System </a:t>
            </a:r>
            <a:r>
              <a:rPr lang="en-US" sz="1800" dirty="0" err="1"/>
              <a:t>zu</a:t>
            </a:r>
            <a:r>
              <a:rPr lang="en-US" sz="1800" dirty="0"/>
              <a:t> </a:t>
            </a:r>
            <a:r>
              <a:rPr lang="en-US" sz="1800" dirty="0" err="1"/>
              <a:t>messen</a:t>
            </a:r>
            <a:endParaRPr lang="en-US" sz="1800" dirty="0"/>
          </a:p>
          <a:p>
            <a:pPr lvl="2"/>
            <a:r>
              <a:rPr lang="en-US" sz="1800" dirty="0" err="1"/>
              <a:t>ein</a:t>
            </a:r>
            <a:r>
              <a:rPr lang="en-US" sz="1800" dirty="0"/>
              <a:t> Tool, das von Netflix </a:t>
            </a:r>
            <a:r>
              <a:rPr lang="en-US" sz="1800" dirty="0" err="1"/>
              <a:t>entwickelt</a:t>
            </a:r>
            <a:r>
              <a:rPr lang="en-US" sz="1800" dirty="0"/>
              <a:t> </a:t>
            </a:r>
            <a:r>
              <a:rPr lang="en-US" sz="1800" dirty="0" err="1"/>
              <a:t>wurde</a:t>
            </a:r>
            <a:r>
              <a:rPr lang="en-US" sz="1800" dirty="0"/>
              <a:t>, um die </a:t>
            </a:r>
            <a:r>
              <a:rPr lang="en-US" sz="1800" dirty="0" err="1"/>
              <a:t>Auswirkung</a:t>
            </a:r>
            <a:r>
              <a:rPr lang="en-US" sz="1800" dirty="0"/>
              <a:t> von </a:t>
            </a:r>
            <a:r>
              <a:rPr lang="en-US" sz="1800" dirty="0" err="1"/>
              <a:t>Ausfällen</a:t>
            </a:r>
            <a:r>
              <a:rPr lang="en-US" sz="1800" dirty="0"/>
              <a:t> auf das </a:t>
            </a:r>
            <a:r>
              <a:rPr lang="en-US" sz="1800" dirty="0" err="1"/>
              <a:t>Gesamtsystem</a:t>
            </a:r>
            <a:r>
              <a:rPr lang="en-US" sz="1800" dirty="0"/>
              <a:t> </a:t>
            </a:r>
            <a:r>
              <a:rPr lang="en-US" sz="1800" dirty="0" err="1"/>
              <a:t>zu</a:t>
            </a:r>
            <a:r>
              <a:rPr lang="en-US" sz="1800" dirty="0"/>
              <a:t> </a:t>
            </a:r>
            <a:r>
              <a:rPr lang="en-US" sz="1800" dirty="0" err="1"/>
              <a:t>messen</a:t>
            </a:r>
            <a:endParaRPr lang="en-US" sz="1800" dirty="0"/>
          </a:p>
          <a:p>
            <a:r>
              <a:rPr lang="en-US" sz="1800" dirty="0"/>
              <a:t> </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14c) Evolutionäre Architekturen entwerfen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337</a:t>
            </a:fld>
            <a:endParaRPr lang="de-DE"/>
          </a:p>
        </p:txBody>
      </p:sp>
    </p:spTree>
    <p:extLst>
      <p:ext uri="{BB962C8B-B14F-4D97-AF65-F5344CB8AC3E}">
        <p14:creationId xmlns:p14="http://schemas.microsoft.com/office/powerpoint/2010/main" val="150471194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Evolutionäre</a:t>
            </a:r>
            <a:r>
              <a:rPr lang="en-US" sz="1800" dirty="0"/>
              <a:t> </a:t>
            </a:r>
            <a:r>
              <a:rPr lang="en-US" sz="1800" dirty="0" err="1"/>
              <a:t>Architekturen</a:t>
            </a:r>
            <a:r>
              <a:rPr lang="en-US" sz="1800" dirty="0"/>
              <a:t> </a:t>
            </a:r>
            <a:r>
              <a:rPr lang="en-US" sz="1800" dirty="0" err="1"/>
              <a:t>unterstützen</a:t>
            </a:r>
            <a:r>
              <a:rPr lang="en-US" sz="1800" dirty="0"/>
              <a:t> </a:t>
            </a:r>
            <a:r>
              <a:rPr lang="en-US" sz="1800" dirty="0" err="1"/>
              <a:t>Änderungen</a:t>
            </a:r>
            <a:r>
              <a:rPr lang="en-US" sz="1800" dirty="0"/>
              <a:t> </a:t>
            </a:r>
            <a:r>
              <a:rPr lang="en-US" sz="1800" dirty="0" err="1"/>
              <a:t>über</a:t>
            </a:r>
            <a:r>
              <a:rPr lang="en-US" sz="1800" dirty="0"/>
              <a:t> </a:t>
            </a:r>
            <a:r>
              <a:rPr lang="en-US" sz="1800" dirty="0" err="1"/>
              <a:t>mehrere</a:t>
            </a:r>
            <a:r>
              <a:rPr lang="en-US" sz="1800" dirty="0"/>
              <a:t> </a:t>
            </a:r>
            <a:r>
              <a:rPr lang="en-US" sz="1800" dirty="0" err="1"/>
              <a:t>Dimensionen</a:t>
            </a:r>
            <a:endParaRPr lang="en-US" sz="1800" dirty="0"/>
          </a:p>
          <a:p>
            <a:pPr lvl="1"/>
            <a:r>
              <a:rPr lang="en-US" sz="1800" dirty="0" err="1"/>
              <a:t>Programmiersprachen</a:t>
            </a:r>
            <a:endParaRPr lang="en-US" sz="1800" dirty="0"/>
          </a:p>
          <a:p>
            <a:pPr lvl="1"/>
            <a:r>
              <a:rPr lang="en-US" sz="1800" dirty="0"/>
              <a:t>Frameworks</a:t>
            </a:r>
          </a:p>
          <a:p>
            <a:pPr lvl="1"/>
            <a:r>
              <a:rPr lang="en-US" sz="1800" dirty="0" err="1"/>
              <a:t>Datenbanken</a:t>
            </a:r>
            <a:endParaRPr lang="en-US" sz="1800" dirty="0"/>
          </a:p>
          <a:p>
            <a:pPr lvl="1"/>
            <a:r>
              <a:rPr lang="en-US" sz="1800" dirty="0"/>
              <a:t>Security</a:t>
            </a:r>
          </a:p>
          <a:p>
            <a:pPr lvl="1"/>
            <a:r>
              <a:rPr lang="en-US" sz="1800" dirty="0"/>
              <a:t>Performance</a:t>
            </a:r>
          </a:p>
          <a:p>
            <a:r>
              <a:rPr lang="en-US" sz="1800" dirty="0"/>
              <a:t>lose </a:t>
            </a:r>
            <a:r>
              <a:rPr lang="en-US" sz="1800" dirty="0" err="1"/>
              <a:t>Kopplung</a:t>
            </a:r>
            <a:r>
              <a:rPr lang="en-US" sz="1800" dirty="0"/>
              <a:t> </a:t>
            </a:r>
            <a:r>
              <a:rPr lang="en-US" sz="1800" dirty="0" err="1"/>
              <a:t>als</a:t>
            </a:r>
            <a:r>
              <a:rPr lang="en-US" sz="1800" dirty="0"/>
              <a:t> </a:t>
            </a:r>
            <a:r>
              <a:rPr lang="en-US" sz="1800" dirty="0" err="1"/>
              <a:t>wichtiger</a:t>
            </a:r>
            <a:r>
              <a:rPr lang="en-US" sz="1800" dirty="0"/>
              <a:t> </a:t>
            </a:r>
            <a:r>
              <a:rPr lang="en-US" sz="1800" dirty="0" err="1"/>
              <a:t>Pfeiler</a:t>
            </a:r>
            <a:r>
              <a:rPr lang="en-US" sz="1800" dirty="0"/>
              <a:t> </a:t>
            </a:r>
            <a:r>
              <a:rPr lang="en-US" sz="1800" dirty="0" err="1"/>
              <a:t>für</a:t>
            </a:r>
            <a:r>
              <a:rPr lang="en-US" sz="1800" dirty="0"/>
              <a:t> </a:t>
            </a:r>
            <a:r>
              <a:rPr lang="en-US" sz="1800" dirty="0" err="1"/>
              <a:t>evolutionäre</a:t>
            </a:r>
            <a:r>
              <a:rPr lang="en-US" sz="1800" dirty="0"/>
              <a:t> </a:t>
            </a:r>
            <a:r>
              <a:rPr lang="en-US" sz="1800" dirty="0" err="1"/>
              <a:t>Architekturen</a:t>
            </a:r>
            <a:endParaRPr lang="en-US" sz="1800" dirty="0"/>
          </a:p>
          <a:p>
            <a:r>
              <a:rPr lang="en-US" sz="1800" dirty="0"/>
              <a:t>das Design </a:t>
            </a:r>
            <a:r>
              <a:rPr lang="en-US" sz="1800" dirty="0" err="1"/>
              <a:t>erweiterbarer</a:t>
            </a:r>
            <a:r>
              <a:rPr lang="en-US" sz="1800" dirty="0"/>
              <a:t> API’s </a:t>
            </a:r>
            <a:r>
              <a:rPr lang="en-US" sz="1800" dirty="0" err="1"/>
              <a:t>ist</a:t>
            </a:r>
            <a:r>
              <a:rPr lang="en-US" sz="1800" dirty="0"/>
              <a:t> </a:t>
            </a:r>
            <a:r>
              <a:rPr lang="en-US" sz="1800" dirty="0" err="1"/>
              <a:t>ein</a:t>
            </a:r>
            <a:r>
              <a:rPr lang="en-US" sz="1800" dirty="0"/>
              <a:t> </a:t>
            </a:r>
            <a:r>
              <a:rPr lang="en-US" sz="1800" dirty="0" err="1"/>
              <a:t>weiterer</a:t>
            </a:r>
            <a:r>
              <a:rPr lang="en-US" sz="1800" dirty="0"/>
              <a:t> </a:t>
            </a:r>
            <a:r>
              <a:rPr lang="en-US" sz="1800" dirty="0" err="1"/>
              <a:t>Aspekt</a:t>
            </a:r>
            <a:r>
              <a:rPr lang="en-US" sz="1800" dirty="0"/>
              <a:t> </a:t>
            </a:r>
            <a:r>
              <a:rPr lang="en-US" sz="1800" dirty="0" err="1"/>
              <a:t>evolutionärer</a:t>
            </a:r>
            <a:r>
              <a:rPr lang="en-US" sz="1800" dirty="0"/>
              <a:t> </a:t>
            </a:r>
            <a:r>
              <a:rPr lang="en-US" sz="1800" dirty="0" err="1"/>
              <a:t>Architekturen</a:t>
            </a:r>
            <a:endParaRPr lang="en-US" sz="1800" dirty="0"/>
          </a:p>
          <a:p>
            <a:pPr lvl="1"/>
            <a:r>
              <a:rPr lang="en-US" sz="1800" dirty="0" err="1"/>
              <a:t>Postels</a:t>
            </a:r>
            <a:r>
              <a:rPr lang="en-US" sz="1800" dirty="0"/>
              <a:t> </a:t>
            </a:r>
            <a:r>
              <a:rPr lang="en-US" sz="1800" dirty="0" err="1"/>
              <a:t>Gesetz</a:t>
            </a:r>
            <a:r>
              <a:rPr lang="en-US" sz="1800" dirty="0"/>
              <a:t> (das </a:t>
            </a:r>
            <a:r>
              <a:rPr lang="en-US" sz="1800" dirty="0" err="1"/>
              <a:t>Prinzip</a:t>
            </a:r>
            <a:r>
              <a:rPr lang="en-US" sz="1800" dirty="0"/>
              <a:t> der </a:t>
            </a:r>
            <a:r>
              <a:rPr lang="en-US" sz="1800" dirty="0" err="1"/>
              <a:t>Robustheit</a:t>
            </a:r>
            <a:r>
              <a:rPr lang="en-US" sz="1800" dirty="0"/>
              <a:t>)</a:t>
            </a:r>
          </a:p>
          <a:p>
            <a:pPr lvl="1"/>
            <a:r>
              <a:rPr lang="en-US" sz="1800" dirty="0" err="1"/>
              <a:t>konservativ</a:t>
            </a:r>
            <a:r>
              <a:rPr lang="en-US" sz="1800" dirty="0"/>
              <a:t>, was man </a:t>
            </a:r>
            <a:r>
              <a:rPr lang="en-US" sz="1800" dirty="0" err="1"/>
              <a:t>selbst</a:t>
            </a:r>
            <a:r>
              <a:rPr lang="en-US" sz="1800" dirty="0"/>
              <a:t> tut und liberal, was man von </a:t>
            </a:r>
            <a:r>
              <a:rPr lang="en-US" sz="1800" dirty="0" err="1"/>
              <a:t>anderen</a:t>
            </a:r>
            <a:r>
              <a:rPr lang="en-US" sz="1800" dirty="0"/>
              <a:t> </a:t>
            </a:r>
            <a:r>
              <a:rPr lang="en-US" sz="1800" dirty="0" err="1"/>
              <a:t>akzeptiert</a:t>
            </a:r>
            <a:endParaRPr lang="en-US" sz="1800" dirty="0"/>
          </a:p>
          <a:p>
            <a:r>
              <a:rPr lang="en-US" sz="1800" dirty="0"/>
              <a:t>in </a:t>
            </a:r>
            <a:r>
              <a:rPr lang="en-US" sz="1800" dirty="0" err="1"/>
              <a:t>evolutionären</a:t>
            </a:r>
            <a:r>
              <a:rPr lang="en-US" sz="1800" dirty="0"/>
              <a:t> </a:t>
            </a:r>
            <a:r>
              <a:rPr lang="en-US" sz="1800" dirty="0" err="1"/>
              <a:t>Architekturen</a:t>
            </a:r>
            <a:r>
              <a:rPr lang="en-US" sz="1800" dirty="0"/>
              <a:t> </a:t>
            </a:r>
            <a:r>
              <a:rPr lang="en-US" sz="1800" dirty="0" err="1"/>
              <a:t>liegt</a:t>
            </a:r>
            <a:r>
              <a:rPr lang="en-US" sz="1800" dirty="0"/>
              <a:t> </a:t>
            </a:r>
            <a:r>
              <a:rPr lang="en-US" sz="1800" dirty="0" err="1"/>
              <a:t>ein</a:t>
            </a:r>
            <a:r>
              <a:rPr lang="en-US" sz="1800" dirty="0"/>
              <a:t> </a:t>
            </a:r>
            <a:r>
              <a:rPr lang="en-US" sz="1800" dirty="0" err="1"/>
              <a:t>Schwerpunkt</a:t>
            </a:r>
            <a:r>
              <a:rPr lang="en-US" sz="1800" dirty="0"/>
              <a:t> auf der </a:t>
            </a:r>
            <a:r>
              <a:rPr lang="en-US" sz="1800" dirty="0" err="1"/>
              <a:t>Nutzung</a:t>
            </a:r>
            <a:r>
              <a:rPr lang="en-US" sz="1800" dirty="0"/>
              <a:t> von Standards</a:t>
            </a:r>
          </a:p>
          <a:p>
            <a:r>
              <a:rPr lang="en-US" sz="1800" dirty="0" err="1"/>
              <a:t>Verlagern</a:t>
            </a:r>
            <a:r>
              <a:rPr lang="en-US" sz="1800" dirty="0"/>
              <a:t> von </a:t>
            </a:r>
            <a:r>
              <a:rPr lang="en-US" sz="1800" dirty="0" err="1"/>
              <a:t>Entscheidungen</a:t>
            </a:r>
            <a:r>
              <a:rPr lang="en-US" sz="1800" dirty="0"/>
              <a:t> auf den </a:t>
            </a:r>
            <a:r>
              <a:rPr lang="en-US" sz="1800" dirty="0" err="1"/>
              <a:t>letztmöglichen</a:t>
            </a:r>
            <a:r>
              <a:rPr lang="en-US" sz="1800" dirty="0"/>
              <a:t> </a:t>
            </a:r>
            <a:r>
              <a:rPr lang="en-US" sz="1800" dirty="0" err="1"/>
              <a:t>Zeitpunkt</a:t>
            </a:r>
            <a:r>
              <a:rPr lang="en-US" sz="1800" dirty="0"/>
              <a:t> (last responsible moment)</a:t>
            </a:r>
          </a:p>
          <a:p>
            <a:pPr lvl="1"/>
            <a:r>
              <a:rPr lang="en-US" sz="1800" dirty="0" err="1"/>
              <a:t>schwierig</a:t>
            </a:r>
            <a:r>
              <a:rPr lang="en-US" sz="1800" dirty="0"/>
              <a:t> </a:t>
            </a:r>
            <a:r>
              <a:rPr lang="en-US" sz="1800" dirty="0" err="1"/>
              <a:t>zu</a:t>
            </a:r>
            <a:r>
              <a:rPr lang="en-US" sz="1800" dirty="0"/>
              <a:t> </a:t>
            </a:r>
            <a:r>
              <a:rPr lang="en-US" sz="1800" dirty="0" err="1"/>
              <a:t>bestimmen</a:t>
            </a:r>
            <a:endParaRPr lang="en-US" sz="1800" dirty="0"/>
          </a:p>
          <a:p>
            <a:pPr lvl="1"/>
            <a:r>
              <a:rPr lang="en-US" sz="1800" dirty="0" err="1"/>
              <a:t>Kosten</a:t>
            </a:r>
            <a:r>
              <a:rPr lang="en-US" sz="1800" dirty="0"/>
              <a:t> der </a:t>
            </a:r>
            <a:r>
              <a:rPr lang="en-US" sz="1800" dirty="0" err="1"/>
              <a:t>Verschiebung</a:t>
            </a:r>
            <a:r>
              <a:rPr lang="en-US" sz="1800" dirty="0"/>
              <a:t> </a:t>
            </a:r>
            <a:r>
              <a:rPr lang="en-US" sz="1800" dirty="0" err="1"/>
              <a:t>dürfen</a:t>
            </a:r>
            <a:r>
              <a:rPr lang="en-US" sz="1800" dirty="0"/>
              <a:t> </a:t>
            </a:r>
            <a:r>
              <a:rPr lang="en-US" sz="1800" dirty="0" err="1"/>
              <a:t>Kosten</a:t>
            </a:r>
            <a:r>
              <a:rPr lang="en-US" sz="1800" dirty="0"/>
              <a:t> der </a:t>
            </a:r>
            <a:r>
              <a:rPr lang="en-US" sz="1800" dirty="0" err="1"/>
              <a:t>Entscheidung</a:t>
            </a:r>
            <a:r>
              <a:rPr lang="en-US" sz="1800" dirty="0"/>
              <a:t> </a:t>
            </a:r>
            <a:r>
              <a:rPr lang="en-US" sz="1800" dirty="0" err="1"/>
              <a:t>nicht</a:t>
            </a:r>
            <a:r>
              <a:rPr lang="en-US" sz="1800" dirty="0"/>
              <a:t> </a:t>
            </a:r>
            <a:r>
              <a:rPr lang="en-US" sz="1800"/>
              <a:t>übertreffe</a:t>
            </a:r>
            <a:r>
              <a:rPr lang="en-US" sz="1800" dirty="0"/>
              <a:t>n</a:t>
            </a:r>
            <a:endParaRPr lang="en-US" sz="180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14c) Evolutionäre Architekturen entwerfen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338</a:t>
            </a:fld>
            <a:endParaRPr lang="de-DE"/>
          </a:p>
        </p:txBody>
      </p:sp>
    </p:spTree>
    <p:extLst>
      <p:ext uri="{BB962C8B-B14F-4D97-AF65-F5344CB8AC3E}">
        <p14:creationId xmlns:p14="http://schemas.microsoft.com/office/powerpoint/2010/main" val="10678396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dirty="0">
                <a:latin typeface="+mj-lt"/>
                <a:cs typeface="MV Boli" panose="02000500030200090000" pitchFamily="2" charset="0"/>
              </a:rPr>
              <a:t>15) </a:t>
            </a:r>
            <a:r>
              <a:rPr lang="de-DE" dirty="0"/>
              <a:t>Wie werde ich ein guter Softwarearchitekt</a:t>
            </a:r>
            <a:br>
              <a:rPr lang="de-DE" dirty="0"/>
            </a:br>
            <a:br>
              <a:rPr lang="de-DE" dirty="0"/>
            </a:br>
            <a:br>
              <a:rPr lang="de-DE" dirty="0"/>
            </a:br>
            <a:endParaRPr lang="de-DE" dirty="0">
              <a:latin typeface="+mj-lt"/>
              <a:cs typeface="MV Boli" panose="02000500030200090000" pitchFamily="2" charset="0"/>
            </a:endParaRP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latin typeface="+mn-lt"/>
                <a:cs typeface="MV Boli" panose="02000500030200090000" pitchFamily="2" charset="0"/>
              </a:rPr>
              <a:t>Softwareentwicklung und Software Architektur ist ein sich dauernd änderndes Tätigkeitsfeld</a:t>
            </a:r>
          </a:p>
          <a:p>
            <a:pPr marL="342900" indent="-342900">
              <a:buFont typeface="Arial" panose="020B0604020202020204" pitchFamily="34" charset="0"/>
              <a:buChar char="•"/>
            </a:pPr>
            <a:r>
              <a:rPr lang="de-DE" sz="2400" b="0" dirty="0">
                <a:latin typeface="+mn-lt"/>
                <a:cs typeface="MV Boli" panose="02000500030200090000" pitchFamily="2" charset="0"/>
              </a:rPr>
              <a:t>Software Architekten müssen immer auf der Höhe der Zeit sein, aktuelle Trends kenn und sich entsprechend weiterbilden</a:t>
            </a:r>
          </a:p>
          <a:p>
            <a:pPr marL="342900" indent="-342900">
              <a:buFont typeface="Arial" panose="020B0604020202020204" pitchFamily="34" charset="0"/>
              <a:buChar char="•"/>
            </a:pPr>
            <a:endParaRPr lang="de-DE" sz="2400" b="0" dirty="0">
              <a:latin typeface="+mn-lt"/>
              <a:cs typeface="MV Boli" panose="02000500030200090000" pitchFamily="2" charset="0"/>
            </a:endParaRPr>
          </a:p>
          <a:p>
            <a:pPr marL="342900" indent="-342900">
              <a:buFont typeface="Arial" panose="020B0604020202020204" pitchFamily="34" charset="0"/>
              <a:buChar char="•"/>
            </a:pPr>
            <a:r>
              <a:rPr lang="de-DE" sz="2400" b="0" dirty="0">
                <a:latin typeface="+mn-lt"/>
                <a:cs typeface="MV Boli" panose="02000500030200090000" pitchFamily="2" charset="0"/>
              </a:rPr>
              <a:t>Wir betrachten</a:t>
            </a:r>
          </a:p>
          <a:p>
            <a:pPr marL="914400" lvl="1" indent="-457200">
              <a:buFont typeface="+mj-lt"/>
              <a:buAutoNum type="alphaLcParenR"/>
            </a:pPr>
            <a:r>
              <a:rPr lang="de-DE" sz="2000" b="0" dirty="0">
                <a:latin typeface="+mn-lt"/>
                <a:cs typeface="MV Boli" panose="02000500030200090000" pitchFamily="2" charset="0"/>
              </a:rPr>
              <a:t>Continuous </a:t>
            </a:r>
            <a:r>
              <a:rPr lang="de-DE" sz="2000" dirty="0">
                <a:cs typeface="MV Boli" panose="02000500030200090000" pitchFamily="2" charset="0"/>
              </a:rPr>
              <a:t>learning</a:t>
            </a:r>
          </a:p>
          <a:p>
            <a:pPr marL="914400" lvl="1" indent="-457200">
              <a:buFont typeface="+mj-lt"/>
              <a:buAutoNum type="alphaLcParenR"/>
            </a:pPr>
            <a:r>
              <a:rPr lang="de-DE" sz="2000" b="0" dirty="0">
                <a:latin typeface="+mn-lt"/>
                <a:cs typeface="MV Boli" panose="02000500030200090000" pitchFamily="2" charset="0"/>
              </a:rPr>
              <a:t>Teilnahme an Open Source Projekten</a:t>
            </a:r>
          </a:p>
          <a:p>
            <a:pPr marL="914400" lvl="1" indent="-457200">
              <a:buFont typeface="+mj-lt"/>
              <a:buAutoNum type="alphaLcParenR"/>
            </a:pPr>
            <a:r>
              <a:rPr lang="de-DE" sz="2000" dirty="0">
                <a:cs typeface="MV Boli" panose="02000500030200090000" pitchFamily="2" charset="0"/>
              </a:rPr>
              <a:t>den eigenen Blog betreiben</a:t>
            </a:r>
          </a:p>
          <a:p>
            <a:pPr marL="914400" lvl="1" indent="-457200">
              <a:buFont typeface="+mj-lt"/>
              <a:buAutoNum type="alphaLcParenR"/>
            </a:pPr>
            <a:r>
              <a:rPr lang="de-DE" sz="2000" b="0" dirty="0">
                <a:latin typeface="+mn-lt"/>
                <a:cs typeface="MV Boli" panose="02000500030200090000" pitchFamily="2" charset="0"/>
              </a:rPr>
              <a:t>sich Zeit nehmen, andere zu schulen</a:t>
            </a:r>
          </a:p>
          <a:p>
            <a:pPr marL="914400" lvl="1" indent="-457200">
              <a:buFont typeface="+mj-lt"/>
              <a:buAutoNum type="alphaLcParenR"/>
            </a:pPr>
            <a:r>
              <a:rPr lang="de-DE" sz="2000" dirty="0">
                <a:cs typeface="MV Boli" panose="02000500030200090000" pitchFamily="2" charset="0"/>
              </a:rPr>
              <a:t>neue Technologien ausprobieren</a:t>
            </a:r>
          </a:p>
          <a:p>
            <a:pPr marL="914400" lvl="1" indent="-457200">
              <a:buFont typeface="+mj-lt"/>
              <a:buAutoNum type="alphaLcParenR"/>
            </a:pPr>
            <a:r>
              <a:rPr lang="de-DE" sz="2000" b="0" dirty="0">
                <a:latin typeface="+mn-lt"/>
                <a:cs typeface="MV Boli" panose="02000500030200090000" pitchFamily="2" charset="0"/>
              </a:rPr>
              <a:t>selbst entwickeln</a:t>
            </a:r>
          </a:p>
          <a:p>
            <a:pPr marL="914400" lvl="1" indent="-457200">
              <a:buFont typeface="+mj-lt"/>
              <a:buAutoNum type="alphaLcParenR"/>
            </a:pPr>
            <a:r>
              <a:rPr lang="de-DE" sz="2000" dirty="0">
                <a:cs typeface="MV Boli" panose="02000500030200090000" pitchFamily="2" charset="0"/>
              </a:rPr>
              <a:t>an User Groups und Konferenzen teilnehmen</a:t>
            </a:r>
            <a:endParaRPr lang="de-DE" sz="2000" b="0" dirty="0">
              <a:latin typeface="+mn-lt"/>
              <a:cs typeface="MV Boli" panose="02000500030200090000" pitchFamily="2" charset="0"/>
            </a:endParaRP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339</a:t>
            </a:fld>
            <a:endParaRPr lang="de-DE"/>
          </a:p>
        </p:txBody>
      </p:sp>
    </p:spTree>
    <p:extLst>
      <p:ext uri="{BB962C8B-B14F-4D97-AF65-F5344CB8AC3E}">
        <p14:creationId xmlns:p14="http://schemas.microsoft.com/office/powerpoint/2010/main" val="2013166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dirty="0"/>
              <a:t>Typischerweise hat jede Organisation ihre eigenen Softwareentwicklungsmethoden</a:t>
            </a:r>
          </a:p>
          <a:p>
            <a:r>
              <a:rPr lang="de-DE" dirty="0"/>
              <a:t>Softwarearchitekten spielen oft eine Rolle bei der Auswahl geeigneter Methoden</a:t>
            </a:r>
          </a:p>
          <a:p>
            <a:r>
              <a:rPr lang="de-DE" dirty="0"/>
              <a:t>Ein guter Überblick über gängige Methoden ist von Vorteil</a:t>
            </a:r>
          </a:p>
          <a:p>
            <a:pPr lvl="1"/>
            <a:r>
              <a:rPr lang="de-DE" dirty="0"/>
              <a:t>Es gibt unterschiedlichste Methoden – jede von ihnen hat Stärken und Schwächen</a:t>
            </a:r>
          </a:p>
          <a:p>
            <a:pPr lvl="1"/>
            <a:r>
              <a:rPr lang="de-DE" dirty="0"/>
              <a:t>Heute werden in den meisten Fällen Agile Methoden benutzt</a:t>
            </a:r>
          </a:p>
          <a:p>
            <a:pPr lvl="1"/>
            <a:r>
              <a:rPr lang="de-DE" dirty="0"/>
              <a:t>Es gibt nicht die eine agile Methode, sondern unzählige Variationen</a:t>
            </a:r>
          </a:p>
          <a:p>
            <a:pPr lvl="1"/>
            <a:r>
              <a:rPr lang="de-DE" dirty="0"/>
              <a:t>Die Auswahl einer geeigneten Methode bestimmt den Erfolg eines Softwareprojekts</a:t>
            </a:r>
          </a:p>
          <a:p>
            <a:r>
              <a:rPr lang="de-DE" dirty="0"/>
              <a:t>Wir betrachten die 2 am meisten genutzten Methoden</a:t>
            </a:r>
          </a:p>
          <a:p>
            <a:pPr lvl="1"/>
            <a:r>
              <a:rPr lang="de-DE" dirty="0"/>
              <a:t>Wasserfall</a:t>
            </a:r>
          </a:p>
          <a:p>
            <a:pPr lvl="1"/>
            <a:r>
              <a:rPr lang="de-DE" dirty="0"/>
              <a:t>Agile</a:t>
            </a:r>
          </a:p>
        </p:txBody>
      </p:sp>
    </p:spTree>
    <p:extLst>
      <p:ext uri="{BB962C8B-B14F-4D97-AF65-F5344CB8AC3E}">
        <p14:creationId xmlns:p14="http://schemas.microsoft.com/office/powerpoint/2010/main" val="240203769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Continuous learning</a:t>
            </a:r>
          </a:p>
          <a:p>
            <a:pPr lvl="1"/>
            <a:r>
              <a:rPr lang="en-US" sz="1800" dirty="0"/>
              <a:t>Ein </a:t>
            </a:r>
            <a:r>
              <a:rPr lang="en-US" sz="1800" dirty="0" err="1"/>
              <a:t>guter</a:t>
            </a:r>
            <a:r>
              <a:rPr lang="en-US" sz="1800" dirty="0"/>
              <a:t> </a:t>
            </a:r>
            <a:r>
              <a:rPr lang="en-US" sz="1800" dirty="0" err="1"/>
              <a:t>Architekt</a:t>
            </a:r>
            <a:r>
              <a:rPr lang="en-US" sz="1800" dirty="0"/>
              <a:t> </a:t>
            </a:r>
            <a:r>
              <a:rPr lang="en-US" sz="1800" dirty="0" err="1"/>
              <a:t>erweitert</a:t>
            </a:r>
            <a:r>
              <a:rPr lang="en-US" sz="1800" dirty="0"/>
              <a:t> </a:t>
            </a:r>
            <a:r>
              <a:rPr lang="en-US" sz="1800" dirty="0" err="1"/>
              <a:t>dauernd</a:t>
            </a:r>
            <a:r>
              <a:rPr lang="en-US" sz="1800" dirty="0"/>
              <a:t> sein </a:t>
            </a:r>
            <a:r>
              <a:rPr lang="en-US" sz="1800" dirty="0" err="1"/>
              <a:t>Wissensportfolio</a:t>
            </a:r>
            <a:endParaRPr lang="en-US" sz="1800" dirty="0"/>
          </a:p>
          <a:p>
            <a:pPr lvl="1"/>
            <a:r>
              <a:rPr lang="en-US" sz="1800" dirty="0" err="1"/>
              <a:t>Architekten</a:t>
            </a:r>
            <a:r>
              <a:rPr lang="en-US" sz="1800" dirty="0"/>
              <a:t> </a:t>
            </a:r>
            <a:r>
              <a:rPr lang="en-US" sz="1800" dirty="0" err="1"/>
              <a:t>müssen</a:t>
            </a:r>
            <a:r>
              <a:rPr lang="en-US" sz="1800" dirty="0"/>
              <a:t> </a:t>
            </a:r>
            <a:r>
              <a:rPr lang="en-US" sz="1800" dirty="0" err="1"/>
              <a:t>sich</a:t>
            </a:r>
            <a:r>
              <a:rPr lang="en-US" sz="1800" dirty="0"/>
              <a:t> </a:t>
            </a:r>
            <a:r>
              <a:rPr lang="en-US" sz="1800" dirty="0" err="1"/>
              <a:t>wie</a:t>
            </a:r>
            <a:r>
              <a:rPr lang="en-US" sz="1800" dirty="0"/>
              <a:t> </a:t>
            </a:r>
            <a:r>
              <a:rPr lang="en-US" sz="1800" dirty="0" err="1"/>
              <a:t>Softwaresysteme</a:t>
            </a:r>
            <a:r>
              <a:rPr lang="en-US" sz="1800" dirty="0"/>
              <a:t> an </a:t>
            </a:r>
            <a:r>
              <a:rPr lang="en-US" sz="1800" dirty="0" err="1"/>
              <a:t>Veränderungen</a:t>
            </a:r>
            <a:r>
              <a:rPr lang="en-US" sz="1800" dirty="0"/>
              <a:t> </a:t>
            </a:r>
            <a:r>
              <a:rPr lang="en-US" sz="1800" dirty="0" err="1"/>
              <a:t>anpassen</a:t>
            </a:r>
            <a:endParaRPr lang="en-US" sz="1800" dirty="0"/>
          </a:p>
          <a:p>
            <a:pPr lvl="1"/>
            <a:r>
              <a:rPr lang="en-US" sz="1800" dirty="0" err="1"/>
              <a:t>Architekten</a:t>
            </a:r>
            <a:r>
              <a:rPr lang="en-US" sz="1800" dirty="0"/>
              <a:t> </a:t>
            </a:r>
            <a:r>
              <a:rPr lang="en-US" sz="1800" dirty="0" err="1"/>
              <a:t>erhalten</a:t>
            </a:r>
            <a:r>
              <a:rPr lang="en-US" sz="1800" dirty="0"/>
              <a:t> </a:t>
            </a:r>
            <a:r>
              <a:rPr lang="en-US" sz="1800" dirty="0" err="1"/>
              <a:t>ihren</a:t>
            </a:r>
            <a:r>
              <a:rPr lang="en-US" sz="1800" dirty="0"/>
              <a:t> Wert, </a:t>
            </a:r>
            <a:r>
              <a:rPr lang="en-US" sz="1800" dirty="0" err="1"/>
              <a:t>indem</a:t>
            </a:r>
            <a:r>
              <a:rPr lang="en-US" sz="1800" dirty="0"/>
              <a:t> </a:t>
            </a:r>
            <a:r>
              <a:rPr lang="en-US" sz="1800" dirty="0" err="1"/>
              <a:t>sie</a:t>
            </a:r>
            <a:r>
              <a:rPr lang="en-US" sz="1800" dirty="0"/>
              <a:t> </a:t>
            </a:r>
            <a:r>
              <a:rPr lang="en-US" sz="1800" dirty="0" err="1"/>
              <a:t>Ihr</a:t>
            </a:r>
            <a:r>
              <a:rPr lang="en-US" sz="1800" dirty="0"/>
              <a:t> </a:t>
            </a:r>
            <a:r>
              <a:rPr lang="en-US" sz="1800" dirty="0" err="1"/>
              <a:t>Wissen</a:t>
            </a:r>
            <a:r>
              <a:rPr lang="en-US" sz="1800" dirty="0"/>
              <a:t> </a:t>
            </a:r>
            <a:r>
              <a:rPr lang="en-US" sz="1800" dirty="0" err="1"/>
              <a:t>immer</a:t>
            </a:r>
            <a:r>
              <a:rPr lang="en-US" sz="1800" dirty="0"/>
              <a:t> auf dem </a:t>
            </a:r>
            <a:r>
              <a:rPr lang="en-US" sz="1800" dirty="0" err="1"/>
              <a:t>aktuellen</a:t>
            </a:r>
            <a:r>
              <a:rPr lang="en-US" sz="1800" dirty="0"/>
              <a:t> Stand </a:t>
            </a:r>
            <a:r>
              <a:rPr lang="en-US" sz="1800" dirty="0" err="1"/>
              <a:t>halten</a:t>
            </a:r>
            <a:endParaRPr lang="en-US" sz="1800" dirty="0"/>
          </a:p>
          <a:p>
            <a:pPr lvl="2"/>
            <a:r>
              <a:rPr lang="en-US" sz="1800" dirty="0" err="1"/>
              <a:t>sie</a:t>
            </a:r>
            <a:r>
              <a:rPr lang="en-US" sz="1800" dirty="0"/>
              <a:t> </a:t>
            </a:r>
            <a:r>
              <a:rPr lang="en-US" sz="1800" dirty="0" err="1"/>
              <a:t>sind</a:t>
            </a:r>
            <a:r>
              <a:rPr lang="en-US" sz="1800" dirty="0"/>
              <a:t> </a:t>
            </a:r>
            <a:r>
              <a:rPr lang="en-US" sz="1800" dirty="0" err="1"/>
              <a:t>unzufrieden</a:t>
            </a:r>
            <a:r>
              <a:rPr lang="en-US" sz="1800" dirty="0"/>
              <a:t> </a:t>
            </a:r>
            <a:r>
              <a:rPr lang="en-US" sz="1800" dirty="0" err="1"/>
              <a:t>mit</a:t>
            </a:r>
            <a:r>
              <a:rPr lang="en-US" sz="1800" dirty="0"/>
              <a:t> </a:t>
            </a:r>
            <a:r>
              <a:rPr lang="en-US" sz="1800" dirty="0" err="1"/>
              <a:t>ihrem</a:t>
            </a:r>
            <a:r>
              <a:rPr lang="en-US" sz="1800" dirty="0"/>
              <a:t> </a:t>
            </a:r>
            <a:r>
              <a:rPr lang="en-US" sz="1800" dirty="0" err="1"/>
              <a:t>Wissen</a:t>
            </a:r>
            <a:r>
              <a:rPr lang="en-US" sz="1800" dirty="0"/>
              <a:t> und </a:t>
            </a:r>
            <a:r>
              <a:rPr lang="en-US" sz="1800" dirty="0" err="1"/>
              <a:t>begierig</a:t>
            </a:r>
            <a:r>
              <a:rPr lang="en-US" sz="1800" dirty="0"/>
              <a:t> </a:t>
            </a:r>
            <a:r>
              <a:rPr lang="en-US" sz="1800" dirty="0" err="1"/>
              <a:t>darauf</a:t>
            </a:r>
            <a:r>
              <a:rPr lang="en-US" sz="1800" dirty="0"/>
              <a:t>, </a:t>
            </a:r>
            <a:r>
              <a:rPr lang="en-US" sz="1800" dirty="0" err="1"/>
              <a:t>neues</a:t>
            </a:r>
            <a:r>
              <a:rPr lang="en-US" sz="1800" dirty="0"/>
              <a:t> </a:t>
            </a:r>
            <a:r>
              <a:rPr lang="en-US" sz="1800" dirty="0" err="1"/>
              <a:t>zu</a:t>
            </a:r>
            <a:r>
              <a:rPr lang="en-US" sz="1800" dirty="0"/>
              <a:t> </a:t>
            </a:r>
            <a:r>
              <a:rPr lang="en-US" sz="1800" dirty="0" err="1"/>
              <a:t>lernen</a:t>
            </a:r>
            <a:endParaRPr lang="en-US" sz="1800" dirty="0"/>
          </a:p>
          <a:p>
            <a:pPr lvl="2"/>
            <a:r>
              <a:rPr lang="en-US" sz="1800" dirty="0" err="1"/>
              <a:t>sie</a:t>
            </a:r>
            <a:r>
              <a:rPr lang="en-US" sz="1800" dirty="0"/>
              <a:t> </a:t>
            </a:r>
            <a:r>
              <a:rPr lang="en-US" sz="1800" dirty="0" err="1"/>
              <a:t>vertiefen</a:t>
            </a:r>
            <a:r>
              <a:rPr lang="en-US" sz="1800" dirty="0"/>
              <a:t> </a:t>
            </a:r>
            <a:r>
              <a:rPr lang="en-US" sz="1800" dirty="0" err="1"/>
              <a:t>ihr</a:t>
            </a:r>
            <a:r>
              <a:rPr lang="en-US" sz="1800" dirty="0"/>
              <a:t> </a:t>
            </a:r>
            <a:r>
              <a:rPr lang="en-US" sz="1800" dirty="0" err="1"/>
              <a:t>Wissen</a:t>
            </a:r>
            <a:r>
              <a:rPr lang="en-US" sz="1800" dirty="0"/>
              <a:t> in </a:t>
            </a:r>
            <a:r>
              <a:rPr lang="en-US" sz="1800" dirty="0" err="1"/>
              <a:t>Bereichen</a:t>
            </a:r>
            <a:r>
              <a:rPr lang="en-US" sz="1800" dirty="0"/>
              <a:t>, in </a:t>
            </a:r>
            <a:r>
              <a:rPr lang="en-US" sz="1800" dirty="0" err="1"/>
              <a:t>denen</a:t>
            </a:r>
            <a:r>
              <a:rPr lang="en-US" sz="1800" dirty="0"/>
              <a:t> </a:t>
            </a:r>
            <a:r>
              <a:rPr lang="en-US" sz="1800" dirty="0" err="1"/>
              <a:t>sie</a:t>
            </a:r>
            <a:r>
              <a:rPr lang="en-US" sz="1800" dirty="0"/>
              <a:t> </a:t>
            </a:r>
            <a:r>
              <a:rPr lang="en-US" sz="1800" dirty="0" err="1"/>
              <a:t>noch</a:t>
            </a:r>
            <a:r>
              <a:rPr lang="en-US" sz="1800" dirty="0"/>
              <a:t> </a:t>
            </a:r>
            <a:r>
              <a:rPr lang="en-US" sz="1800" dirty="0" err="1"/>
              <a:t>nicht</a:t>
            </a:r>
            <a:r>
              <a:rPr lang="en-US" sz="1800" dirty="0"/>
              <a:t> so gut </a:t>
            </a:r>
            <a:r>
              <a:rPr lang="en-US" sz="1800" dirty="0" err="1"/>
              <a:t>sind</a:t>
            </a:r>
            <a:endParaRPr lang="en-US" sz="1800" dirty="0"/>
          </a:p>
          <a:p>
            <a:pPr lvl="1"/>
            <a:r>
              <a:rPr lang="en-US" sz="1800" dirty="0"/>
              <a:t>die Technik, </a:t>
            </a:r>
            <a:r>
              <a:rPr lang="en-US" sz="1800" dirty="0" err="1"/>
              <a:t>Methoden</a:t>
            </a:r>
            <a:r>
              <a:rPr lang="en-US" sz="1800" dirty="0"/>
              <a:t> und </a:t>
            </a:r>
            <a:r>
              <a:rPr lang="en-US" sz="1800" dirty="0" err="1"/>
              <a:t>Konzepte</a:t>
            </a:r>
            <a:r>
              <a:rPr lang="en-US" sz="1800" dirty="0"/>
              <a:t> </a:t>
            </a:r>
            <a:r>
              <a:rPr lang="en-US" sz="1800" dirty="0" err="1"/>
              <a:t>ändern</a:t>
            </a:r>
            <a:r>
              <a:rPr lang="en-US" sz="1800" dirty="0"/>
              <a:t> </a:t>
            </a:r>
            <a:r>
              <a:rPr lang="en-US" sz="1800" dirty="0" err="1"/>
              <a:t>sich</a:t>
            </a:r>
            <a:r>
              <a:rPr lang="en-US" sz="1800" dirty="0"/>
              <a:t> – </a:t>
            </a:r>
            <a:r>
              <a:rPr lang="en-US" sz="1800" dirty="0" err="1"/>
              <a:t>ein</a:t>
            </a:r>
            <a:r>
              <a:rPr lang="en-US" sz="1800" dirty="0"/>
              <a:t> </a:t>
            </a:r>
            <a:r>
              <a:rPr lang="en-US" sz="1800" dirty="0" err="1"/>
              <a:t>guter</a:t>
            </a:r>
            <a:r>
              <a:rPr lang="en-US" sz="1800" dirty="0"/>
              <a:t> </a:t>
            </a:r>
            <a:r>
              <a:rPr lang="en-US" sz="1800" dirty="0" err="1"/>
              <a:t>Architekt</a:t>
            </a:r>
            <a:r>
              <a:rPr lang="en-US" sz="1800" dirty="0"/>
              <a:t> </a:t>
            </a:r>
            <a:r>
              <a:rPr lang="en-US" sz="1800" dirty="0" err="1"/>
              <a:t>kennt</a:t>
            </a:r>
            <a:r>
              <a:rPr lang="en-US" sz="1800" dirty="0"/>
              <a:t> </a:t>
            </a:r>
            <a:r>
              <a:rPr lang="en-US" sz="1800" dirty="0" err="1"/>
              <a:t>sich</a:t>
            </a:r>
            <a:r>
              <a:rPr lang="en-US" sz="1800" dirty="0"/>
              <a:t> </a:t>
            </a:r>
            <a:r>
              <a:rPr lang="en-US" sz="1800" dirty="0" err="1"/>
              <a:t>aus</a:t>
            </a:r>
            <a:endParaRPr lang="en-US" sz="1800" dirty="0"/>
          </a:p>
          <a:p>
            <a:pPr lvl="1"/>
            <a:r>
              <a:rPr lang="en-US" sz="1800" dirty="0" err="1"/>
              <a:t>gute</a:t>
            </a:r>
            <a:r>
              <a:rPr lang="en-US" sz="1800" dirty="0"/>
              <a:t> </a:t>
            </a:r>
            <a:r>
              <a:rPr lang="en-US" sz="1800" dirty="0" err="1"/>
              <a:t>Architekten</a:t>
            </a:r>
            <a:r>
              <a:rPr lang="en-US" sz="1800" dirty="0"/>
              <a:t> </a:t>
            </a:r>
            <a:r>
              <a:rPr lang="en-US" sz="1800" dirty="0" err="1"/>
              <a:t>lösen</a:t>
            </a:r>
            <a:r>
              <a:rPr lang="en-US" sz="1800" dirty="0"/>
              <a:t> </a:t>
            </a:r>
            <a:r>
              <a:rPr lang="en-US" sz="1800" dirty="0" err="1"/>
              <a:t>sich</a:t>
            </a:r>
            <a:r>
              <a:rPr lang="en-US" sz="1800" dirty="0"/>
              <a:t> von </a:t>
            </a:r>
            <a:r>
              <a:rPr lang="en-US" sz="1800" dirty="0" err="1"/>
              <a:t>Detailwissen</a:t>
            </a:r>
            <a:r>
              <a:rPr lang="en-US" sz="1800" dirty="0"/>
              <a:t> </a:t>
            </a:r>
            <a:r>
              <a:rPr lang="en-US" sz="1800" dirty="0" err="1"/>
              <a:t>hin</a:t>
            </a:r>
            <a:r>
              <a:rPr lang="en-US" sz="1800" dirty="0"/>
              <a:t> </a:t>
            </a:r>
            <a:r>
              <a:rPr lang="en-US" sz="1800" dirty="0" err="1"/>
              <a:t>zu</a:t>
            </a:r>
            <a:r>
              <a:rPr lang="en-US" sz="1800" dirty="0"/>
              <a:t> </a:t>
            </a:r>
            <a:r>
              <a:rPr lang="en-US" sz="1800" dirty="0" err="1"/>
              <a:t>mehr</a:t>
            </a:r>
            <a:r>
              <a:rPr lang="en-US" sz="1800" dirty="0"/>
              <a:t> </a:t>
            </a:r>
            <a:r>
              <a:rPr lang="en-US" sz="1800" dirty="0" err="1"/>
              <a:t>Überblick</a:t>
            </a:r>
            <a:r>
              <a:rPr lang="en-US" sz="1800" dirty="0"/>
              <a:t> und </a:t>
            </a:r>
            <a:r>
              <a:rPr lang="en-US" sz="1800" dirty="0" err="1"/>
              <a:t>Wissen</a:t>
            </a:r>
            <a:r>
              <a:rPr lang="en-US" sz="1800" dirty="0"/>
              <a:t> in der </a:t>
            </a:r>
            <a:r>
              <a:rPr lang="en-US" sz="1800" dirty="0" err="1"/>
              <a:t>Breite</a:t>
            </a:r>
            <a:endParaRPr lang="en-US" sz="1800" dirty="0"/>
          </a:p>
          <a:p>
            <a:pPr lvl="1"/>
            <a:r>
              <a:rPr lang="en-US" sz="1800" dirty="0" err="1"/>
              <a:t>wenn</a:t>
            </a:r>
            <a:r>
              <a:rPr lang="en-US" sz="1800" dirty="0"/>
              <a:t> </a:t>
            </a:r>
            <a:r>
              <a:rPr lang="en-US" sz="1800" dirty="0" err="1"/>
              <a:t>Architekten</a:t>
            </a:r>
            <a:r>
              <a:rPr lang="en-US" sz="1800" dirty="0"/>
              <a:t> </a:t>
            </a:r>
            <a:r>
              <a:rPr lang="en-US" sz="1800" dirty="0" err="1"/>
              <a:t>zu</a:t>
            </a:r>
            <a:r>
              <a:rPr lang="en-US" sz="1800" dirty="0"/>
              <a:t> </a:t>
            </a:r>
            <a:r>
              <a:rPr lang="en-US" sz="1800" dirty="0" err="1"/>
              <a:t>sehr</a:t>
            </a:r>
            <a:r>
              <a:rPr lang="en-US" sz="1800" dirty="0"/>
              <a:t> auf </a:t>
            </a:r>
            <a:r>
              <a:rPr lang="en-US" sz="1800" dirty="0" err="1"/>
              <a:t>einzelne</a:t>
            </a:r>
            <a:r>
              <a:rPr lang="en-US" sz="1800" dirty="0"/>
              <a:t> </a:t>
            </a:r>
            <a:r>
              <a:rPr lang="en-US" sz="1800" dirty="0" err="1"/>
              <a:t>Technologien</a:t>
            </a:r>
            <a:r>
              <a:rPr lang="en-US" sz="1800" dirty="0"/>
              <a:t> </a:t>
            </a:r>
            <a:r>
              <a:rPr lang="en-US" sz="1800" dirty="0" err="1"/>
              <a:t>fokussiert</a:t>
            </a:r>
            <a:r>
              <a:rPr lang="en-US" sz="1800" dirty="0"/>
              <a:t> </a:t>
            </a:r>
            <a:r>
              <a:rPr lang="en-US" sz="1800" dirty="0" err="1"/>
              <a:t>sind</a:t>
            </a:r>
            <a:r>
              <a:rPr lang="en-US" sz="1800" dirty="0"/>
              <a:t>, </a:t>
            </a:r>
            <a:r>
              <a:rPr lang="en-US" sz="1800" dirty="0" err="1"/>
              <a:t>besteht</a:t>
            </a:r>
            <a:r>
              <a:rPr lang="en-US" sz="1800" dirty="0"/>
              <a:t> die </a:t>
            </a:r>
            <a:r>
              <a:rPr lang="en-US" sz="1800" dirty="0" err="1"/>
              <a:t>Gefahr</a:t>
            </a:r>
            <a:r>
              <a:rPr lang="en-US" sz="1800" dirty="0"/>
              <a:t>, </a:t>
            </a:r>
            <a:r>
              <a:rPr lang="en-US" sz="1800" dirty="0" err="1"/>
              <a:t>daß</a:t>
            </a:r>
            <a:r>
              <a:rPr lang="en-US" sz="1800" dirty="0"/>
              <a:t> </a:t>
            </a:r>
            <a:r>
              <a:rPr lang="en-US" sz="1800" dirty="0" err="1"/>
              <a:t>diese</a:t>
            </a:r>
            <a:r>
              <a:rPr lang="en-US" sz="1800" dirty="0"/>
              <a:t> </a:t>
            </a:r>
            <a:r>
              <a:rPr lang="en-US" sz="1800" dirty="0" err="1"/>
              <a:t>Technologien</a:t>
            </a:r>
            <a:r>
              <a:rPr lang="en-US" sz="1800" dirty="0"/>
              <a:t> </a:t>
            </a:r>
            <a:r>
              <a:rPr lang="en-US" sz="1800" dirty="0" err="1"/>
              <a:t>zu</a:t>
            </a:r>
            <a:r>
              <a:rPr lang="en-US" sz="1800" dirty="0"/>
              <a:t> </a:t>
            </a:r>
            <a:r>
              <a:rPr lang="en-US" sz="1800" dirty="0" err="1"/>
              <a:t>sehr</a:t>
            </a:r>
            <a:r>
              <a:rPr lang="en-US" sz="1800" dirty="0"/>
              <a:t> in den </a:t>
            </a:r>
            <a:r>
              <a:rPr lang="en-US" sz="1800" dirty="0" err="1"/>
              <a:t>Fokus</a:t>
            </a:r>
            <a:r>
              <a:rPr lang="en-US" sz="1800" dirty="0"/>
              <a:t> </a:t>
            </a:r>
            <a:r>
              <a:rPr lang="en-US" sz="1800" dirty="0" err="1"/>
              <a:t>rücken</a:t>
            </a:r>
            <a:r>
              <a:rPr lang="en-US" sz="1800" dirty="0"/>
              <a:t> und </a:t>
            </a:r>
            <a:r>
              <a:rPr lang="en-US" sz="1800" dirty="0" err="1"/>
              <a:t>immer</a:t>
            </a:r>
            <a:r>
              <a:rPr lang="en-US" sz="1800" dirty="0"/>
              <a:t> </a:t>
            </a:r>
            <a:r>
              <a:rPr lang="en-US" sz="1800" dirty="0" err="1"/>
              <a:t>wieder</a:t>
            </a:r>
            <a:r>
              <a:rPr lang="en-US" sz="1800" dirty="0"/>
              <a:t> </a:t>
            </a:r>
            <a:r>
              <a:rPr lang="en-US" sz="1800" dirty="0" err="1"/>
              <a:t>empfohlen</a:t>
            </a:r>
            <a:r>
              <a:rPr lang="en-US" sz="1800" dirty="0"/>
              <a:t> </a:t>
            </a:r>
            <a:r>
              <a:rPr lang="en-US" sz="1800" dirty="0" err="1"/>
              <a:t>werden</a:t>
            </a:r>
            <a:r>
              <a:rPr lang="en-US" sz="1800" dirty="0"/>
              <a:t> </a:t>
            </a:r>
            <a:r>
              <a:rPr lang="en-US" sz="1800" dirty="0" err="1"/>
              <a:t>oder</a:t>
            </a:r>
            <a:r>
              <a:rPr lang="en-US" sz="1800" dirty="0"/>
              <a:t> </a:t>
            </a:r>
            <a:r>
              <a:rPr lang="en-US" sz="1800" dirty="0" err="1"/>
              <a:t>Grundlage</a:t>
            </a:r>
            <a:r>
              <a:rPr lang="en-US" sz="1800" dirty="0"/>
              <a:t> von </a:t>
            </a:r>
            <a:r>
              <a:rPr lang="en-US" sz="1800" dirty="0" err="1"/>
              <a:t>Architekturen</a:t>
            </a:r>
            <a:r>
              <a:rPr lang="en-US" sz="1800" dirty="0"/>
              <a:t> </a:t>
            </a:r>
            <a:r>
              <a:rPr lang="en-US" sz="1800" dirty="0" err="1"/>
              <a:t>sind</a:t>
            </a:r>
            <a:endParaRPr lang="en-US" sz="1800" dirty="0"/>
          </a:p>
          <a:p>
            <a:pPr lvl="2"/>
            <a:r>
              <a:rPr lang="en-US" sz="1800" dirty="0"/>
              <a:t>Law of the instrument </a:t>
            </a:r>
            <a:r>
              <a:rPr lang="en-US" sz="1800" dirty="0" err="1"/>
              <a:t>oder</a:t>
            </a:r>
            <a:r>
              <a:rPr lang="en-US" sz="1800" dirty="0"/>
              <a:t> law of the hammer </a:t>
            </a:r>
            <a:r>
              <a:rPr lang="en-US" sz="1800" dirty="0" err="1"/>
              <a:t>oder</a:t>
            </a:r>
            <a:r>
              <a:rPr lang="en-US" sz="1800" dirty="0"/>
              <a:t> Maslow’s hammer</a:t>
            </a:r>
          </a:p>
          <a:p>
            <a:pPr lvl="2"/>
            <a:r>
              <a:rPr lang="en-US" sz="1800" i="1" dirty="0"/>
              <a:t>“</a:t>
            </a:r>
            <a:r>
              <a:rPr lang="en-US" sz="1800" i="1" dirty="0" err="1"/>
              <a:t>wenn</a:t>
            </a:r>
            <a:r>
              <a:rPr lang="en-US" sz="1800" i="1" dirty="0"/>
              <a:t> das </a:t>
            </a:r>
            <a:r>
              <a:rPr lang="en-US" sz="1800" i="1" dirty="0" err="1"/>
              <a:t>einzige</a:t>
            </a:r>
            <a:r>
              <a:rPr lang="en-US" sz="1800" i="1" dirty="0"/>
              <a:t> </a:t>
            </a:r>
            <a:r>
              <a:rPr lang="en-US" sz="1800" i="1" dirty="0" err="1"/>
              <a:t>Werkzeug</a:t>
            </a:r>
            <a:r>
              <a:rPr lang="en-US" sz="1800" i="1" dirty="0"/>
              <a:t>, das Du hast, </a:t>
            </a:r>
            <a:r>
              <a:rPr lang="en-US" sz="1800" i="1" dirty="0" err="1"/>
              <a:t>ein</a:t>
            </a:r>
            <a:r>
              <a:rPr lang="en-US" sz="1800" i="1" dirty="0"/>
              <a:t> Hammer </a:t>
            </a:r>
            <a:r>
              <a:rPr lang="en-US" sz="1800" i="1" dirty="0" err="1"/>
              <a:t>ist</a:t>
            </a:r>
            <a:r>
              <a:rPr lang="en-US" sz="1800" i="1" dirty="0"/>
              <a:t>, </a:t>
            </a:r>
            <a:r>
              <a:rPr lang="en-US" sz="1800" i="1" dirty="0" err="1"/>
              <a:t>sieht</a:t>
            </a:r>
            <a:r>
              <a:rPr lang="en-US" sz="1800" i="1" dirty="0"/>
              <a:t> </a:t>
            </a:r>
            <a:r>
              <a:rPr lang="en-US" sz="1800" i="1" dirty="0" err="1"/>
              <a:t>alles</a:t>
            </a:r>
            <a:r>
              <a:rPr lang="en-US" sz="1800" i="1" dirty="0"/>
              <a:t> </a:t>
            </a:r>
            <a:r>
              <a:rPr lang="en-US" sz="1800" i="1" dirty="0" err="1"/>
              <a:t>aus</a:t>
            </a:r>
            <a:r>
              <a:rPr lang="en-US" sz="1800" i="1" dirty="0"/>
              <a:t> </a:t>
            </a:r>
            <a:r>
              <a:rPr lang="en-US" sz="1800" i="1" dirty="0" err="1"/>
              <a:t>wie</a:t>
            </a:r>
            <a:r>
              <a:rPr lang="en-US" sz="1800" i="1" dirty="0"/>
              <a:t> </a:t>
            </a:r>
            <a:r>
              <a:rPr lang="en-US" sz="1800" i="1" dirty="0" err="1"/>
              <a:t>ein</a:t>
            </a:r>
            <a:r>
              <a:rPr lang="en-US" sz="1800" i="1" dirty="0"/>
              <a:t> Nagel”</a:t>
            </a:r>
          </a:p>
          <a:p>
            <a:pPr lvl="1"/>
            <a:r>
              <a:rPr lang="en-US" sz="1800" dirty="0" err="1"/>
              <a:t>gute</a:t>
            </a:r>
            <a:r>
              <a:rPr lang="en-US" sz="1800" dirty="0"/>
              <a:t> </a:t>
            </a:r>
            <a:r>
              <a:rPr lang="en-US" sz="1800" dirty="0" err="1"/>
              <a:t>Architekten</a:t>
            </a:r>
            <a:r>
              <a:rPr lang="en-US" sz="1800" dirty="0"/>
              <a:t> </a:t>
            </a:r>
            <a:r>
              <a:rPr lang="en-US" sz="1800" dirty="0" err="1"/>
              <a:t>finden</a:t>
            </a:r>
            <a:r>
              <a:rPr lang="en-US" sz="1800" dirty="0"/>
              <a:t> die Zeit und </a:t>
            </a:r>
            <a:r>
              <a:rPr lang="en-US" sz="1800" dirty="0" err="1"/>
              <a:t>nehmen</a:t>
            </a:r>
            <a:r>
              <a:rPr lang="en-US" sz="1800" dirty="0"/>
              <a:t> </a:t>
            </a:r>
            <a:r>
              <a:rPr lang="en-US" sz="1800" dirty="0" err="1"/>
              <a:t>sich</a:t>
            </a:r>
            <a:r>
              <a:rPr lang="en-US" sz="1800" dirty="0"/>
              <a:t> die Zeit, um </a:t>
            </a:r>
            <a:r>
              <a:rPr lang="en-US" sz="1800" dirty="0" err="1"/>
              <a:t>zu</a:t>
            </a:r>
            <a:r>
              <a:rPr lang="en-US" sz="1800" dirty="0"/>
              <a:t> </a:t>
            </a:r>
            <a:r>
              <a:rPr lang="en-US" sz="1800" dirty="0" err="1"/>
              <a:t>lernen</a:t>
            </a:r>
            <a:endParaRPr lang="en-US" sz="1800" dirty="0"/>
          </a:p>
          <a:p>
            <a:pPr lvl="1"/>
            <a:r>
              <a:rPr lang="en-US" sz="1800" dirty="0" err="1"/>
              <a:t>Bücher</a:t>
            </a:r>
            <a:r>
              <a:rPr lang="en-US" sz="1800" dirty="0"/>
              <a:t> </a:t>
            </a:r>
            <a:r>
              <a:rPr lang="en-US" sz="1800" dirty="0" err="1"/>
              <a:t>sind</a:t>
            </a:r>
            <a:r>
              <a:rPr lang="en-US" sz="1800" dirty="0"/>
              <a:t> </a:t>
            </a:r>
            <a:r>
              <a:rPr lang="en-US" sz="1800" dirty="0" err="1"/>
              <a:t>immer</a:t>
            </a:r>
            <a:r>
              <a:rPr lang="en-US" sz="1800" dirty="0"/>
              <a:t> </a:t>
            </a:r>
            <a:r>
              <a:rPr lang="en-US" sz="1800" dirty="0" err="1"/>
              <a:t>eine</a:t>
            </a:r>
            <a:r>
              <a:rPr lang="en-US" sz="1800" dirty="0"/>
              <a:t> </a:t>
            </a:r>
            <a:r>
              <a:rPr lang="en-US" sz="1800" dirty="0" err="1"/>
              <a:t>gute</a:t>
            </a:r>
            <a:r>
              <a:rPr lang="en-US" sz="1800" dirty="0"/>
              <a:t> Quelle</a:t>
            </a:r>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15) Wie werde ich ein guter Softwarearchitekt</a:t>
            </a:r>
            <a:br>
              <a:rPr lang="de-DE" dirty="0"/>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340</a:t>
            </a:fld>
            <a:endParaRPr lang="de-DE"/>
          </a:p>
        </p:txBody>
      </p:sp>
    </p:spTree>
    <p:extLst>
      <p:ext uri="{BB962C8B-B14F-4D97-AF65-F5344CB8AC3E}">
        <p14:creationId xmlns:p14="http://schemas.microsoft.com/office/powerpoint/2010/main" val="113843002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Open Source </a:t>
            </a:r>
            <a:r>
              <a:rPr lang="en-US" sz="1800" dirty="0" err="1"/>
              <a:t>Projekt</a:t>
            </a:r>
            <a:endParaRPr lang="en-US" sz="1800" dirty="0"/>
          </a:p>
          <a:p>
            <a:pPr lvl="1"/>
            <a:r>
              <a:rPr lang="en-US" sz="1800" dirty="0"/>
              <a:t>die </a:t>
            </a:r>
            <a:r>
              <a:rPr lang="en-US" sz="1800" dirty="0" err="1"/>
              <a:t>Teilnahme</a:t>
            </a:r>
            <a:r>
              <a:rPr lang="en-US" sz="1800" dirty="0"/>
              <a:t> an Open Source </a:t>
            </a:r>
            <a:r>
              <a:rPr lang="en-US" sz="1800" dirty="0" err="1"/>
              <a:t>Projekten</a:t>
            </a:r>
            <a:r>
              <a:rPr lang="en-US" sz="1800" dirty="0"/>
              <a:t> </a:t>
            </a:r>
            <a:r>
              <a:rPr lang="en-US" sz="1800" dirty="0" err="1"/>
              <a:t>kann</a:t>
            </a:r>
            <a:r>
              <a:rPr lang="en-US" sz="1800" dirty="0"/>
              <a:t> der </a:t>
            </a:r>
            <a:r>
              <a:rPr lang="en-US" sz="1800" dirty="0" err="1"/>
              <a:t>Firma</a:t>
            </a:r>
            <a:r>
              <a:rPr lang="en-US" sz="1800" dirty="0"/>
              <a:t> und dem </a:t>
            </a:r>
            <a:r>
              <a:rPr lang="en-US" sz="1800" dirty="0" err="1"/>
              <a:t>Architekten</a:t>
            </a:r>
            <a:r>
              <a:rPr lang="en-US" sz="1800" dirty="0"/>
              <a:t> </a:t>
            </a:r>
            <a:r>
              <a:rPr lang="en-US" sz="1800" dirty="0" err="1"/>
              <a:t>weiter</a:t>
            </a:r>
            <a:r>
              <a:rPr lang="en-US" sz="1800" dirty="0"/>
              <a:t> </a:t>
            </a:r>
            <a:r>
              <a:rPr lang="en-US" sz="1800" dirty="0" err="1"/>
              <a:t>helfen</a:t>
            </a:r>
            <a:endParaRPr lang="en-US" sz="1800" dirty="0"/>
          </a:p>
          <a:p>
            <a:pPr lvl="2"/>
            <a:r>
              <a:rPr lang="en-US" sz="1800" dirty="0" err="1"/>
              <a:t>Wissen</a:t>
            </a:r>
            <a:r>
              <a:rPr lang="en-US" sz="1800" dirty="0"/>
              <a:t> und </a:t>
            </a:r>
            <a:r>
              <a:rPr lang="en-US" sz="1800" dirty="0" err="1"/>
              <a:t>Ansehen</a:t>
            </a:r>
            <a:r>
              <a:rPr lang="en-US" sz="1800" dirty="0"/>
              <a:t> (</a:t>
            </a:r>
            <a:r>
              <a:rPr lang="en-US" sz="1800" dirty="0" err="1"/>
              <a:t>Marktwert</a:t>
            </a:r>
            <a:r>
              <a:rPr lang="en-US" sz="1800" dirty="0"/>
              <a:t>)</a:t>
            </a:r>
          </a:p>
          <a:p>
            <a:r>
              <a:rPr lang="en-US" sz="1800" dirty="0"/>
              <a:t>den </a:t>
            </a:r>
            <a:r>
              <a:rPr lang="en-US" sz="1800" dirty="0" err="1"/>
              <a:t>eigenen</a:t>
            </a:r>
            <a:r>
              <a:rPr lang="en-US" sz="1800" dirty="0"/>
              <a:t> Blog </a:t>
            </a:r>
            <a:r>
              <a:rPr lang="en-US" sz="1800" dirty="0" err="1"/>
              <a:t>betreiben</a:t>
            </a:r>
            <a:endParaRPr lang="en-US" sz="1800" dirty="0"/>
          </a:p>
          <a:p>
            <a:pPr lvl="1"/>
            <a:r>
              <a:rPr lang="en-US" sz="1800" dirty="0" err="1"/>
              <a:t>über</a:t>
            </a:r>
            <a:r>
              <a:rPr lang="en-US" sz="1800" dirty="0"/>
              <a:t> </a:t>
            </a:r>
            <a:r>
              <a:rPr lang="en-US" sz="1800" dirty="0" err="1"/>
              <a:t>technische</a:t>
            </a:r>
            <a:r>
              <a:rPr lang="en-US" sz="1800" dirty="0"/>
              <a:t> </a:t>
            </a:r>
            <a:r>
              <a:rPr lang="en-US" sz="1800" dirty="0" err="1"/>
              <a:t>Themen</a:t>
            </a:r>
            <a:r>
              <a:rPr lang="en-US" sz="1800" dirty="0"/>
              <a:t> in Blogs </a:t>
            </a:r>
            <a:r>
              <a:rPr lang="en-US" sz="1800" dirty="0" err="1"/>
              <a:t>zu</a:t>
            </a:r>
            <a:r>
              <a:rPr lang="en-US" sz="1800" dirty="0"/>
              <a:t> </a:t>
            </a:r>
            <a:r>
              <a:rPr lang="en-US" sz="1800" dirty="0" err="1"/>
              <a:t>schreiben</a:t>
            </a:r>
            <a:r>
              <a:rPr lang="en-US" sz="1800" dirty="0"/>
              <a:t>, </a:t>
            </a:r>
            <a:r>
              <a:rPr lang="en-US" sz="1800" dirty="0" err="1"/>
              <a:t>kann</a:t>
            </a:r>
            <a:r>
              <a:rPr lang="en-US" sz="1800" dirty="0"/>
              <a:t> das </a:t>
            </a:r>
            <a:r>
              <a:rPr lang="en-US" sz="1800" dirty="0" err="1"/>
              <a:t>Wissen</a:t>
            </a:r>
            <a:r>
              <a:rPr lang="en-US" sz="1800" dirty="0"/>
              <a:t> und die </a:t>
            </a:r>
            <a:r>
              <a:rPr lang="en-US" sz="1800" dirty="0" err="1"/>
              <a:t>Fähigkeit</a:t>
            </a:r>
            <a:r>
              <a:rPr lang="en-US" sz="1800" dirty="0"/>
              <a:t>, </a:t>
            </a:r>
            <a:r>
              <a:rPr lang="en-US" sz="1800" dirty="0" err="1"/>
              <a:t>komplexe</a:t>
            </a:r>
            <a:r>
              <a:rPr lang="en-US" sz="1800" dirty="0"/>
              <a:t> </a:t>
            </a:r>
            <a:r>
              <a:rPr lang="en-US" sz="1800" dirty="0" err="1"/>
              <a:t>Themen</a:t>
            </a:r>
            <a:r>
              <a:rPr lang="en-US" sz="1800" dirty="0"/>
              <a:t> </a:t>
            </a:r>
            <a:r>
              <a:rPr lang="en-US" sz="1800" dirty="0" err="1"/>
              <a:t>darzustellen</a:t>
            </a:r>
            <a:r>
              <a:rPr lang="en-US" sz="1800" dirty="0"/>
              <a:t>, </a:t>
            </a:r>
            <a:r>
              <a:rPr lang="en-US" sz="1800" dirty="0" err="1"/>
              <a:t>erweitern</a:t>
            </a:r>
            <a:endParaRPr lang="en-US" sz="1800" dirty="0"/>
          </a:p>
          <a:p>
            <a:pPr lvl="1"/>
            <a:r>
              <a:rPr lang="en-US" sz="1800" dirty="0"/>
              <a:t>Blogs </a:t>
            </a:r>
            <a:r>
              <a:rPr lang="en-US" sz="1800" dirty="0" err="1"/>
              <a:t>helfen</a:t>
            </a:r>
            <a:r>
              <a:rPr lang="en-US" sz="1800" dirty="0"/>
              <a:t> </a:t>
            </a:r>
            <a:r>
              <a:rPr lang="en-US" sz="1800" dirty="0" err="1"/>
              <a:t>dabei</a:t>
            </a:r>
            <a:r>
              <a:rPr lang="en-US" sz="1800" dirty="0"/>
              <a:t>, die “</a:t>
            </a:r>
            <a:r>
              <a:rPr lang="en-US" sz="1800" dirty="0" err="1"/>
              <a:t>Sichtbarkeit</a:t>
            </a:r>
            <a:r>
              <a:rPr lang="en-US" sz="1800" dirty="0"/>
              <a:t>” </a:t>
            </a:r>
            <a:r>
              <a:rPr lang="en-US" sz="1800" dirty="0" err="1"/>
              <a:t>nach</a:t>
            </a:r>
            <a:r>
              <a:rPr lang="en-US" sz="1800" dirty="0"/>
              <a:t> </a:t>
            </a:r>
            <a:r>
              <a:rPr lang="en-US" sz="1800" dirty="0" err="1"/>
              <a:t>außen</a:t>
            </a:r>
            <a:r>
              <a:rPr lang="en-US" sz="1800" dirty="0"/>
              <a:t> </a:t>
            </a:r>
            <a:r>
              <a:rPr lang="en-US" sz="1800" dirty="0" err="1"/>
              <a:t>zu</a:t>
            </a:r>
            <a:r>
              <a:rPr lang="en-US" sz="1800" dirty="0"/>
              <a:t> </a:t>
            </a:r>
            <a:r>
              <a:rPr lang="en-US" sz="1800" dirty="0" err="1"/>
              <a:t>erhöhen</a:t>
            </a:r>
            <a:r>
              <a:rPr lang="en-US" sz="1800" dirty="0"/>
              <a:t> (</a:t>
            </a:r>
            <a:r>
              <a:rPr lang="en-US" sz="1800" dirty="0" err="1"/>
              <a:t>Marktwert</a:t>
            </a:r>
            <a:r>
              <a:rPr lang="en-US" sz="1800" dirty="0"/>
              <a:t>)</a:t>
            </a:r>
          </a:p>
          <a:p>
            <a:r>
              <a:rPr lang="en-US" sz="1800" dirty="0" err="1"/>
              <a:t>sich</a:t>
            </a:r>
            <a:r>
              <a:rPr lang="en-US" sz="1800" dirty="0"/>
              <a:t> Zeit </a:t>
            </a:r>
            <a:r>
              <a:rPr lang="en-US" sz="1800" dirty="0" err="1"/>
              <a:t>nehmen</a:t>
            </a:r>
            <a:r>
              <a:rPr lang="en-US" sz="1800" dirty="0"/>
              <a:t>, </a:t>
            </a:r>
            <a:r>
              <a:rPr lang="en-US" sz="1800" dirty="0" err="1"/>
              <a:t>andere</a:t>
            </a:r>
            <a:r>
              <a:rPr lang="en-US" sz="1800" dirty="0"/>
              <a:t> </a:t>
            </a:r>
            <a:r>
              <a:rPr lang="en-US" sz="1800" dirty="0" err="1"/>
              <a:t>zu</a:t>
            </a:r>
            <a:r>
              <a:rPr lang="en-US" sz="1800" dirty="0"/>
              <a:t> </a:t>
            </a:r>
            <a:r>
              <a:rPr lang="en-US" sz="1800" dirty="0" err="1"/>
              <a:t>schulen</a:t>
            </a:r>
            <a:endParaRPr lang="en-US" sz="1800" dirty="0"/>
          </a:p>
          <a:p>
            <a:pPr lvl="1"/>
            <a:r>
              <a:rPr lang="en-US" sz="1800" dirty="0"/>
              <a:t>interne </a:t>
            </a:r>
            <a:r>
              <a:rPr lang="en-US" sz="1800" dirty="0" err="1"/>
              <a:t>Kurse</a:t>
            </a:r>
            <a:r>
              <a:rPr lang="en-US" sz="1800" dirty="0"/>
              <a:t> </a:t>
            </a:r>
            <a:r>
              <a:rPr lang="en-US" sz="1800" dirty="0" err="1"/>
              <a:t>anbieten</a:t>
            </a:r>
            <a:endParaRPr lang="en-US" sz="1800" dirty="0"/>
          </a:p>
          <a:p>
            <a:pPr lvl="1"/>
            <a:r>
              <a:rPr lang="en-US" sz="1800" dirty="0" err="1"/>
              <a:t>Vorlesungen</a:t>
            </a:r>
            <a:r>
              <a:rPr lang="en-US" sz="1800" dirty="0"/>
              <a:t> </a:t>
            </a:r>
            <a:r>
              <a:rPr lang="en-US" sz="1800" dirty="0" err="1"/>
              <a:t>halten</a:t>
            </a:r>
            <a:endParaRPr lang="en-US" sz="1800" dirty="0"/>
          </a:p>
          <a:p>
            <a:pPr lvl="1"/>
            <a:r>
              <a:rPr lang="en-US" sz="1800" dirty="0"/>
              <a:t>Mentor </a:t>
            </a:r>
            <a:r>
              <a:rPr lang="en-US" sz="1800" dirty="0" err="1"/>
              <a:t>für</a:t>
            </a:r>
            <a:r>
              <a:rPr lang="en-US" sz="1800" dirty="0"/>
              <a:t> </a:t>
            </a:r>
            <a:r>
              <a:rPr lang="en-US" sz="1800" dirty="0" err="1"/>
              <a:t>andere</a:t>
            </a:r>
            <a:r>
              <a:rPr lang="en-US" sz="1800" dirty="0"/>
              <a:t> sein</a:t>
            </a:r>
          </a:p>
          <a:p>
            <a:pPr lvl="1"/>
            <a:r>
              <a:rPr lang="en-US" sz="1800" dirty="0"/>
              <a:t>was man </a:t>
            </a:r>
            <a:r>
              <a:rPr lang="en-US" sz="1800" dirty="0" err="1"/>
              <a:t>schulen</a:t>
            </a:r>
            <a:r>
              <a:rPr lang="en-US" sz="1800" dirty="0"/>
              <a:t> </a:t>
            </a:r>
            <a:r>
              <a:rPr lang="en-US" sz="1800" dirty="0" err="1"/>
              <a:t>kann</a:t>
            </a:r>
            <a:r>
              <a:rPr lang="en-US" sz="1800" dirty="0"/>
              <a:t>, hat man </a:t>
            </a:r>
            <a:r>
              <a:rPr lang="en-US" sz="1800" dirty="0" err="1"/>
              <a:t>selbst</a:t>
            </a:r>
            <a:r>
              <a:rPr lang="en-US" sz="1800" dirty="0"/>
              <a:t> </a:t>
            </a:r>
            <a:r>
              <a:rPr lang="en-US" sz="1800" dirty="0" err="1"/>
              <a:t>auch</a:t>
            </a:r>
            <a:r>
              <a:rPr lang="en-US" sz="1800" dirty="0"/>
              <a:t> </a:t>
            </a:r>
            <a:r>
              <a:rPr lang="en-US" sz="1800" dirty="0" err="1"/>
              <a:t>verstanden</a:t>
            </a:r>
            <a:endParaRPr lang="en-US" sz="1800" dirty="0"/>
          </a:p>
          <a:p>
            <a:r>
              <a:rPr lang="en-US" sz="1800" dirty="0" err="1"/>
              <a:t>neue</a:t>
            </a:r>
            <a:r>
              <a:rPr lang="en-US" sz="1800" dirty="0"/>
              <a:t> </a:t>
            </a:r>
            <a:r>
              <a:rPr lang="en-US" sz="1800" dirty="0" err="1"/>
              <a:t>Technologien</a:t>
            </a:r>
            <a:r>
              <a:rPr lang="en-US" sz="1800" dirty="0"/>
              <a:t> </a:t>
            </a:r>
            <a:r>
              <a:rPr lang="en-US" sz="1800" dirty="0" err="1"/>
              <a:t>ausprobieren</a:t>
            </a:r>
            <a:endParaRPr lang="en-US" sz="1800" dirty="0"/>
          </a:p>
          <a:p>
            <a:pPr lvl="1"/>
            <a:r>
              <a:rPr lang="en-US" sz="1800" dirty="0" err="1"/>
              <a:t>Vorsicht</a:t>
            </a:r>
            <a:r>
              <a:rPr lang="en-US" sz="1800" dirty="0"/>
              <a:t> – </a:t>
            </a:r>
            <a:r>
              <a:rPr lang="en-US" sz="1800" dirty="0" err="1"/>
              <a:t>nicht</a:t>
            </a:r>
            <a:r>
              <a:rPr lang="en-US" sz="1800" dirty="0"/>
              <a:t> dem </a:t>
            </a:r>
            <a:r>
              <a:rPr lang="en-US" sz="1800" dirty="0" err="1"/>
              <a:t>Spieltrieb</a:t>
            </a:r>
            <a:r>
              <a:rPr lang="en-US" sz="1800" dirty="0"/>
              <a:t> </a:t>
            </a:r>
            <a:r>
              <a:rPr lang="en-US" sz="1800" dirty="0" err="1"/>
              <a:t>fröhnen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15) Wie werde ich ein guter Softwarearchitekt</a:t>
            </a:r>
            <a:br>
              <a:rPr lang="de-DE" dirty="0"/>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341</a:t>
            </a:fld>
            <a:endParaRPr lang="de-DE"/>
          </a:p>
        </p:txBody>
      </p:sp>
    </p:spTree>
    <p:extLst>
      <p:ext uri="{BB962C8B-B14F-4D97-AF65-F5344CB8AC3E}">
        <p14:creationId xmlns:p14="http://schemas.microsoft.com/office/powerpoint/2010/main" val="33182286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selbst</a:t>
            </a:r>
            <a:r>
              <a:rPr lang="en-US" sz="1800" dirty="0"/>
              <a:t> </a:t>
            </a:r>
            <a:r>
              <a:rPr lang="en-US" sz="1800" dirty="0" err="1"/>
              <a:t>entwickeln</a:t>
            </a:r>
            <a:endParaRPr lang="en-US" sz="1800" dirty="0"/>
          </a:p>
          <a:p>
            <a:pPr lvl="1"/>
            <a:r>
              <a:rPr lang="en-US" sz="1800" dirty="0" err="1"/>
              <a:t>ein</a:t>
            </a:r>
            <a:r>
              <a:rPr lang="en-US" sz="1800" dirty="0"/>
              <a:t> </a:t>
            </a:r>
            <a:r>
              <a:rPr lang="en-US" sz="1800" dirty="0" err="1"/>
              <a:t>guter</a:t>
            </a:r>
            <a:r>
              <a:rPr lang="en-US" sz="1800" dirty="0"/>
              <a:t> </a:t>
            </a:r>
            <a:r>
              <a:rPr lang="en-US" sz="1800" dirty="0" err="1"/>
              <a:t>Softwarearchitekt</a:t>
            </a:r>
            <a:r>
              <a:rPr lang="en-US" sz="1800" dirty="0"/>
              <a:t> </a:t>
            </a:r>
            <a:r>
              <a:rPr lang="en-US" sz="1800" dirty="0" err="1"/>
              <a:t>kann</a:t>
            </a:r>
            <a:r>
              <a:rPr lang="en-US" sz="1800" dirty="0"/>
              <a:t> </a:t>
            </a:r>
            <a:r>
              <a:rPr lang="en-US" sz="1800" dirty="0" err="1"/>
              <a:t>auch</a:t>
            </a:r>
            <a:r>
              <a:rPr lang="en-US" sz="1800" dirty="0"/>
              <a:t> </a:t>
            </a:r>
            <a:r>
              <a:rPr lang="en-US" sz="1800" dirty="0" err="1"/>
              <a:t>selbst</a:t>
            </a:r>
            <a:r>
              <a:rPr lang="en-US" sz="1800" dirty="0"/>
              <a:t> </a:t>
            </a:r>
            <a:r>
              <a:rPr lang="en-US" sz="1800" dirty="0" err="1"/>
              <a:t>entwickeln</a:t>
            </a:r>
            <a:r>
              <a:rPr lang="en-US" sz="1800" dirty="0"/>
              <a:t> und </a:t>
            </a:r>
            <a:r>
              <a:rPr lang="en-US" sz="1800" dirty="0" err="1"/>
              <a:t>kennt</a:t>
            </a:r>
            <a:r>
              <a:rPr lang="en-US" sz="1800" dirty="0"/>
              <a:t> die </a:t>
            </a:r>
            <a:r>
              <a:rPr lang="en-US" sz="1800" dirty="0" err="1"/>
              <a:t>gängigen</a:t>
            </a:r>
            <a:r>
              <a:rPr lang="en-US" sz="1800" dirty="0"/>
              <a:t> </a:t>
            </a:r>
            <a:r>
              <a:rPr lang="en-US" sz="1800" dirty="0" err="1"/>
              <a:t>Methoden</a:t>
            </a:r>
            <a:r>
              <a:rPr lang="en-US" sz="1800" dirty="0"/>
              <a:t> und </a:t>
            </a:r>
            <a:r>
              <a:rPr lang="en-US" sz="1800" dirty="0" err="1"/>
              <a:t>Programmiersprachen</a:t>
            </a:r>
            <a:endParaRPr lang="en-US" sz="1800" dirty="0"/>
          </a:p>
          <a:p>
            <a:pPr lvl="1"/>
            <a:r>
              <a:rPr lang="en-US" sz="1800" dirty="0" err="1"/>
              <a:t>er</a:t>
            </a:r>
            <a:r>
              <a:rPr lang="en-US" sz="1800" dirty="0"/>
              <a:t> </a:t>
            </a:r>
            <a:r>
              <a:rPr lang="en-US" sz="1800" dirty="0" err="1"/>
              <a:t>kann</a:t>
            </a:r>
            <a:r>
              <a:rPr lang="en-US" sz="1800" dirty="0"/>
              <a:t> </a:t>
            </a:r>
            <a:r>
              <a:rPr lang="en-US" sz="1800" dirty="0" err="1"/>
              <a:t>mit</a:t>
            </a:r>
            <a:r>
              <a:rPr lang="en-US" sz="1800" dirty="0"/>
              <a:t> </a:t>
            </a:r>
            <a:r>
              <a:rPr lang="en-US" sz="1800" dirty="0" err="1"/>
              <a:t>Programmierern</a:t>
            </a:r>
            <a:r>
              <a:rPr lang="en-US" sz="1800" dirty="0"/>
              <a:t> </a:t>
            </a:r>
            <a:r>
              <a:rPr lang="en-US" sz="1800" dirty="0" err="1"/>
              <a:t>mitreden</a:t>
            </a:r>
            <a:r>
              <a:rPr lang="en-US" sz="1800" dirty="0"/>
              <a:t> und </a:t>
            </a:r>
            <a:r>
              <a:rPr lang="en-US" sz="1800" dirty="0" err="1"/>
              <a:t>kennt</a:t>
            </a:r>
            <a:r>
              <a:rPr lang="en-US" sz="1800" dirty="0"/>
              <a:t> die </a:t>
            </a:r>
            <a:r>
              <a:rPr lang="en-US" sz="1800" dirty="0" err="1"/>
              <a:t>gängigen</a:t>
            </a:r>
            <a:r>
              <a:rPr lang="en-US" sz="1800" dirty="0"/>
              <a:t> </a:t>
            </a:r>
            <a:r>
              <a:rPr lang="en-US" sz="1800" dirty="0" err="1"/>
              <a:t>Fachbegriffe</a:t>
            </a:r>
            <a:endParaRPr lang="en-US" sz="1800" dirty="0"/>
          </a:p>
          <a:p>
            <a:pPr lvl="1"/>
            <a:r>
              <a:rPr lang="en-US" sz="1800" dirty="0" err="1"/>
              <a:t>manchmal</a:t>
            </a:r>
            <a:r>
              <a:rPr lang="en-US" sz="1800" dirty="0"/>
              <a:t> </a:t>
            </a:r>
            <a:r>
              <a:rPr lang="en-US" sz="1800" dirty="0" err="1"/>
              <a:t>macht</a:t>
            </a:r>
            <a:r>
              <a:rPr lang="en-US" sz="1800" dirty="0"/>
              <a:t> es Sinn in </a:t>
            </a:r>
            <a:r>
              <a:rPr lang="en-US" sz="1800" dirty="0" err="1"/>
              <a:t>einem</a:t>
            </a:r>
            <a:r>
              <a:rPr lang="en-US" sz="1800" dirty="0"/>
              <a:t> </a:t>
            </a:r>
            <a:r>
              <a:rPr lang="en-US" sz="1800" dirty="0" err="1"/>
              <a:t>Projekt</a:t>
            </a:r>
            <a:r>
              <a:rPr lang="en-US" sz="1800" dirty="0"/>
              <a:t> </a:t>
            </a:r>
            <a:r>
              <a:rPr lang="en-US" sz="1800" dirty="0" err="1"/>
              <a:t>eine</a:t>
            </a:r>
            <a:r>
              <a:rPr lang="en-US" sz="1800" dirty="0"/>
              <a:t> </a:t>
            </a:r>
            <a:r>
              <a:rPr lang="en-US" sz="1800" dirty="0" err="1"/>
              <a:t>Teilaufgabe</a:t>
            </a:r>
            <a:r>
              <a:rPr lang="en-US" sz="1800" dirty="0"/>
              <a:t> </a:t>
            </a:r>
            <a:r>
              <a:rPr lang="en-US" sz="1800" dirty="0" err="1"/>
              <a:t>als</a:t>
            </a:r>
            <a:r>
              <a:rPr lang="en-US" sz="1800" dirty="0"/>
              <a:t> </a:t>
            </a:r>
            <a:r>
              <a:rPr lang="en-US" sz="1800" dirty="0" err="1"/>
              <a:t>Entwickler</a:t>
            </a:r>
            <a:r>
              <a:rPr lang="en-US" sz="1800" dirty="0"/>
              <a:t> </a:t>
            </a:r>
            <a:r>
              <a:rPr lang="en-US" sz="1800" dirty="0" err="1"/>
              <a:t>zu</a:t>
            </a:r>
            <a:r>
              <a:rPr lang="en-US" sz="1800" dirty="0"/>
              <a:t> </a:t>
            </a:r>
            <a:r>
              <a:rPr lang="en-US" sz="1800" dirty="0" err="1"/>
              <a:t>übernehmen</a:t>
            </a:r>
            <a:endParaRPr lang="en-US" sz="1800" dirty="0"/>
          </a:p>
          <a:p>
            <a:pPr lvl="1"/>
            <a:r>
              <a:rPr lang="en-US" sz="1800" dirty="0"/>
              <a:t>Code von </a:t>
            </a:r>
            <a:r>
              <a:rPr lang="en-US" sz="1800" dirty="0" err="1"/>
              <a:t>anderen</a:t>
            </a:r>
            <a:r>
              <a:rPr lang="en-US" sz="1800" dirty="0"/>
              <a:t> </a:t>
            </a:r>
            <a:r>
              <a:rPr lang="en-US" sz="1800" dirty="0" err="1"/>
              <a:t>Programmierern</a:t>
            </a:r>
            <a:r>
              <a:rPr lang="en-US" sz="1800" dirty="0"/>
              <a:t> lessen und verstehen </a:t>
            </a:r>
            <a:r>
              <a:rPr lang="en-US" sz="1800" dirty="0" err="1"/>
              <a:t>lernen</a:t>
            </a:r>
            <a:endParaRPr lang="en-US" sz="1800" dirty="0"/>
          </a:p>
          <a:p>
            <a:r>
              <a:rPr lang="en-US" sz="1800" dirty="0"/>
              <a:t>an </a:t>
            </a:r>
            <a:r>
              <a:rPr lang="en-US" sz="1800" dirty="0" err="1"/>
              <a:t>Usergroups</a:t>
            </a:r>
            <a:r>
              <a:rPr lang="en-US" sz="1800" dirty="0"/>
              <a:t> und </a:t>
            </a:r>
            <a:r>
              <a:rPr lang="en-US" sz="1800" dirty="0" err="1"/>
              <a:t>Konferenzen</a:t>
            </a:r>
            <a:r>
              <a:rPr lang="en-US" sz="1800" dirty="0"/>
              <a:t> </a:t>
            </a:r>
            <a:r>
              <a:rPr lang="en-US" sz="1800" dirty="0" err="1"/>
              <a:t>teilnehmen</a:t>
            </a:r>
            <a:endParaRPr lang="en-US" sz="1800" dirty="0"/>
          </a:p>
          <a:p>
            <a:pPr lvl="1"/>
            <a:r>
              <a:rPr lang="en-US" sz="1800" dirty="0" err="1"/>
              <a:t>aktive</a:t>
            </a:r>
            <a:r>
              <a:rPr lang="en-US" sz="1800" dirty="0"/>
              <a:t> </a:t>
            </a:r>
            <a:r>
              <a:rPr lang="en-US" sz="1800" dirty="0" err="1"/>
              <a:t>Teilnahme</a:t>
            </a:r>
            <a:endParaRPr lang="en-US" sz="1800" dirty="0"/>
          </a:p>
          <a:p>
            <a:pPr lvl="2"/>
            <a:r>
              <a:rPr lang="en-US" sz="1800" dirty="0" err="1"/>
              <a:t>Vorträge</a:t>
            </a:r>
            <a:r>
              <a:rPr lang="en-US" sz="1800" dirty="0"/>
              <a:t> </a:t>
            </a:r>
            <a:r>
              <a:rPr lang="en-US" sz="1800" dirty="0" err="1"/>
              <a:t>halten</a:t>
            </a:r>
            <a:endParaRPr lang="en-US" sz="1800" dirty="0"/>
          </a:p>
          <a:p>
            <a:pPr lvl="2"/>
            <a:r>
              <a:rPr lang="en-US" sz="1800" dirty="0"/>
              <a:t>an </a:t>
            </a:r>
            <a:r>
              <a:rPr lang="en-US" sz="1800" dirty="0" err="1"/>
              <a:t>Arbeitsgruppen</a:t>
            </a:r>
            <a:r>
              <a:rPr lang="en-US" sz="1800" dirty="0"/>
              <a:t> </a:t>
            </a:r>
            <a:r>
              <a:rPr lang="en-US" sz="1800" dirty="0" err="1"/>
              <a:t>teilnehmen</a:t>
            </a:r>
            <a:endParaRPr lang="en-US" sz="1800" dirty="0"/>
          </a:p>
          <a:p>
            <a:pPr lvl="1"/>
            <a:r>
              <a:rPr lang="en-US" sz="1800" dirty="0" err="1"/>
              <a:t>sich</a:t>
            </a:r>
            <a:r>
              <a:rPr lang="en-US" sz="1800" dirty="0"/>
              <a:t> </a:t>
            </a:r>
            <a:r>
              <a:rPr lang="en-US" sz="1800" dirty="0" err="1"/>
              <a:t>mit</a:t>
            </a:r>
            <a:r>
              <a:rPr lang="en-US" sz="1800" dirty="0"/>
              <a:t> </a:t>
            </a:r>
            <a:r>
              <a:rPr lang="en-US" sz="1800" dirty="0" err="1"/>
              <a:t>anderen</a:t>
            </a:r>
            <a:r>
              <a:rPr lang="en-US" sz="1800" dirty="0"/>
              <a:t> </a:t>
            </a:r>
            <a:r>
              <a:rPr lang="en-US" sz="1800" dirty="0" err="1"/>
              <a:t>austauschen</a:t>
            </a:r>
            <a:endParaRPr lang="en-US" sz="1800" dirty="0"/>
          </a:p>
          <a:p>
            <a:pPr lvl="1"/>
            <a:r>
              <a:rPr lang="en-US" sz="1800" dirty="0" err="1"/>
              <a:t>neue</a:t>
            </a:r>
            <a:r>
              <a:rPr lang="en-US" sz="1800" dirty="0"/>
              <a:t> </a:t>
            </a:r>
            <a:r>
              <a:rPr lang="en-US" sz="1800" dirty="0" err="1"/>
              <a:t>Leute</a:t>
            </a:r>
            <a:r>
              <a:rPr lang="en-US" sz="1800" dirty="0"/>
              <a:t> </a:t>
            </a:r>
            <a:r>
              <a:rPr lang="en-US" sz="1800" dirty="0" err="1"/>
              <a:t>kennenlernen</a:t>
            </a:r>
            <a:r>
              <a:rPr lang="en-US" sz="1800" dirty="0"/>
              <a:t> (</a:t>
            </a:r>
            <a:r>
              <a:rPr lang="en-US" sz="1800" dirty="0" err="1"/>
              <a:t>Marktwert</a:t>
            </a:r>
            <a:r>
              <a:rPr lang="en-US" sz="1800" dirty="0"/>
              <a:t>) </a:t>
            </a:r>
          </a:p>
          <a:p>
            <a:pPr lvl="1"/>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15) Wie werde ich ein guter Softwarearchitekt</a:t>
            </a:r>
            <a:br>
              <a:rPr lang="de-DE" dirty="0"/>
            </a:br>
            <a:endParaRPr lang="de-DE" dirty="0"/>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342</a:t>
            </a:fld>
            <a:endParaRPr lang="de-DE"/>
          </a:p>
        </p:txBody>
      </p:sp>
    </p:spTree>
    <p:extLst>
      <p:ext uri="{BB962C8B-B14F-4D97-AF65-F5344CB8AC3E}">
        <p14:creationId xmlns:p14="http://schemas.microsoft.com/office/powerpoint/2010/main" val="345819295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dirty="0">
                <a:latin typeface="+mj-lt"/>
                <a:cs typeface="MV Boli" panose="02000500030200090000" pitchFamily="2" charset="0"/>
              </a:rPr>
              <a:t>16) Architektur und Legacy Applications</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201391"/>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dirty="0">
                <a:latin typeface="+mn-lt"/>
                <a:cs typeface="MV Boli" panose="02000500030200090000" pitchFamily="2" charset="0"/>
              </a:rPr>
              <a:t>Auch wenn es viele neue Plattformen, Umgebungen und Technologien gibt und jeden Tag neue dazu kommen, wird sich jeder Architekt mindestens einmal im Leben mit einer Legacy Application beschäftigen müssen</a:t>
            </a:r>
          </a:p>
          <a:p>
            <a:pPr marL="342900" indent="-342900">
              <a:buFont typeface="Arial" panose="020B0604020202020204" pitchFamily="34" charset="0"/>
              <a:buChar char="•"/>
            </a:pPr>
            <a:r>
              <a:rPr lang="de-DE" sz="2400" b="0" dirty="0">
                <a:latin typeface="+mn-lt"/>
                <a:cs typeface="MV Boli" panose="02000500030200090000" pitchFamily="2" charset="0"/>
              </a:rPr>
              <a:t>Software Architekten müssen Legacy Applications deshalb beherrschen können</a:t>
            </a:r>
          </a:p>
          <a:p>
            <a:pPr marL="342900" indent="-342900">
              <a:buFont typeface="Arial" panose="020B0604020202020204" pitchFamily="34" charset="0"/>
              <a:buChar char="•"/>
            </a:pPr>
            <a:endParaRPr lang="de-DE" sz="2400" b="0" dirty="0">
              <a:latin typeface="+mn-lt"/>
              <a:cs typeface="MV Boli" panose="02000500030200090000" pitchFamily="2" charset="0"/>
            </a:endParaRPr>
          </a:p>
          <a:p>
            <a:pPr marL="342900" indent="-342900">
              <a:buFont typeface="Arial" panose="020B0604020202020204" pitchFamily="34" charset="0"/>
              <a:buChar char="•"/>
            </a:pPr>
            <a:r>
              <a:rPr lang="de-DE" sz="2400" b="0" dirty="0">
                <a:latin typeface="+mn-lt"/>
                <a:cs typeface="MV Boli" panose="02000500030200090000" pitchFamily="2" charset="0"/>
              </a:rPr>
              <a:t>Wir betrachten</a:t>
            </a:r>
          </a:p>
          <a:p>
            <a:pPr marL="914400" lvl="1" indent="-457200">
              <a:buFont typeface="+mj-lt"/>
              <a:buAutoNum type="alphaLcParenR"/>
            </a:pPr>
            <a:r>
              <a:rPr lang="de-DE" sz="2000" b="0" dirty="0">
                <a:latin typeface="+mn-lt"/>
                <a:cs typeface="MV Boli" panose="02000500030200090000" pitchFamily="2" charset="0"/>
              </a:rPr>
              <a:t>Was ist eine Legacy Application</a:t>
            </a:r>
          </a:p>
          <a:p>
            <a:pPr marL="914400" lvl="1" indent="-457200">
              <a:buFont typeface="+mj-lt"/>
              <a:buAutoNum type="alphaLcParenR"/>
            </a:pPr>
            <a:r>
              <a:rPr lang="de-DE" sz="2000" dirty="0">
                <a:cs typeface="MV Boli" panose="02000500030200090000" pitchFamily="2" charset="0"/>
              </a:rPr>
              <a:t>Ändern von Legacy Applications</a:t>
            </a:r>
          </a:p>
          <a:p>
            <a:pPr marL="914400" lvl="1" indent="-457200">
              <a:buFont typeface="+mj-lt"/>
              <a:buAutoNum type="alphaLcParenR"/>
            </a:pPr>
            <a:r>
              <a:rPr lang="de-DE" sz="2000" dirty="0">
                <a:cs typeface="MV Boli" panose="02000500030200090000" pitchFamily="2" charset="0"/>
              </a:rPr>
              <a:t>Migration in die Cloud</a:t>
            </a:r>
          </a:p>
          <a:p>
            <a:pPr marL="914400" lvl="1" indent="-457200">
              <a:buFont typeface="+mj-lt"/>
              <a:buAutoNum type="alphaLcParenR"/>
            </a:pPr>
            <a:r>
              <a:rPr lang="de-DE" sz="2000" b="0" dirty="0">
                <a:latin typeface="+mn-lt"/>
                <a:cs typeface="MV Boli" panose="02000500030200090000" pitchFamily="2" charset="0"/>
              </a:rPr>
              <a:t>Anwenden von agilen Methoden</a:t>
            </a:r>
          </a:p>
          <a:p>
            <a:pPr marL="914400" lvl="1" indent="-457200">
              <a:buFont typeface="+mj-lt"/>
              <a:buAutoNum type="alphaLcParenR"/>
            </a:pPr>
            <a:r>
              <a:rPr lang="de-DE" sz="2000" dirty="0">
                <a:cs typeface="MV Boli" panose="02000500030200090000" pitchFamily="2" charset="0"/>
              </a:rPr>
              <a:t>Build und Deployment modernisieren</a:t>
            </a:r>
          </a:p>
          <a:p>
            <a:pPr marL="914400" lvl="1" indent="-457200">
              <a:buFont typeface="+mj-lt"/>
              <a:buAutoNum type="alphaLcParenR"/>
            </a:pPr>
            <a:r>
              <a:rPr lang="de-DE" sz="2000" b="0" dirty="0">
                <a:latin typeface="+mn-lt"/>
                <a:cs typeface="MV Boli" panose="02000500030200090000" pitchFamily="2" charset="0"/>
              </a:rPr>
              <a:t>Legacy Applications integrieren (in andere Lösungen)</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343</a:t>
            </a:fld>
            <a:endParaRPr lang="de-DE"/>
          </a:p>
        </p:txBody>
      </p:sp>
    </p:spTree>
    <p:extLst>
      <p:ext uri="{BB962C8B-B14F-4D97-AF65-F5344CB8AC3E}">
        <p14:creationId xmlns:p14="http://schemas.microsoft.com/office/powerpoint/2010/main" val="414556556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Was </a:t>
            </a:r>
            <a:r>
              <a:rPr lang="en-US" sz="1800" dirty="0" err="1"/>
              <a:t>ist</a:t>
            </a:r>
            <a:r>
              <a:rPr lang="en-US" sz="1800" dirty="0"/>
              <a:t> </a:t>
            </a:r>
            <a:r>
              <a:rPr lang="en-US" sz="1800" dirty="0" err="1"/>
              <a:t>eine</a:t>
            </a:r>
            <a:r>
              <a:rPr lang="en-US" sz="1800" dirty="0"/>
              <a:t> Legacy Application</a:t>
            </a:r>
          </a:p>
          <a:p>
            <a:pPr lvl="1"/>
            <a:r>
              <a:rPr lang="en-US" sz="1800" dirty="0" err="1"/>
              <a:t>eine</a:t>
            </a:r>
            <a:r>
              <a:rPr lang="en-US" sz="1800" dirty="0"/>
              <a:t> Legacy Application </a:t>
            </a:r>
            <a:r>
              <a:rPr lang="en-US" sz="1800" dirty="0" err="1"/>
              <a:t>ist</a:t>
            </a:r>
            <a:r>
              <a:rPr lang="en-US" sz="1800" dirty="0"/>
              <a:t> </a:t>
            </a:r>
            <a:r>
              <a:rPr lang="en-US" sz="1800" dirty="0" err="1"/>
              <a:t>eine</a:t>
            </a:r>
            <a:r>
              <a:rPr lang="en-US" sz="1800" dirty="0"/>
              <a:t> </a:t>
            </a:r>
            <a:r>
              <a:rPr lang="en-US" sz="1800" dirty="0" err="1"/>
              <a:t>Anwendung</a:t>
            </a:r>
            <a:r>
              <a:rPr lang="en-US" sz="1800" dirty="0"/>
              <a:t>, die </a:t>
            </a:r>
            <a:r>
              <a:rPr lang="en-US" sz="1800" dirty="0" err="1"/>
              <a:t>noch</a:t>
            </a:r>
            <a:r>
              <a:rPr lang="en-US" sz="1800" dirty="0"/>
              <a:t> in </a:t>
            </a:r>
            <a:r>
              <a:rPr lang="en-US" sz="1800" dirty="0" err="1"/>
              <a:t>Benutzung</a:t>
            </a:r>
            <a:r>
              <a:rPr lang="en-US" sz="1800" dirty="0"/>
              <a:t> </a:t>
            </a:r>
            <a:r>
              <a:rPr lang="en-US" sz="1800" dirty="0" err="1"/>
              <a:t>aber</a:t>
            </a:r>
            <a:r>
              <a:rPr lang="en-US" sz="1800" dirty="0"/>
              <a:t> </a:t>
            </a:r>
            <a:r>
              <a:rPr lang="en-US" sz="1800" dirty="0" err="1"/>
              <a:t>schwer</a:t>
            </a:r>
            <a:r>
              <a:rPr lang="en-US" sz="1800" dirty="0"/>
              <a:t> </a:t>
            </a:r>
            <a:r>
              <a:rPr lang="en-US" sz="1800" dirty="0" err="1"/>
              <a:t>zu</a:t>
            </a:r>
            <a:r>
              <a:rPr lang="en-US" sz="1800" dirty="0"/>
              <a:t> </a:t>
            </a:r>
            <a:r>
              <a:rPr lang="en-US" sz="1800" dirty="0" err="1"/>
              <a:t>warten</a:t>
            </a:r>
            <a:r>
              <a:rPr lang="en-US" sz="1800" dirty="0"/>
              <a:t> </a:t>
            </a:r>
            <a:r>
              <a:rPr lang="en-US" sz="1800" dirty="0" err="1"/>
              <a:t>ist</a:t>
            </a:r>
            <a:endParaRPr lang="en-US" sz="1800" dirty="0"/>
          </a:p>
          <a:p>
            <a:pPr lvl="1"/>
            <a:r>
              <a:rPr lang="en-US" sz="1800" dirty="0" err="1"/>
              <a:t>auch</a:t>
            </a:r>
            <a:r>
              <a:rPr lang="en-US" sz="1800" dirty="0"/>
              <a:t> </a:t>
            </a:r>
            <a:r>
              <a:rPr lang="en-US" sz="1800" dirty="0" err="1"/>
              <a:t>wenn</a:t>
            </a:r>
            <a:r>
              <a:rPr lang="en-US" sz="1800" dirty="0"/>
              <a:t> es </a:t>
            </a:r>
            <a:r>
              <a:rPr lang="en-US" sz="1800" dirty="0" err="1"/>
              <a:t>mehr</a:t>
            </a:r>
            <a:r>
              <a:rPr lang="en-US" sz="1800" dirty="0"/>
              <a:t> </a:t>
            </a:r>
            <a:r>
              <a:rPr lang="en-US" sz="1800" dirty="0" err="1"/>
              <a:t>Spaß</a:t>
            </a:r>
            <a:r>
              <a:rPr lang="en-US" sz="1800" dirty="0"/>
              <a:t> </a:t>
            </a:r>
            <a:r>
              <a:rPr lang="en-US" sz="1800" dirty="0" err="1"/>
              <a:t>macht</a:t>
            </a:r>
            <a:r>
              <a:rPr lang="en-US" sz="1800" dirty="0"/>
              <a:t>, </a:t>
            </a:r>
            <a:r>
              <a:rPr lang="en-US" sz="1800" dirty="0" err="1"/>
              <a:t>sich</a:t>
            </a:r>
            <a:r>
              <a:rPr lang="en-US" sz="1800" dirty="0"/>
              <a:t> </a:t>
            </a:r>
            <a:r>
              <a:rPr lang="en-US" sz="1800" dirty="0" err="1"/>
              <a:t>mit</a:t>
            </a:r>
            <a:r>
              <a:rPr lang="en-US" sz="1800" dirty="0"/>
              <a:t> </a:t>
            </a:r>
            <a:r>
              <a:rPr lang="en-US" sz="1800" dirty="0" err="1"/>
              <a:t>neuen</a:t>
            </a:r>
            <a:r>
              <a:rPr lang="en-US" sz="1800" dirty="0"/>
              <a:t> </a:t>
            </a:r>
            <a:r>
              <a:rPr lang="en-US" sz="1800" dirty="0" err="1"/>
              <a:t>Technologien</a:t>
            </a:r>
            <a:r>
              <a:rPr lang="en-US" sz="1800" dirty="0"/>
              <a:t> </a:t>
            </a:r>
            <a:r>
              <a:rPr lang="en-US" sz="1800" dirty="0" err="1"/>
              <a:t>zu</a:t>
            </a:r>
            <a:r>
              <a:rPr lang="en-US" sz="1800" dirty="0"/>
              <a:t> </a:t>
            </a:r>
            <a:r>
              <a:rPr lang="en-US" sz="1800" dirty="0" err="1"/>
              <a:t>beschäftigen</a:t>
            </a:r>
            <a:r>
              <a:rPr lang="en-US" sz="1800" dirty="0"/>
              <a:t> und </a:t>
            </a:r>
            <a:r>
              <a:rPr lang="en-US" sz="1800" dirty="0" err="1"/>
              <a:t>neue</a:t>
            </a:r>
            <a:r>
              <a:rPr lang="en-US" sz="1800" dirty="0"/>
              <a:t> </a:t>
            </a:r>
            <a:r>
              <a:rPr lang="en-US" sz="1800" dirty="0" err="1"/>
              <a:t>Systeme</a:t>
            </a:r>
            <a:r>
              <a:rPr lang="en-US" sz="1800" dirty="0"/>
              <a:t> auf der </a:t>
            </a:r>
            <a:r>
              <a:rPr lang="en-US" sz="1800" dirty="0" err="1"/>
              <a:t>grünen</a:t>
            </a:r>
            <a:r>
              <a:rPr lang="en-US" sz="1800" dirty="0"/>
              <a:t> Wiese </a:t>
            </a:r>
            <a:r>
              <a:rPr lang="en-US" sz="1800" dirty="0" err="1"/>
              <a:t>zu</a:t>
            </a:r>
            <a:r>
              <a:rPr lang="en-US" sz="1800" dirty="0"/>
              <a:t> </a:t>
            </a:r>
            <a:r>
              <a:rPr lang="en-US" sz="1800" dirty="0" err="1"/>
              <a:t>planen</a:t>
            </a:r>
            <a:r>
              <a:rPr lang="en-US" sz="1800" dirty="0"/>
              <a:t> (Greenfield Ansatz), </a:t>
            </a:r>
            <a:r>
              <a:rPr lang="en-US" sz="1800" dirty="0" err="1"/>
              <a:t>wird</a:t>
            </a:r>
            <a:r>
              <a:rPr lang="en-US" sz="1800" dirty="0"/>
              <a:t> die </a:t>
            </a:r>
            <a:r>
              <a:rPr lang="en-US" sz="1800" dirty="0" err="1"/>
              <a:t>eine</a:t>
            </a:r>
            <a:r>
              <a:rPr lang="en-US" sz="1800" dirty="0"/>
              <a:t> </a:t>
            </a:r>
            <a:r>
              <a:rPr lang="en-US" sz="1800" dirty="0" err="1"/>
              <a:t>oder</a:t>
            </a:r>
            <a:r>
              <a:rPr lang="en-US" sz="1800" dirty="0"/>
              <a:t> </a:t>
            </a:r>
            <a:r>
              <a:rPr lang="en-US" sz="1800" dirty="0" err="1"/>
              <a:t>andere</a:t>
            </a:r>
            <a:r>
              <a:rPr lang="en-US" sz="1800" dirty="0"/>
              <a:t> </a:t>
            </a:r>
            <a:r>
              <a:rPr lang="en-US" sz="1800" dirty="0" err="1"/>
              <a:t>bereits</a:t>
            </a:r>
            <a:r>
              <a:rPr lang="en-US" sz="1800" dirty="0"/>
              <a:t> </a:t>
            </a:r>
            <a:r>
              <a:rPr lang="en-US" sz="1800" dirty="0" err="1"/>
              <a:t>existierende</a:t>
            </a:r>
            <a:r>
              <a:rPr lang="en-US" sz="1800" dirty="0"/>
              <a:t> (Legacy) </a:t>
            </a:r>
            <a:r>
              <a:rPr lang="en-US" sz="1800" dirty="0" err="1"/>
              <a:t>Anwendung</a:t>
            </a:r>
            <a:r>
              <a:rPr lang="en-US" sz="1800" dirty="0"/>
              <a:t> </a:t>
            </a:r>
            <a:r>
              <a:rPr lang="en-US" sz="1800" dirty="0" err="1"/>
              <a:t>irgendwann</a:t>
            </a:r>
            <a:r>
              <a:rPr lang="en-US" sz="1800" dirty="0"/>
              <a:t> auf dem Tisch des </a:t>
            </a:r>
            <a:r>
              <a:rPr lang="en-US" sz="1800" dirty="0" err="1"/>
              <a:t>Architekten</a:t>
            </a:r>
            <a:r>
              <a:rPr lang="en-US" sz="1800" dirty="0"/>
              <a:t> </a:t>
            </a:r>
            <a:r>
              <a:rPr lang="en-US" sz="1800" dirty="0" err="1"/>
              <a:t>landen</a:t>
            </a:r>
            <a:endParaRPr lang="en-US" sz="1800" dirty="0"/>
          </a:p>
          <a:p>
            <a:pPr lvl="1"/>
            <a:r>
              <a:rPr lang="en-US" sz="1800" dirty="0"/>
              <a:t>die </a:t>
            </a:r>
            <a:r>
              <a:rPr lang="en-US" sz="1800" dirty="0" err="1"/>
              <a:t>neuen</a:t>
            </a:r>
            <a:r>
              <a:rPr lang="en-US" sz="1800" dirty="0"/>
              <a:t> </a:t>
            </a:r>
            <a:r>
              <a:rPr lang="en-US" sz="1800" dirty="0" err="1"/>
              <a:t>Anwendungen</a:t>
            </a:r>
            <a:r>
              <a:rPr lang="en-US" sz="1800" dirty="0"/>
              <a:t> von </a:t>
            </a:r>
            <a:r>
              <a:rPr lang="en-US" sz="1800" dirty="0" err="1"/>
              <a:t>heute</a:t>
            </a:r>
            <a:r>
              <a:rPr lang="en-US" sz="1800" dirty="0"/>
              <a:t> </a:t>
            </a:r>
            <a:r>
              <a:rPr lang="en-US" sz="1800" dirty="0" err="1"/>
              <a:t>sind</a:t>
            </a:r>
            <a:r>
              <a:rPr lang="en-US" sz="1800" dirty="0"/>
              <a:t> die Legacy </a:t>
            </a:r>
            <a:r>
              <a:rPr lang="en-US" sz="1800" dirty="0" err="1"/>
              <a:t>Anwendungen</a:t>
            </a:r>
            <a:r>
              <a:rPr lang="en-US" sz="1800" dirty="0"/>
              <a:t> von morgen</a:t>
            </a:r>
          </a:p>
          <a:p>
            <a:pPr lvl="1"/>
            <a:r>
              <a:rPr lang="en-US" sz="1800" dirty="0" err="1"/>
              <a:t>Probleme</a:t>
            </a:r>
            <a:r>
              <a:rPr lang="en-US" sz="1800" dirty="0"/>
              <a:t> </a:t>
            </a:r>
            <a:r>
              <a:rPr lang="en-US" sz="1800" dirty="0" err="1"/>
              <a:t>mit</a:t>
            </a:r>
            <a:r>
              <a:rPr lang="en-US" sz="1800" dirty="0"/>
              <a:t> Legacy </a:t>
            </a:r>
            <a:r>
              <a:rPr lang="en-US" sz="1800" dirty="0" err="1"/>
              <a:t>Anwendungen</a:t>
            </a:r>
            <a:endParaRPr lang="en-US" sz="1800" dirty="0"/>
          </a:p>
          <a:p>
            <a:pPr lvl="2"/>
            <a:r>
              <a:rPr lang="en-US" sz="1800" dirty="0" err="1"/>
              <a:t>keine</a:t>
            </a:r>
            <a:r>
              <a:rPr lang="en-US" sz="1800" dirty="0"/>
              <a:t> </a:t>
            </a:r>
            <a:r>
              <a:rPr lang="en-US" sz="1800" dirty="0" err="1"/>
              <a:t>Architektur</a:t>
            </a:r>
            <a:r>
              <a:rPr lang="en-US" sz="1800" dirty="0"/>
              <a:t>, </a:t>
            </a:r>
            <a:r>
              <a:rPr lang="en-US" sz="1800" dirty="0" err="1"/>
              <a:t>nicht</a:t>
            </a:r>
            <a:r>
              <a:rPr lang="en-US" sz="1800" dirty="0"/>
              <a:t> </a:t>
            </a:r>
            <a:r>
              <a:rPr lang="en-US" sz="1800" dirty="0" err="1"/>
              <a:t>mehr</a:t>
            </a:r>
            <a:r>
              <a:rPr lang="en-US" sz="1800" dirty="0"/>
              <a:t> </a:t>
            </a:r>
            <a:r>
              <a:rPr lang="en-US" sz="1800" dirty="0" err="1"/>
              <a:t>zeitgemäß</a:t>
            </a:r>
            <a:r>
              <a:rPr lang="en-US" sz="1800" dirty="0"/>
              <a:t>, </a:t>
            </a:r>
            <a:r>
              <a:rPr lang="en-US" sz="1800" dirty="0" err="1"/>
              <a:t>schlecht</a:t>
            </a:r>
            <a:r>
              <a:rPr lang="en-US" sz="1800" dirty="0"/>
              <a:t> </a:t>
            </a:r>
            <a:r>
              <a:rPr lang="en-US" sz="1800" dirty="0" err="1"/>
              <a:t>zu</a:t>
            </a:r>
            <a:r>
              <a:rPr lang="en-US" sz="1800" dirty="0"/>
              <a:t> </a:t>
            </a:r>
            <a:r>
              <a:rPr lang="en-US" sz="1800" dirty="0" err="1"/>
              <a:t>warten</a:t>
            </a:r>
            <a:r>
              <a:rPr lang="en-US" sz="1800" dirty="0"/>
              <a:t>, </a:t>
            </a:r>
            <a:r>
              <a:rPr lang="en-US" sz="1800" dirty="0" err="1"/>
              <a:t>keine</a:t>
            </a:r>
            <a:r>
              <a:rPr lang="en-US" sz="1800" dirty="0"/>
              <a:t> </a:t>
            </a:r>
            <a:r>
              <a:rPr lang="en-US" sz="1800" dirty="0" err="1"/>
              <a:t>Dokumentation</a:t>
            </a:r>
            <a:r>
              <a:rPr lang="en-US" sz="1800" dirty="0"/>
              <a:t> </a:t>
            </a:r>
            <a:r>
              <a:rPr lang="en-US" sz="1800" dirty="0" err="1"/>
              <a:t>vorhanden</a:t>
            </a:r>
            <a:r>
              <a:rPr lang="en-US" sz="1800" dirty="0"/>
              <a:t>, </a:t>
            </a:r>
            <a:r>
              <a:rPr lang="en-US" sz="1800" dirty="0" err="1"/>
              <a:t>Programmierer</a:t>
            </a:r>
            <a:r>
              <a:rPr lang="en-US" sz="1800" dirty="0"/>
              <a:t> in </a:t>
            </a:r>
            <a:r>
              <a:rPr lang="en-US" sz="1800" dirty="0" err="1"/>
              <a:t>Rente</a:t>
            </a:r>
            <a:r>
              <a:rPr lang="en-US" sz="1800" dirty="0"/>
              <a:t>, </a:t>
            </a:r>
            <a:r>
              <a:rPr lang="en-US" sz="1800" dirty="0" err="1"/>
              <a:t>Designentscheidungen</a:t>
            </a:r>
            <a:r>
              <a:rPr lang="en-US" sz="1800" dirty="0"/>
              <a:t> </a:t>
            </a:r>
            <a:r>
              <a:rPr lang="en-US" sz="1800" dirty="0" err="1"/>
              <a:t>nicht</a:t>
            </a:r>
            <a:r>
              <a:rPr lang="en-US" sz="1800" dirty="0"/>
              <a:t> </a:t>
            </a:r>
            <a:r>
              <a:rPr lang="en-US" sz="1800" dirty="0" err="1"/>
              <a:t>bekannt</a:t>
            </a:r>
            <a:r>
              <a:rPr lang="en-US" sz="1800" dirty="0"/>
              <a:t>, </a:t>
            </a:r>
            <a:r>
              <a:rPr lang="en-US" sz="1800" dirty="0" err="1"/>
              <a:t>Anforderungen</a:t>
            </a:r>
            <a:r>
              <a:rPr lang="en-US" sz="1800" dirty="0"/>
              <a:t> </a:t>
            </a:r>
            <a:r>
              <a:rPr lang="en-US" sz="1800" dirty="0" err="1"/>
              <a:t>unbekannt</a:t>
            </a:r>
            <a:endParaRPr lang="en-US" sz="1800" dirty="0"/>
          </a:p>
          <a:p>
            <a:pPr lvl="2"/>
            <a:r>
              <a:rPr lang="en-US" sz="1800" dirty="0"/>
              <a:t>Software </a:t>
            </a:r>
            <a:r>
              <a:rPr lang="en-US" sz="1800" dirty="0" err="1"/>
              <a:t>Entropie</a:t>
            </a:r>
            <a:r>
              <a:rPr lang="en-US" sz="1800" dirty="0"/>
              <a:t> </a:t>
            </a:r>
            <a:r>
              <a:rPr lang="en-US" sz="1800" dirty="0" err="1"/>
              <a:t>ist</a:t>
            </a:r>
            <a:r>
              <a:rPr lang="en-US" sz="1800" dirty="0"/>
              <a:t> </a:t>
            </a:r>
            <a:r>
              <a:rPr lang="en-US" sz="1800" dirty="0" err="1"/>
              <a:t>weit</a:t>
            </a:r>
            <a:r>
              <a:rPr lang="en-US" sz="1800" dirty="0"/>
              <a:t> </a:t>
            </a:r>
            <a:r>
              <a:rPr lang="en-US" sz="1800" dirty="0" err="1"/>
              <a:t>fortgeschritten</a:t>
            </a:r>
            <a:r>
              <a:rPr lang="en-US" sz="1800" dirty="0"/>
              <a:t>, Spaghetti code, </a:t>
            </a:r>
            <a:r>
              <a:rPr lang="en-US" sz="1800" dirty="0" err="1"/>
              <a:t>alte</a:t>
            </a:r>
            <a:r>
              <a:rPr lang="en-US" sz="1800" dirty="0"/>
              <a:t> (</a:t>
            </a:r>
            <a:r>
              <a:rPr lang="en-US" sz="1800" dirty="0" err="1"/>
              <a:t>nicht</a:t>
            </a:r>
            <a:r>
              <a:rPr lang="en-US" sz="1800" dirty="0"/>
              <a:t> </a:t>
            </a:r>
            <a:r>
              <a:rPr lang="en-US" sz="1800" dirty="0" err="1"/>
              <a:t>mehr</a:t>
            </a:r>
            <a:r>
              <a:rPr lang="en-US" sz="1800" dirty="0"/>
              <a:t> </a:t>
            </a:r>
            <a:r>
              <a:rPr lang="en-US" sz="1800" dirty="0" err="1"/>
              <a:t>unterstützte</a:t>
            </a:r>
            <a:r>
              <a:rPr lang="en-US" sz="1800" dirty="0"/>
              <a:t>) </a:t>
            </a:r>
            <a:r>
              <a:rPr lang="en-US" sz="1800" dirty="0" err="1"/>
              <a:t>Versionen</a:t>
            </a:r>
            <a:r>
              <a:rPr lang="en-US" sz="1800" dirty="0"/>
              <a:t> von Software und </a:t>
            </a:r>
            <a:r>
              <a:rPr lang="en-US" sz="1800" dirty="0" err="1"/>
              <a:t>Betriebssystem</a:t>
            </a:r>
            <a:endParaRPr lang="en-US" sz="1800" dirty="0"/>
          </a:p>
          <a:p>
            <a:pPr lvl="2"/>
            <a:r>
              <a:rPr lang="en-US" sz="1800" dirty="0" err="1"/>
              <a:t>fachliche</a:t>
            </a:r>
            <a:r>
              <a:rPr lang="en-US" sz="1800" dirty="0"/>
              <a:t> </a:t>
            </a:r>
            <a:r>
              <a:rPr lang="en-US" sz="1800" dirty="0" err="1"/>
              <a:t>Anforderungen</a:t>
            </a:r>
            <a:r>
              <a:rPr lang="en-US" sz="1800" dirty="0"/>
              <a:t> </a:t>
            </a:r>
            <a:r>
              <a:rPr lang="en-US" sz="1800" dirty="0" err="1"/>
              <a:t>haben</a:t>
            </a:r>
            <a:r>
              <a:rPr lang="en-US" sz="1800" dirty="0"/>
              <a:t> </a:t>
            </a:r>
            <a:r>
              <a:rPr lang="en-US" sz="1800" dirty="0" err="1"/>
              <a:t>sich</a:t>
            </a:r>
            <a:r>
              <a:rPr lang="en-US" sz="1800" dirty="0"/>
              <a:t> </a:t>
            </a:r>
            <a:r>
              <a:rPr lang="en-US" sz="1800" dirty="0" err="1"/>
              <a:t>verändert</a:t>
            </a:r>
            <a:endParaRPr lang="en-US" sz="1800" dirty="0"/>
          </a:p>
          <a:p>
            <a:pPr lvl="2"/>
            <a:r>
              <a:rPr lang="en-US" sz="1800" dirty="0" err="1"/>
              <a:t>einzige</a:t>
            </a:r>
            <a:r>
              <a:rPr lang="en-US" sz="1800" dirty="0"/>
              <a:t> </a:t>
            </a:r>
            <a:r>
              <a:rPr lang="en-US" sz="1800" dirty="0" err="1"/>
              <a:t>noch</a:t>
            </a:r>
            <a:r>
              <a:rPr lang="en-US" sz="1800" dirty="0"/>
              <a:t> </a:t>
            </a:r>
            <a:r>
              <a:rPr lang="en-US" sz="1800" dirty="0" err="1"/>
              <a:t>lauffähige</a:t>
            </a:r>
            <a:r>
              <a:rPr lang="en-US" sz="1800" dirty="0"/>
              <a:t> </a:t>
            </a:r>
            <a:r>
              <a:rPr lang="en-US" sz="1800" dirty="0" err="1"/>
              <a:t>Anwendung</a:t>
            </a:r>
            <a:r>
              <a:rPr lang="en-US" sz="1800" dirty="0"/>
              <a:t>, die </a:t>
            </a:r>
            <a:r>
              <a:rPr lang="en-US" sz="1800" dirty="0" err="1"/>
              <a:t>ein</a:t>
            </a:r>
            <a:r>
              <a:rPr lang="en-US" sz="1800" dirty="0"/>
              <a:t> </a:t>
            </a:r>
            <a:r>
              <a:rPr lang="en-US" sz="1800" dirty="0" err="1"/>
              <a:t>wichtiges</a:t>
            </a:r>
            <a:r>
              <a:rPr lang="en-US" sz="1800" dirty="0"/>
              <a:t> Problem lost</a:t>
            </a:r>
          </a:p>
          <a:p>
            <a:pPr lvl="2"/>
            <a:r>
              <a:rPr lang="en-US" sz="1800" dirty="0" err="1"/>
              <a:t>Anwendung</a:t>
            </a:r>
            <a:r>
              <a:rPr lang="en-US" sz="1800" dirty="0"/>
              <a:t>, die </a:t>
            </a:r>
            <a:r>
              <a:rPr lang="en-US" sz="1800" dirty="0" err="1"/>
              <a:t>andere</a:t>
            </a:r>
            <a:r>
              <a:rPr lang="en-US" sz="1800" dirty="0"/>
              <a:t> </a:t>
            </a:r>
            <a:r>
              <a:rPr lang="en-US" sz="1800" dirty="0" err="1"/>
              <a:t>Anwendungen</a:t>
            </a:r>
            <a:r>
              <a:rPr lang="en-US" sz="1800" dirty="0"/>
              <a:t> </a:t>
            </a:r>
            <a:r>
              <a:rPr lang="en-US" sz="1800" dirty="0" err="1"/>
              <a:t>mit</a:t>
            </a:r>
            <a:r>
              <a:rPr lang="en-US" sz="1800" dirty="0"/>
              <a:t> </a:t>
            </a:r>
            <a:r>
              <a:rPr lang="en-US" sz="1800" dirty="0" err="1"/>
              <a:t>Daten</a:t>
            </a:r>
            <a:r>
              <a:rPr lang="en-US" sz="1800" dirty="0"/>
              <a:t> </a:t>
            </a:r>
            <a:r>
              <a:rPr lang="en-US" sz="1800" dirty="0" err="1"/>
              <a:t>versorgt</a:t>
            </a:r>
            <a:r>
              <a:rPr lang="en-US" sz="1800" dirty="0"/>
              <a:t> </a:t>
            </a:r>
            <a:r>
              <a:rPr lang="en-US" sz="1800" dirty="0" err="1"/>
              <a:t>oder</a:t>
            </a:r>
            <a:r>
              <a:rPr lang="en-US" sz="1800" dirty="0"/>
              <a:t> </a:t>
            </a:r>
            <a:r>
              <a:rPr lang="en-US" sz="1800" dirty="0" err="1"/>
              <a:t>Grundlage</a:t>
            </a:r>
            <a:r>
              <a:rPr lang="en-US" sz="1800" dirty="0"/>
              <a:t> </a:t>
            </a:r>
            <a:r>
              <a:rPr lang="en-US" sz="1800" dirty="0" err="1"/>
              <a:t>für</a:t>
            </a:r>
            <a:r>
              <a:rPr lang="en-US" sz="1800" dirty="0"/>
              <a:t> </a:t>
            </a:r>
            <a:r>
              <a:rPr lang="en-US" sz="1800" dirty="0" err="1"/>
              <a:t>andere</a:t>
            </a:r>
            <a:r>
              <a:rPr lang="en-US" sz="1800" dirty="0"/>
              <a:t> </a:t>
            </a:r>
            <a:r>
              <a:rPr lang="en-US" sz="1800" dirty="0" err="1"/>
              <a:t>Anwendungen</a:t>
            </a:r>
            <a:r>
              <a:rPr lang="en-US" sz="1800" dirty="0"/>
              <a:t> </a:t>
            </a:r>
            <a:r>
              <a:rPr lang="en-US" sz="1800" dirty="0" err="1"/>
              <a:t>ist</a:t>
            </a:r>
            <a:endParaRPr lang="en-US" sz="1800" dirty="0"/>
          </a:p>
          <a:p>
            <a:pPr lvl="1"/>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16) Architektur und Legacy Applications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344</a:t>
            </a:fld>
            <a:endParaRPr lang="de-DE"/>
          </a:p>
        </p:txBody>
      </p:sp>
    </p:spTree>
    <p:extLst>
      <p:ext uri="{BB962C8B-B14F-4D97-AF65-F5344CB8AC3E}">
        <p14:creationId xmlns:p14="http://schemas.microsoft.com/office/powerpoint/2010/main" val="246666675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Ändern</a:t>
            </a:r>
            <a:r>
              <a:rPr lang="en-US" sz="1800" dirty="0"/>
              <a:t> von Legacy Applications</a:t>
            </a:r>
          </a:p>
          <a:p>
            <a:pPr lvl="1"/>
            <a:r>
              <a:rPr lang="en-US" sz="1800" dirty="0" err="1"/>
              <a:t>klassisches</a:t>
            </a:r>
            <a:r>
              <a:rPr lang="en-US" sz="1800" dirty="0"/>
              <a:t> Buch : </a:t>
            </a:r>
            <a:r>
              <a:rPr lang="en-US" sz="1800" i="1" dirty="0"/>
              <a:t>Refactoring: Improving the Design of Existing Code</a:t>
            </a:r>
            <a:r>
              <a:rPr lang="en-US" sz="1800" dirty="0"/>
              <a:t> von Martin Fowler</a:t>
            </a:r>
          </a:p>
          <a:p>
            <a:pPr lvl="1"/>
            <a:r>
              <a:rPr lang="en-US" sz="1800" i="1" dirty="0"/>
              <a:t>“....the process of changing a software system in such a way that it does not alter the external behavior of the code yet improves </a:t>
            </a:r>
            <a:r>
              <a:rPr lang="en-US" sz="1800" i="1" dirty="0" err="1"/>
              <a:t>ist</a:t>
            </a:r>
            <a:r>
              <a:rPr lang="en-US" sz="1800" i="1" dirty="0"/>
              <a:t> internal structure”</a:t>
            </a:r>
          </a:p>
          <a:p>
            <a:pPr lvl="1"/>
            <a:r>
              <a:rPr lang="en-US" sz="1800" dirty="0"/>
              <a:t>die Business </a:t>
            </a:r>
            <a:r>
              <a:rPr lang="en-US" sz="1800" dirty="0" err="1"/>
              <a:t>Logik</a:t>
            </a:r>
            <a:r>
              <a:rPr lang="en-US" sz="1800" dirty="0"/>
              <a:t> und die </a:t>
            </a:r>
            <a:r>
              <a:rPr lang="en-US" sz="1800" dirty="0" err="1"/>
              <a:t>Funktionalität</a:t>
            </a:r>
            <a:r>
              <a:rPr lang="en-US" sz="1800" dirty="0"/>
              <a:t> </a:t>
            </a:r>
            <a:r>
              <a:rPr lang="en-US" sz="1800" dirty="0" err="1"/>
              <a:t>bleiben</a:t>
            </a:r>
            <a:r>
              <a:rPr lang="en-US" sz="1800" dirty="0"/>
              <a:t> </a:t>
            </a:r>
            <a:r>
              <a:rPr lang="en-US" sz="1800" dirty="0" err="1"/>
              <a:t>erhalten</a:t>
            </a:r>
            <a:endParaRPr lang="en-US" sz="1800" dirty="0"/>
          </a:p>
          <a:p>
            <a:pPr lvl="1"/>
            <a:r>
              <a:rPr lang="en-US" sz="1800" dirty="0" err="1"/>
              <a:t>folgende</a:t>
            </a:r>
            <a:r>
              <a:rPr lang="en-US" sz="1800" dirty="0"/>
              <a:t> </a:t>
            </a:r>
            <a:r>
              <a:rPr lang="en-US" sz="1800" dirty="0" err="1"/>
              <a:t>Schritte</a:t>
            </a:r>
            <a:r>
              <a:rPr lang="en-US" sz="1800" dirty="0"/>
              <a:t> </a:t>
            </a:r>
            <a:r>
              <a:rPr lang="en-US" sz="1800" dirty="0" err="1"/>
              <a:t>sind</a:t>
            </a:r>
            <a:r>
              <a:rPr lang="en-US" sz="1800" dirty="0"/>
              <a:t> </a:t>
            </a:r>
            <a:r>
              <a:rPr lang="en-US" sz="1800" dirty="0" err="1"/>
              <a:t>notwendig</a:t>
            </a:r>
            <a:endParaRPr lang="en-US" sz="1800" dirty="0"/>
          </a:p>
          <a:p>
            <a:pPr lvl="2"/>
            <a:r>
              <a:rPr lang="en-US" sz="1800" dirty="0"/>
              <a:t>den Legacy Code </a:t>
            </a:r>
            <a:r>
              <a:rPr lang="en-US" sz="1800" dirty="0" err="1"/>
              <a:t>testbar</a:t>
            </a:r>
            <a:r>
              <a:rPr lang="en-US" sz="1800" dirty="0"/>
              <a:t> </a:t>
            </a:r>
            <a:r>
              <a:rPr lang="en-US" sz="1800" dirty="0" err="1"/>
              <a:t>machen</a:t>
            </a:r>
            <a:endParaRPr lang="en-US" sz="1800" dirty="0"/>
          </a:p>
          <a:p>
            <a:pPr lvl="3"/>
            <a:r>
              <a:rPr lang="en-US" sz="1800" dirty="0"/>
              <a:t>unit Test </a:t>
            </a:r>
            <a:r>
              <a:rPr lang="en-US" sz="1800" dirty="0" err="1"/>
              <a:t>einführen</a:t>
            </a:r>
            <a:endParaRPr lang="en-US" sz="1800" dirty="0"/>
          </a:p>
          <a:p>
            <a:pPr lvl="2"/>
            <a:r>
              <a:rPr lang="en-US" sz="1800" dirty="0" err="1"/>
              <a:t>redundanten</a:t>
            </a:r>
            <a:r>
              <a:rPr lang="en-US" sz="1800" dirty="0"/>
              <a:t> Code </a:t>
            </a:r>
            <a:r>
              <a:rPr lang="en-US" sz="1800" dirty="0" err="1"/>
              <a:t>entfernen</a:t>
            </a:r>
            <a:endParaRPr lang="en-US" sz="1800" dirty="0"/>
          </a:p>
          <a:p>
            <a:pPr lvl="3"/>
            <a:r>
              <a:rPr lang="en-US" sz="1800" dirty="0" err="1"/>
              <a:t>unerreichbar</a:t>
            </a:r>
            <a:r>
              <a:rPr lang="en-US" sz="1800" dirty="0"/>
              <a:t>, tot, </a:t>
            </a:r>
            <a:r>
              <a:rPr lang="en-US" sz="1800" dirty="0" err="1"/>
              <a:t>auskommentiert</a:t>
            </a:r>
            <a:r>
              <a:rPr lang="en-US" sz="1800" dirty="0"/>
              <a:t>, </a:t>
            </a:r>
            <a:r>
              <a:rPr lang="en-US" sz="1800" dirty="0" err="1"/>
              <a:t>doppelt</a:t>
            </a:r>
            <a:endParaRPr lang="en-US" sz="1800" dirty="0"/>
          </a:p>
          <a:p>
            <a:pPr lvl="2"/>
            <a:r>
              <a:rPr lang="en-US" sz="1800" dirty="0"/>
              <a:t>Tools </a:t>
            </a:r>
            <a:r>
              <a:rPr lang="en-US" sz="1800" dirty="0" err="1"/>
              <a:t>benutzen</a:t>
            </a:r>
            <a:endParaRPr lang="en-US" sz="1800" dirty="0"/>
          </a:p>
          <a:p>
            <a:pPr lvl="3"/>
            <a:r>
              <a:rPr lang="en-US" sz="1800" dirty="0"/>
              <a:t>IDE </a:t>
            </a:r>
            <a:r>
              <a:rPr lang="en-US" sz="1800" dirty="0" err="1"/>
              <a:t>kann</a:t>
            </a:r>
            <a:r>
              <a:rPr lang="en-US" sz="1800" dirty="0"/>
              <a:t> oft </a:t>
            </a:r>
            <a:r>
              <a:rPr lang="en-US" sz="1800" dirty="0" err="1"/>
              <a:t>dabei</a:t>
            </a:r>
            <a:r>
              <a:rPr lang="en-US" sz="1800" dirty="0"/>
              <a:t> </a:t>
            </a:r>
            <a:r>
              <a:rPr lang="en-US" sz="1800" dirty="0" err="1"/>
              <a:t>helfen</a:t>
            </a:r>
            <a:endParaRPr lang="en-US" sz="1800" dirty="0"/>
          </a:p>
          <a:p>
            <a:pPr lvl="2"/>
            <a:r>
              <a:rPr lang="en-US" sz="1800" dirty="0" err="1"/>
              <a:t>kleine</a:t>
            </a:r>
            <a:r>
              <a:rPr lang="en-US" sz="1800" dirty="0"/>
              <a:t>, </a:t>
            </a:r>
            <a:r>
              <a:rPr lang="en-US" sz="1800" dirty="0" err="1"/>
              <a:t>inkrementelle</a:t>
            </a:r>
            <a:r>
              <a:rPr lang="en-US" sz="1800" dirty="0"/>
              <a:t> </a:t>
            </a:r>
            <a:r>
              <a:rPr lang="en-US" sz="1800" dirty="0" err="1"/>
              <a:t>Änderungen</a:t>
            </a:r>
            <a:r>
              <a:rPr lang="en-US" sz="1800" dirty="0"/>
              <a:t> </a:t>
            </a:r>
            <a:r>
              <a:rPr lang="en-US" sz="1800" dirty="0" err="1"/>
              <a:t>planen</a:t>
            </a:r>
            <a:r>
              <a:rPr lang="en-US" sz="1800" dirty="0"/>
              <a:t> und </a:t>
            </a:r>
            <a:r>
              <a:rPr lang="en-US" sz="1800" dirty="0" err="1"/>
              <a:t>vornehmen</a:t>
            </a:r>
            <a:endParaRPr lang="en-US" sz="1800" dirty="0"/>
          </a:p>
          <a:p>
            <a:pPr lvl="2"/>
            <a:r>
              <a:rPr lang="en-US" sz="1800" dirty="0" err="1"/>
              <a:t>Monolithen</a:t>
            </a:r>
            <a:r>
              <a:rPr lang="en-US" sz="1800" dirty="0"/>
              <a:t> in Microservices </a:t>
            </a:r>
            <a:r>
              <a:rPr lang="en-US" sz="1800" dirty="0" err="1"/>
              <a:t>umarbeiten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16) Architektur und Legacy Applications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345</a:t>
            </a:fld>
            <a:endParaRPr lang="de-DE"/>
          </a:p>
        </p:txBody>
      </p:sp>
    </p:spTree>
    <p:extLst>
      <p:ext uri="{BB962C8B-B14F-4D97-AF65-F5344CB8AC3E}">
        <p14:creationId xmlns:p14="http://schemas.microsoft.com/office/powerpoint/2010/main" val="241255366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Migration in die Cloud</a:t>
            </a:r>
          </a:p>
          <a:p>
            <a:pPr lvl="1"/>
            <a:r>
              <a:rPr lang="en-US" sz="1800" dirty="0"/>
              <a:t>um Legacy Applications </a:t>
            </a:r>
            <a:r>
              <a:rPr lang="en-US" sz="1800" dirty="0" err="1"/>
              <a:t>zu</a:t>
            </a:r>
            <a:r>
              <a:rPr lang="en-US" sz="1800" dirty="0"/>
              <a:t> </a:t>
            </a:r>
            <a:r>
              <a:rPr lang="en-US" sz="1800" dirty="0" err="1"/>
              <a:t>modernisieren</a:t>
            </a:r>
            <a:r>
              <a:rPr lang="en-US" sz="1800" dirty="0"/>
              <a:t>, </a:t>
            </a:r>
            <a:r>
              <a:rPr lang="en-US" sz="1800" dirty="0" err="1"/>
              <a:t>könnte</a:t>
            </a:r>
            <a:r>
              <a:rPr lang="en-US" sz="1800" dirty="0"/>
              <a:t> </a:t>
            </a:r>
            <a:r>
              <a:rPr lang="en-US" sz="1800" dirty="0" err="1"/>
              <a:t>auch</a:t>
            </a:r>
            <a:r>
              <a:rPr lang="en-US" sz="1800" dirty="0"/>
              <a:t> die Migration in die Cloud </a:t>
            </a:r>
            <a:r>
              <a:rPr lang="en-US" sz="1800" dirty="0" err="1"/>
              <a:t>ein</a:t>
            </a:r>
            <a:r>
              <a:rPr lang="en-US" sz="1800" dirty="0"/>
              <a:t> </a:t>
            </a:r>
            <a:r>
              <a:rPr lang="en-US" sz="1800" dirty="0" err="1"/>
              <a:t>geeignetes</a:t>
            </a:r>
            <a:r>
              <a:rPr lang="en-US" sz="1800" dirty="0"/>
              <a:t> </a:t>
            </a:r>
            <a:r>
              <a:rPr lang="en-US" sz="1800" dirty="0" err="1"/>
              <a:t>Mittel</a:t>
            </a:r>
            <a:r>
              <a:rPr lang="en-US" sz="1800" dirty="0"/>
              <a:t> sein</a:t>
            </a:r>
          </a:p>
          <a:p>
            <a:pPr lvl="1"/>
            <a:r>
              <a:rPr lang="en-US" sz="1800" dirty="0"/>
              <a:t>Es </a:t>
            </a:r>
            <a:r>
              <a:rPr lang="en-US" sz="1800" dirty="0" err="1"/>
              <a:t>gibt</a:t>
            </a:r>
            <a:r>
              <a:rPr lang="en-US" sz="1800" dirty="0"/>
              <a:t> </a:t>
            </a:r>
            <a:r>
              <a:rPr lang="en-US" sz="1800" dirty="0" err="1"/>
              <a:t>Gründe</a:t>
            </a:r>
            <a:r>
              <a:rPr lang="en-US" sz="1800" dirty="0"/>
              <a:t>, </a:t>
            </a:r>
            <a:r>
              <a:rPr lang="en-US" sz="1800" dirty="0" err="1"/>
              <a:t>warum</a:t>
            </a:r>
            <a:r>
              <a:rPr lang="en-US" sz="1800" dirty="0"/>
              <a:t> </a:t>
            </a:r>
            <a:r>
              <a:rPr lang="en-US" sz="1800" dirty="0" err="1"/>
              <a:t>eine</a:t>
            </a:r>
            <a:r>
              <a:rPr lang="en-US" sz="1800" dirty="0"/>
              <a:t> Migration Sinn </a:t>
            </a:r>
            <a:r>
              <a:rPr lang="en-US" sz="1800" dirty="0" err="1"/>
              <a:t>machen</a:t>
            </a:r>
            <a:r>
              <a:rPr lang="en-US" sz="1800" dirty="0"/>
              <a:t> </a:t>
            </a:r>
            <a:r>
              <a:rPr lang="en-US" sz="1800" dirty="0" err="1"/>
              <a:t>könnte</a:t>
            </a:r>
            <a:r>
              <a:rPr lang="en-US" sz="1800" dirty="0"/>
              <a:t> </a:t>
            </a:r>
            <a:r>
              <a:rPr lang="en-US" sz="1800" dirty="0" err="1"/>
              <a:t>wie</a:t>
            </a:r>
            <a:r>
              <a:rPr lang="en-US" sz="1800" dirty="0"/>
              <a:t> </a:t>
            </a:r>
            <a:r>
              <a:rPr lang="en-US" sz="1800" dirty="0" err="1"/>
              <a:t>z.B</a:t>
            </a:r>
            <a:r>
              <a:rPr lang="en-US" sz="1800" dirty="0"/>
              <a:t>.</a:t>
            </a:r>
          </a:p>
          <a:p>
            <a:pPr lvl="2"/>
            <a:r>
              <a:rPr lang="en-US" sz="1800" dirty="0" err="1"/>
              <a:t>Kosteneinsparung</a:t>
            </a:r>
            <a:r>
              <a:rPr lang="en-US" sz="1800" dirty="0"/>
              <a:t> </a:t>
            </a:r>
            <a:r>
              <a:rPr lang="en-US" sz="1800" dirty="0" err="1"/>
              <a:t>bei</a:t>
            </a:r>
            <a:r>
              <a:rPr lang="en-US" sz="1800" dirty="0"/>
              <a:t> HW/SW, </a:t>
            </a:r>
            <a:r>
              <a:rPr lang="en-US" sz="1800" dirty="0" err="1"/>
              <a:t>Betrieb</a:t>
            </a:r>
            <a:r>
              <a:rPr lang="en-US" sz="1800" dirty="0"/>
              <a:t>, Patches</a:t>
            </a:r>
          </a:p>
          <a:p>
            <a:pPr lvl="2"/>
            <a:r>
              <a:rPr lang="en-US" sz="1800" dirty="0" err="1"/>
              <a:t>höhere</a:t>
            </a:r>
            <a:r>
              <a:rPr lang="en-US" sz="1800" dirty="0"/>
              <a:t> </a:t>
            </a:r>
            <a:r>
              <a:rPr lang="en-US" sz="1800" dirty="0" err="1"/>
              <a:t>Verfügbarkeit</a:t>
            </a:r>
            <a:r>
              <a:rPr lang="en-US" sz="1800" dirty="0"/>
              <a:t> und </a:t>
            </a:r>
            <a:r>
              <a:rPr lang="en-US" sz="1800" dirty="0" err="1"/>
              <a:t>Skalierbarkeit</a:t>
            </a:r>
            <a:endParaRPr lang="en-US" sz="1800" dirty="0"/>
          </a:p>
          <a:p>
            <a:pPr lvl="1"/>
            <a:r>
              <a:rPr lang="en-US" sz="1800" dirty="0"/>
              <a:t>die 6 R der Migration</a:t>
            </a:r>
          </a:p>
          <a:p>
            <a:pPr lvl="2"/>
            <a:r>
              <a:rPr lang="en-US" sz="1800" dirty="0"/>
              <a:t>Remove (</a:t>
            </a:r>
            <a:r>
              <a:rPr lang="en-US" sz="1800" dirty="0" err="1"/>
              <a:t>oder</a:t>
            </a:r>
            <a:r>
              <a:rPr lang="en-US" sz="1800" dirty="0"/>
              <a:t> Retire)</a:t>
            </a:r>
          </a:p>
          <a:p>
            <a:pPr lvl="3"/>
            <a:r>
              <a:rPr lang="en-US" sz="1800" dirty="0" err="1"/>
              <a:t>bei</a:t>
            </a:r>
            <a:r>
              <a:rPr lang="en-US" sz="1800" dirty="0"/>
              <a:t> </a:t>
            </a:r>
            <a:r>
              <a:rPr lang="en-US" sz="1800" dirty="0" err="1"/>
              <a:t>jeder</a:t>
            </a:r>
            <a:r>
              <a:rPr lang="en-US" sz="1800" dirty="0"/>
              <a:t> Migration fallen </a:t>
            </a:r>
            <a:r>
              <a:rPr lang="en-US" sz="1800" dirty="0" err="1"/>
              <a:t>immer</a:t>
            </a:r>
            <a:r>
              <a:rPr lang="en-US" sz="1800" dirty="0"/>
              <a:t> </a:t>
            </a:r>
            <a:r>
              <a:rPr lang="en-US" sz="1800" dirty="0" err="1"/>
              <a:t>Anwendungen</a:t>
            </a:r>
            <a:r>
              <a:rPr lang="en-US" sz="1800" dirty="0"/>
              <a:t> an, die </a:t>
            </a:r>
            <a:r>
              <a:rPr lang="en-US" sz="1800" dirty="0" err="1"/>
              <a:t>eingestellt</a:t>
            </a:r>
            <a:r>
              <a:rPr lang="en-US" sz="1800" dirty="0"/>
              <a:t> </a:t>
            </a:r>
            <a:r>
              <a:rPr lang="en-US" sz="1800" dirty="0" err="1"/>
              <a:t>werden</a:t>
            </a:r>
            <a:r>
              <a:rPr lang="en-US" sz="1800" dirty="0"/>
              <a:t> </a:t>
            </a:r>
            <a:r>
              <a:rPr lang="en-US" sz="1800" dirty="0" err="1"/>
              <a:t>können</a:t>
            </a:r>
            <a:endParaRPr lang="en-US" sz="1800" dirty="0"/>
          </a:p>
          <a:p>
            <a:pPr lvl="2"/>
            <a:r>
              <a:rPr lang="en-US" sz="1800" dirty="0"/>
              <a:t>Retain</a:t>
            </a:r>
          </a:p>
          <a:p>
            <a:pPr lvl="3"/>
            <a:r>
              <a:rPr lang="en-US" sz="1800" dirty="0"/>
              <a:t>es </a:t>
            </a:r>
            <a:r>
              <a:rPr lang="en-US" sz="1800" dirty="0" err="1"/>
              <a:t>gibt</a:t>
            </a:r>
            <a:r>
              <a:rPr lang="en-US" sz="1800" dirty="0"/>
              <a:t> </a:t>
            </a:r>
            <a:r>
              <a:rPr lang="en-US" sz="1800" dirty="0" err="1"/>
              <a:t>immer</a:t>
            </a:r>
            <a:r>
              <a:rPr lang="en-US" sz="1800" dirty="0"/>
              <a:t> </a:t>
            </a:r>
            <a:r>
              <a:rPr lang="en-US" sz="1800" dirty="0" err="1"/>
              <a:t>Anwendungen</a:t>
            </a:r>
            <a:r>
              <a:rPr lang="en-US" sz="1800" dirty="0"/>
              <a:t>, die in </a:t>
            </a:r>
            <a:r>
              <a:rPr lang="en-US" sz="1800" dirty="0" err="1"/>
              <a:t>ihrer</a:t>
            </a:r>
            <a:r>
              <a:rPr lang="en-US" sz="1800" dirty="0"/>
              <a:t> </a:t>
            </a:r>
            <a:r>
              <a:rPr lang="en-US" sz="1800" dirty="0" err="1"/>
              <a:t>Umgebung</a:t>
            </a:r>
            <a:r>
              <a:rPr lang="en-US" sz="1800" dirty="0"/>
              <a:t> </a:t>
            </a:r>
            <a:r>
              <a:rPr lang="en-US" sz="1800" dirty="0" err="1"/>
              <a:t>bleiben</a:t>
            </a:r>
            <a:r>
              <a:rPr lang="en-US" sz="1800" dirty="0"/>
              <a:t> </a:t>
            </a:r>
            <a:r>
              <a:rPr lang="en-US" sz="1800" dirty="0" err="1"/>
              <a:t>müssen</a:t>
            </a:r>
            <a:r>
              <a:rPr lang="en-US" sz="1800" dirty="0"/>
              <a:t> </a:t>
            </a:r>
            <a:br>
              <a:rPr lang="en-US" sz="1800" dirty="0"/>
            </a:br>
            <a:r>
              <a:rPr lang="en-US" sz="1800" dirty="0"/>
              <a:t>(</a:t>
            </a:r>
            <a:r>
              <a:rPr lang="en-US" sz="1800" dirty="0" err="1"/>
              <a:t>techn</a:t>
            </a:r>
            <a:r>
              <a:rPr lang="en-US" sz="1800" dirty="0"/>
              <a:t>., </a:t>
            </a:r>
            <a:r>
              <a:rPr lang="en-US" sz="1800" dirty="0" err="1"/>
              <a:t>organisator</a:t>
            </a:r>
            <a:r>
              <a:rPr lang="en-US" sz="1800" dirty="0"/>
              <a:t>., </a:t>
            </a:r>
            <a:r>
              <a:rPr lang="en-US" sz="1800" dirty="0" err="1"/>
              <a:t>finanziell</a:t>
            </a:r>
            <a:r>
              <a:rPr lang="en-US" sz="1800" dirty="0"/>
              <a:t>, </a:t>
            </a:r>
            <a:r>
              <a:rPr lang="en-US" sz="1800" dirty="0" err="1"/>
              <a:t>politisch</a:t>
            </a:r>
            <a:r>
              <a:rPr lang="en-US" sz="1800" dirty="0"/>
              <a:t>)</a:t>
            </a:r>
          </a:p>
          <a:p>
            <a:pPr lvl="2"/>
            <a:r>
              <a:rPr lang="en-US" sz="1800" dirty="0" err="1"/>
              <a:t>Replatform</a:t>
            </a:r>
            <a:endParaRPr lang="en-US" sz="1800" dirty="0"/>
          </a:p>
          <a:p>
            <a:pPr lvl="3"/>
            <a:r>
              <a:rPr lang="en-US" sz="1800" dirty="0"/>
              <a:t>manche </a:t>
            </a:r>
            <a:r>
              <a:rPr lang="en-US" sz="1800" dirty="0" err="1"/>
              <a:t>Anwendungen</a:t>
            </a:r>
            <a:r>
              <a:rPr lang="en-US" sz="1800" dirty="0"/>
              <a:t> </a:t>
            </a:r>
            <a:r>
              <a:rPr lang="en-US" sz="1800" dirty="0" err="1"/>
              <a:t>werden</a:t>
            </a:r>
            <a:r>
              <a:rPr lang="en-US" sz="1800" dirty="0"/>
              <a:t> </a:t>
            </a:r>
            <a:r>
              <a:rPr lang="en-US" sz="1800" dirty="0" err="1"/>
              <a:t>zu</a:t>
            </a:r>
            <a:r>
              <a:rPr lang="en-US" sz="1800" dirty="0"/>
              <a:t> IaaS </a:t>
            </a:r>
            <a:r>
              <a:rPr lang="en-US" sz="1800" dirty="0" err="1"/>
              <a:t>Providern</a:t>
            </a:r>
            <a:r>
              <a:rPr lang="en-US" sz="1800" dirty="0"/>
              <a:t> </a:t>
            </a:r>
            <a:r>
              <a:rPr lang="en-US" sz="1800" dirty="0" err="1"/>
              <a:t>migriert</a:t>
            </a:r>
            <a:endParaRPr lang="en-US" sz="1800" dirty="0"/>
          </a:p>
          <a:p>
            <a:pPr lvl="2"/>
            <a:r>
              <a:rPr lang="en-US" sz="1800" dirty="0"/>
              <a:t>Rehost</a:t>
            </a:r>
          </a:p>
          <a:p>
            <a:pPr lvl="3"/>
            <a:r>
              <a:rPr lang="en-US" sz="1800" dirty="0" err="1"/>
              <a:t>ein</a:t>
            </a:r>
            <a:r>
              <a:rPr lang="en-US" sz="1800" dirty="0"/>
              <a:t> </a:t>
            </a:r>
            <a:r>
              <a:rPr lang="en-US" sz="1800" dirty="0" err="1"/>
              <a:t>externer</a:t>
            </a:r>
            <a:r>
              <a:rPr lang="en-US" sz="1800" dirty="0"/>
              <a:t> Provider </a:t>
            </a:r>
            <a:r>
              <a:rPr lang="en-US" sz="1800" dirty="0" err="1"/>
              <a:t>hostet</a:t>
            </a:r>
            <a:r>
              <a:rPr lang="en-US" sz="1800" dirty="0"/>
              <a:t> die </a:t>
            </a:r>
            <a:r>
              <a:rPr lang="en-US" sz="1800" dirty="0" err="1"/>
              <a:t>Anwendung</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16) Architektur und Legacy Applications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346</a:t>
            </a:fld>
            <a:endParaRPr lang="de-DE"/>
          </a:p>
        </p:txBody>
      </p:sp>
    </p:spTree>
    <p:extLst>
      <p:ext uri="{BB962C8B-B14F-4D97-AF65-F5344CB8AC3E}">
        <p14:creationId xmlns:p14="http://schemas.microsoft.com/office/powerpoint/2010/main" val="18600336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Migration in die Cloud</a:t>
            </a:r>
          </a:p>
          <a:p>
            <a:pPr lvl="1"/>
            <a:r>
              <a:rPr lang="en-US" sz="1800" dirty="0"/>
              <a:t>die 6 R der Migration</a:t>
            </a:r>
          </a:p>
          <a:p>
            <a:pPr lvl="2"/>
            <a:r>
              <a:rPr lang="en-US" sz="1800" dirty="0"/>
              <a:t>Repurchase</a:t>
            </a:r>
          </a:p>
          <a:p>
            <a:pPr lvl="3"/>
            <a:r>
              <a:rPr lang="en-US" sz="1800" dirty="0" err="1"/>
              <a:t>manchmal</a:t>
            </a:r>
            <a:r>
              <a:rPr lang="en-US" sz="1800" dirty="0"/>
              <a:t> </a:t>
            </a:r>
            <a:r>
              <a:rPr lang="en-US" sz="1800" dirty="0" err="1"/>
              <a:t>macht</a:t>
            </a:r>
            <a:r>
              <a:rPr lang="en-US" sz="1800" dirty="0"/>
              <a:t> es Sinn die </a:t>
            </a:r>
            <a:r>
              <a:rPr lang="en-US" sz="1800" dirty="0" err="1"/>
              <a:t>Anwendung</a:t>
            </a:r>
            <a:r>
              <a:rPr lang="en-US" sz="1800" dirty="0"/>
              <a:t> </a:t>
            </a:r>
            <a:r>
              <a:rPr lang="en-US" sz="1800" dirty="0" err="1"/>
              <a:t>durch</a:t>
            </a:r>
            <a:r>
              <a:rPr lang="en-US" sz="1800" dirty="0"/>
              <a:t> </a:t>
            </a:r>
            <a:r>
              <a:rPr lang="en-US" sz="1800" dirty="0" err="1"/>
              <a:t>eine</a:t>
            </a:r>
            <a:r>
              <a:rPr lang="en-US" sz="1800" dirty="0"/>
              <a:t> </a:t>
            </a:r>
            <a:r>
              <a:rPr lang="en-US" sz="1800" dirty="0" err="1"/>
              <a:t>neue</a:t>
            </a:r>
            <a:r>
              <a:rPr lang="en-US" sz="1800" dirty="0"/>
              <a:t> </a:t>
            </a:r>
            <a:r>
              <a:rPr lang="en-US" sz="1800" dirty="0" err="1"/>
              <a:t>Standardanwendung</a:t>
            </a:r>
            <a:r>
              <a:rPr lang="en-US" sz="1800" dirty="0"/>
              <a:t> </a:t>
            </a:r>
            <a:r>
              <a:rPr lang="en-US" sz="1800" dirty="0" err="1"/>
              <a:t>zu</a:t>
            </a:r>
            <a:r>
              <a:rPr lang="en-US" sz="1800" dirty="0"/>
              <a:t> </a:t>
            </a:r>
            <a:r>
              <a:rPr lang="en-US" sz="1800" dirty="0" err="1"/>
              <a:t>ersetzen</a:t>
            </a:r>
            <a:endParaRPr lang="en-US" sz="1800" dirty="0"/>
          </a:p>
          <a:p>
            <a:pPr lvl="2"/>
            <a:r>
              <a:rPr lang="en-US" sz="1800" dirty="0"/>
              <a:t>Refactor (Rearchitect)</a:t>
            </a:r>
          </a:p>
          <a:p>
            <a:pPr lvl="3"/>
            <a:r>
              <a:rPr lang="en-US" sz="1800" dirty="0"/>
              <a:t>das </a:t>
            </a:r>
            <a:r>
              <a:rPr lang="en-US" sz="1800" dirty="0" err="1"/>
              <a:t>ist</a:t>
            </a:r>
            <a:r>
              <a:rPr lang="en-US" sz="1800" dirty="0"/>
              <a:t> die </a:t>
            </a:r>
            <a:r>
              <a:rPr lang="en-US" sz="1800" dirty="0" err="1"/>
              <a:t>anspruchvollste</a:t>
            </a:r>
            <a:r>
              <a:rPr lang="en-US" sz="1800" dirty="0"/>
              <a:t> </a:t>
            </a:r>
            <a:r>
              <a:rPr lang="en-US" sz="1800" dirty="0" err="1"/>
              <a:t>Variante</a:t>
            </a:r>
            <a:r>
              <a:rPr lang="en-US" sz="1800" dirty="0"/>
              <a:t>, </a:t>
            </a:r>
            <a:r>
              <a:rPr lang="en-US" sz="1800" dirty="0" err="1"/>
              <a:t>hier</a:t>
            </a:r>
            <a:r>
              <a:rPr lang="en-US" sz="1800" dirty="0"/>
              <a:t> </a:t>
            </a:r>
            <a:r>
              <a:rPr lang="en-US" sz="1800" dirty="0" err="1"/>
              <a:t>können</a:t>
            </a:r>
            <a:r>
              <a:rPr lang="en-US" sz="1800" dirty="0"/>
              <a:t> </a:t>
            </a:r>
            <a:r>
              <a:rPr lang="en-US" sz="1800" dirty="0" err="1"/>
              <a:t>aber</a:t>
            </a:r>
            <a:r>
              <a:rPr lang="en-US" sz="1800" dirty="0"/>
              <a:t> </a:t>
            </a:r>
            <a:r>
              <a:rPr lang="en-US" sz="1800" dirty="0" err="1"/>
              <a:t>alle</a:t>
            </a:r>
            <a:r>
              <a:rPr lang="en-US" sz="1800" dirty="0"/>
              <a:t> </a:t>
            </a:r>
            <a:r>
              <a:rPr lang="en-US" sz="1800" dirty="0" err="1"/>
              <a:t>Vorteile</a:t>
            </a:r>
            <a:r>
              <a:rPr lang="en-US" sz="1800" dirty="0"/>
              <a:t> der </a:t>
            </a:r>
            <a:r>
              <a:rPr lang="en-US" sz="1800" dirty="0" err="1"/>
              <a:t>neuen</a:t>
            </a:r>
            <a:r>
              <a:rPr lang="en-US" sz="1800" dirty="0"/>
              <a:t> </a:t>
            </a:r>
            <a:br>
              <a:rPr lang="en-US" sz="1800" dirty="0"/>
            </a:br>
            <a:r>
              <a:rPr lang="en-US" sz="1800" dirty="0" err="1"/>
              <a:t>Plattform</a:t>
            </a:r>
            <a:r>
              <a:rPr lang="en-US" sz="1800" dirty="0"/>
              <a:t> </a:t>
            </a:r>
            <a:r>
              <a:rPr lang="en-US" sz="1800" dirty="0" err="1"/>
              <a:t>genutzt</a:t>
            </a:r>
            <a:r>
              <a:rPr lang="en-US" sz="1800" dirty="0"/>
              <a:t> </a:t>
            </a:r>
            <a:r>
              <a:rPr lang="en-US" sz="1800" dirty="0" err="1"/>
              <a:t>werden</a:t>
            </a:r>
            <a:endParaRPr lang="en-US" sz="1800" dirty="0"/>
          </a:p>
          <a:p>
            <a:pPr lvl="4"/>
            <a:r>
              <a:rPr lang="en-US" sz="1800" dirty="0" err="1"/>
              <a:t>Verfügbarkeit</a:t>
            </a:r>
            <a:r>
              <a:rPr lang="en-US" sz="1800" dirty="0"/>
              <a:t>, </a:t>
            </a:r>
            <a:r>
              <a:rPr lang="en-US" sz="1800" dirty="0" err="1"/>
              <a:t>Resilienz</a:t>
            </a:r>
            <a:r>
              <a:rPr lang="en-US" sz="1800" dirty="0"/>
              <a:t>, </a:t>
            </a:r>
            <a:r>
              <a:rPr lang="en-US" sz="1800" dirty="0" err="1"/>
              <a:t>Skalierbarkeit</a:t>
            </a:r>
            <a:r>
              <a:rPr lang="en-US" sz="1800" dirty="0"/>
              <a:t>, Performance, </a:t>
            </a:r>
            <a:r>
              <a:rPr lang="en-US" sz="1800" dirty="0" err="1"/>
              <a:t>weltweite</a:t>
            </a:r>
            <a:r>
              <a:rPr lang="en-US" sz="1800" dirty="0"/>
              <a:t> </a:t>
            </a:r>
            <a:r>
              <a:rPr lang="en-US" sz="1800" dirty="0" err="1"/>
              <a:t>Verteilung</a:t>
            </a:r>
            <a:r>
              <a:rPr lang="en-US" sz="1800" dirty="0"/>
              <a:t>, </a:t>
            </a:r>
            <a:r>
              <a:rPr lang="en-US" sz="1800" dirty="0" err="1"/>
              <a:t>Kosteneinsparungen</a:t>
            </a:r>
            <a:r>
              <a:rPr lang="en-US" sz="1800" dirty="0"/>
              <a:t>, </a:t>
            </a:r>
            <a:r>
              <a:rPr lang="en-US" sz="1800" dirty="0" err="1"/>
              <a:t>neue</a:t>
            </a:r>
            <a:r>
              <a:rPr lang="en-US" sz="1800" dirty="0"/>
              <a:t> </a:t>
            </a:r>
            <a:r>
              <a:rPr lang="en-US" sz="1800" dirty="0" err="1"/>
              <a:t>Verrechnungsmodelle</a:t>
            </a:r>
            <a:r>
              <a:rPr lang="en-US" sz="1800" dirty="0"/>
              <a:t> (pay per usage)</a:t>
            </a:r>
          </a:p>
          <a:p>
            <a:pPr lvl="3"/>
            <a:r>
              <a:rPr lang="en-US" sz="1800" dirty="0"/>
              <a:t>in den </a:t>
            </a:r>
            <a:r>
              <a:rPr lang="en-US" sz="1800" dirty="0" err="1"/>
              <a:t>meisten</a:t>
            </a:r>
            <a:r>
              <a:rPr lang="en-US" sz="1800" dirty="0"/>
              <a:t> </a:t>
            </a:r>
            <a:r>
              <a:rPr lang="en-US" sz="1800" dirty="0" err="1"/>
              <a:t>Fällen</a:t>
            </a:r>
            <a:r>
              <a:rPr lang="en-US" sz="1800" dirty="0"/>
              <a:t> </a:t>
            </a:r>
            <a:r>
              <a:rPr lang="en-US" sz="1800" dirty="0" err="1"/>
              <a:t>ist</a:t>
            </a:r>
            <a:r>
              <a:rPr lang="en-US" sz="1800" dirty="0"/>
              <a:t> </a:t>
            </a:r>
            <a:r>
              <a:rPr lang="en-US" sz="1800" dirty="0" err="1"/>
              <a:t>eine</a:t>
            </a:r>
            <a:r>
              <a:rPr lang="en-US" sz="1800" dirty="0"/>
              <a:t> </a:t>
            </a:r>
            <a:r>
              <a:rPr lang="en-US" sz="1800" dirty="0" err="1"/>
              <a:t>neue</a:t>
            </a:r>
            <a:r>
              <a:rPr lang="en-US" sz="1800" dirty="0"/>
              <a:t> </a:t>
            </a:r>
            <a:r>
              <a:rPr lang="en-US" sz="1800" dirty="0" err="1"/>
              <a:t>Architektur</a:t>
            </a:r>
            <a:r>
              <a:rPr lang="en-US" sz="1800" dirty="0"/>
              <a:t> </a:t>
            </a:r>
            <a:r>
              <a:rPr lang="en-US" sz="1800" dirty="0" err="1"/>
              <a:t>notwendig</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16) Architektur und Legacy Applications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347</a:t>
            </a:fld>
            <a:endParaRPr lang="de-DE"/>
          </a:p>
        </p:txBody>
      </p:sp>
    </p:spTree>
    <p:extLst>
      <p:ext uri="{BB962C8B-B14F-4D97-AF65-F5344CB8AC3E}">
        <p14:creationId xmlns:p14="http://schemas.microsoft.com/office/powerpoint/2010/main" val="37673632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err="1"/>
              <a:t>Anwenden</a:t>
            </a:r>
            <a:r>
              <a:rPr lang="en-US" sz="1800" dirty="0"/>
              <a:t> von </a:t>
            </a:r>
            <a:r>
              <a:rPr lang="en-US" sz="1800" dirty="0" err="1"/>
              <a:t>agilen</a:t>
            </a:r>
            <a:r>
              <a:rPr lang="en-US" sz="1800" dirty="0"/>
              <a:t> </a:t>
            </a:r>
            <a:r>
              <a:rPr lang="en-US" sz="1800" dirty="0" err="1"/>
              <a:t>Methoden</a:t>
            </a:r>
            <a:endParaRPr lang="en-US" sz="1800" dirty="0"/>
          </a:p>
          <a:p>
            <a:pPr lvl="1"/>
            <a:r>
              <a:rPr lang="en-US" sz="1800" dirty="0" err="1"/>
              <a:t>ein</a:t>
            </a:r>
            <a:r>
              <a:rPr lang="en-US" sz="1800" dirty="0"/>
              <a:t> </a:t>
            </a:r>
            <a:r>
              <a:rPr lang="en-US" sz="1800" dirty="0" err="1"/>
              <a:t>Teil</a:t>
            </a:r>
            <a:r>
              <a:rPr lang="en-US" sz="1800" dirty="0"/>
              <a:t> der </a:t>
            </a:r>
            <a:r>
              <a:rPr lang="en-US" sz="1800" dirty="0" err="1"/>
              <a:t>Modernisierung</a:t>
            </a:r>
            <a:r>
              <a:rPr lang="en-US" sz="1800" dirty="0"/>
              <a:t> </a:t>
            </a:r>
            <a:r>
              <a:rPr lang="en-US" sz="1800" dirty="0" err="1"/>
              <a:t>einer</a:t>
            </a:r>
            <a:r>
              <a:rPr lang="en-US" sz="1800" dirty="0"/>
              <a:t> Legacy Application </a:t>
            </a:r>
            <a:r>
              <a:rPr lang="en-US" sz="1800" dirty="0" err="1"/>
              <a:t>könnte</a:t>
            </a:r>
            <a:r>
              <a:rPr lang="en-US" sz="1800" dirty="0"/>
              <a:t> </a:t>
            </a:r>
            <a:r>
              <a:rPr lang="en-US" sz="1800" dirty="0" err="1"/>
              <a:t>auch</a:t>
            </a:r>
            <a:r>
              <a:rPr lang="en-US" sz="1800" dirty="0"/>
              <a:t> </a:t>
            </a:r>
            <a:br>
              <a:rPr lang="en-US" sz="1800" dirty="0"/>
            </a:br>
            <a:r>
              <a:rPr lang="en-US" sz="1800" dirty="0"/>
              <a:t>der </a:t>
            </a:r>
            <a:r>
              <a:rPr lang="en-US" sz="1800" dirty="0" err="1"/>
              <a:t>Einsatz</a:t>
            </a:r>
            <a:r>
              <a:rPr lang="en-US" sz="1800" dirty="0"/>
              <a:t> agiler </a:t>
            </a:r>
            <a:r>
              <a:rPr lang="en-US" sz="1800" dirty="0" err="1"/>
              <a:t>Entwicklungsmethoden</a:t>
            </a:r>
            <a:r>
              <a:rPr lang="en-US" sz="1800" dirty="0"/>
              <a:t> sein</a:t>
            </a:r>
          </a:p>
          <a:p>
            <a:pPr lvl="1"/>
            <a:r>
              <a:rPr lang="en-US" sz="1800" dirty="0"/>
              <a:t>agile </a:t>
            </a:r>
            <a:r>
              <a:rPr lang="en-US" sz="1800" dirty="0" err="1"/>
              <a:t>Methoden</a:t>
            </a:r>
            <a:r>
              <a:rPr lang="en-US" sz="1800" dirty="0"/>
              <a:t> </a:t>
            </a:r>
            <a:r>
              <a:rPr lang="en-US" sz="1800" dirty="0" err="1"/>
              <a:t>können</a:t>
            </a:r>
            <a:r>
              <a:rPr lang="en-US" sz="1800" dirty="0"/>
              <a:t> </a:t>
            </a:r>
            <a:r>
              <a:rPr lang="en-US" sz="1800" dirty="0" err="1"/>
              <a:t>immer</a:t>
            </a:r>
            <a:r>
              <a:rPr lang="en-US" sz="1800" dirty="0"/>
              <a:t> </a:t>
            </a:r>
            <a:r>
              <a:rPr lang="en-US" sz="1800" dirty="0" err="1"/>
              <a:t>dann</a:t>
            </a:r>
            <a:r>
              <a:rPr lang="en-US" sz="1800" dirty="0"/>
              <a:t> von </a:t>
            </a:r>
            <a:r>
              <a:rPr lang="en-US" sz="1800" dirty="0" err="1"/>
              <a:t>Vorteil</a:t>
            </a:r>
            <a:r>
              <a:rPr lang="en-US" sz="1800" dirty="0"/>
              <a:t> sein, </a:t>
            </a:r>
            <a:r>
              <a:rPr lang="en-US" sz="1800" dirty="0" err="1"/>
              <a:t>wenn</a:t>
            </a:r>
            <a:r>
              <a:rPr lang="en-US" sz="1800" dirty="0"/>
              <a:t> der </a:t>
            </a:r>
            <a:r>
              <a:rPr lang="en-US" sz="1800" dirty="0" err="1"/>
              <a:t>Schwerpunkt</a:t>
            </a:r>
            <a:r>
              <a:rPr lang="en-US" sz="1800" dirty="0"/>
              <a:t> </a:t>
            </a:r>
            <a:r>
              <a:rPr lang="en-US" sz="1800" dirty="0" err="1"/>
              <a:t>bei</a:t>
            </a:r>
            <a:r>
              <a:rPr lang="en-US" sz="1800" dirty="0"/>
              <a:t> der </a:t>
            </a:r>
            <a:r>
              <a:rPr lang="en-US" sz="1800" dirty="0" err="1"/>
              <a:t>Anwendung</a:t>
            </a:r>
            <a:r>
              <a:rPr lang="en-US" sz="1800" dirty="0"/>
              <a:t> </a:t>
            </a:r>
            <a:r>
              <a:rPr lang="en-US" sz="1800" dirty="0" err="1"/>
              <a:t>mehr</a:t>
            </a:r>
            <a:r>
              <a:rPr lang="en-US" sz="1800" dirty="0"/>
              <a:t> auf </a:t>
            </a:r>
            <a:r>
              <a:rPr lang="en-US" sz="1800" dirty="0" err="1"/>
              <a:t>Marktorientierung</a:t>
            </a:r>
            <a:r>
              <a:rPr lang="en-US" sz="1800" dirty="0"/>
              <a:t> und </a:t>
            </a:r>
            <a:r>
              <a:rPr lang="en-US" sz="1800" dirty="0" err="1"/>
              <a:t>schnelle</a:t>
            </a:r>
            <a:r>
              <a:rPr lang="en-US" sz="1800" dirty="0"/>
              <a:t>/</a:t>
            </a:r>
            <a:r>
              <a:rPr lang="en-US" sz="1800" dirty="0" err="1"/>
              <a:t>dauernde</a:t>
            </a:r>
            <a:r>
              <a:rPr lang="en-US" sz="1800" dirty="0"/>
              <a:t> </a:t>
            </a:r>
            <a:r>
              <a:rPr lang="en-US" sz="1800" dirty="0" err="1"/>
              <a:t>Änderungen</a:t>
            </a:r>
            <a:r>
              <a:rPr lang="en-US" sz="1800" dirty="0"/>
              <a:t> </a:t>
            </a:r>
            <a:r>
              <a:rPr lang="en-US" sz="1800" dirty="0" err="1"/>
              <a:t>liegt</a:t>
            </a:r>
            <a:r>
              <a:rPr lang="en-US" sz="1800" dirty="0"/>
              <a:t>, </a:t>
            </a:r>
            <a:r>
              <a:rPr lang="en-US" sz="1800" dirty="0" err="1"/>
              <a:t>statt</a:t>
            </a:r>
            <a:r>
              <a:rPr lang="en-US" sz="1800" dirty="0"/>
              <a:t> auf </a:t>
            </a:r>
            <a:r>
              <a:rPr lang="en-US" sz="1800" dirty="0" err="1"/>
              <a:t>Optimierung</a:t>
            </a:r>
            <a:r>
              <a:rPr lang="en-US" sz="1800" dirty="0"/>
              <a:t> von </a:t>
            </a:r>
            <a:r>
              <a:rPr lang="en-US" sz="1800" dirty="0" err="1"/>
              <a:t>längerfristig</a:t>
            </a:r>
            <a:r>
              <a:rPr lang="en-US" sz="1800" dirty="0"/>
              <a:t> </a:t>
            </a:r>
            <a:r>
              <a:rPr lang="en-US" sz="1800" dirty="0" err="1"/>
              <a:t>benutzten</a:t>
            </a:r>
            <a:r>
              <a:rPr lang="en-US" sz="1800" dirty="0"/>
              <a:t> </a:t>
            </a:r>
            <a:r>
              <a:rPr lang="en-US" sz="1800" dirty="0" err="1"/>
              <a:t>Funktionalitäten</a:t>
            </a:r>
            <a:endParaRPr lang="en-US" sz="1800" dirty="0"/>
          </a:p>
          <a:p>
            <a:pPr lvl="1"/>
            <a:r>
              <a:rPr lang="en-US" sz="1800" dirty="0"/>
              <a:t>der </a:t>
            </a:r>
            <a:r>
              <a:rPr lang="en-US" sz="1800" dirty="0" err="1"/>
              <a:t>Einsatz</a:t>
            </a:r>
            <a:r>
              <a:rPr lang="en-US" sz="1800" dirty="0"/>
              <a:t> von </a:t>
            </a:r>
            <a:r>
              <a:rPr lang="en-US" sz="1800" dirty="0" err="1"/>
              <a:t>agilen</a:t>
            </a:r>
            <a:r>
              <a:rPr lang="en-US" sz="1800" dirty="0"/>
              <a:t> </a:t>
            </a:r>
            <a:r>
              <a:rPr lang="en-US" sz="1800" dirty="0" err="1"/>
              <a:t>Methoden</a:t>
            </a:r>
            <a:r>
              <a:rPr lang="en-US" sz="1800" dirty="0"/>
              <a:t> </a:t>
            </a:r>
            <a:r>
              <a:rPr lang="en-US" sz="1800" dirty="0" err="1"/>
              <a:t>bedingt</a:t>
            </a:r>
            <a:r>
              <a:rPr lang="en-US" sz="1800" dirty="0"/>
              <a:t> </a:t>
            </a:r>
            <a:r>
              <a:rPr lang="en-US" sz="1800" dirty="0" err="1"/>
              <a:t>allerdings</a:t>
            </a:r>
            <a:r>
              <a:rPr lang="en-US" sz="1800" dirty="0"/>
              <a:t> </a:t>
            </a:r>
            <a:r>
              <a:rPr lang="en-US" sz="1800" dirty="0" err="1"/>
              <a:t>ein</a:t>
            </a:r>
            <a:r>
              <a:rPr lang="en-US" sz="1800" dirty="0"/>
              <a:t> </a:t>
            </a:r>
            <a:r>
              <a:rPr lang="en-US" sz="1800" dirty="0" err="1"/>
              <a:t>Umdenken</a:t>
            </a:r>
            <a:r>
              <a:rPr lang="en-US" sz="1800" dirty="0"/>
              <a:t> in den </a:t>
            </a:r>
            <a:r>
              <a:rPr lang="en-US" sz="1800" dirty="0" err="1"/>
              <a:t>Entwicklungsteams</a:t>
            </a:r>
            <a:endParaRPr lang="en-US" sz="1800" dirty="0"/>
          </a:p>
          <a:p>
            <a:pPr lvl="1"/>
            <a:r>
              <a:rPr lang="en-US" sz="1800" dirty="0"/>
              <a:t>der </a:t>
            </a:r>
            <a:r>
              <a:rPr lang="en-US" sz="1800" dirty="0" err="1"/>
              <a:t>Einsatz</a:t>
            </a:r>
            <a:r>
              <a:rPr lang="en-US" sz="1800" dirty="0"/>
              <a:t> von Microservices </a:t>
            </a:r>
            <a:r>
              <a:rPr lang="en-US" sz="1800" dirty="0" err="1"/>
              <a:t>unterstützt</a:t>
            </a:r>
            <a:r>
              <a:rPr lang="en-US" sz="1800" dirty="0"/>
              <a:t> den Ansatz agiler </a:t>
            </a:r>
            <a:r>
              <a:rPr lang="en-US" sz="1800" dirty="0" err="1"/>
              <a:t>Methoden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16) Architektur und Legacy Applications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348</a:t>
            </a:fld>
            <a:endParaRPr lang="de-DE"/>
          </a:p>
        </p:txBody>
      </p:sp>
    </p:spTree>
    <p:extLst>
      <p:ext uri="{BB962C8B-B14F-4D97-AF65-F5344CB8AC3E}">
        <p14:creationId xmlns:p14="http://schemas.microsoft.com/office/powerpoint/2010/main" val="44738598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Build und Deployment </a:t>
            </a:r>
            <a:r>
              <a:rPr lang="en-US" sz="1800" dirty="0" err="1"/>
              <a:t>modernisieren</a:t>
            </a:r>
            <a:endParaRPr lang="en-US" sz="1800" dirty="0"/>
          </a:p>
          <a:p>
            <a:pPr lvl="1"/>
            <a:r>
              <a:rPr lang="en-US" sz="1800" dirty="0"/>
              <a:t>oft </a:t>
            </a:r>
            <a:r>
              <a:rPr lang="en-US" sz="1800" dirty="0" err="1"/>
              <a:t>werden</a:t>
            </a:r>
            <a:r>
              <a:rPr lang="en-US" sz="1800" dirty="0"/>
              <a:t> Legacy Applications </a:t>
            </a:r>
            <a:r>
              <a:rPr lang="en-US" sz="1800" dirty="0" err="1"/>
              <a:t>mit</a:t>
            </a:r>
            <a:r>
              <a:rPr lang="en-US" sz="1800" dirty="0"/>
              <a:t> </a:t>
            </a:r>
            <a:r>
              <a:rPr lang="en-US" sz="1800" dirty="0" err="1"/>
              <a:t>veralteten</a:t>
            </a:r>
            <a:r>
              <a:rPr lang="en-US" sz="1800" dirty="0"/>
              <a:t> und </a:t>
            </a:r>
            <a:r>
              <a:rPr lang="en-US" sz="1800" dirty="0" err="1"/>
              <a:t>manuell</a:t>
            </a:r>
            <a:r>
              <a:rPr lang="en-US" sz="1800" dirty="0"/>
              <a:t> </a:t>
            </a:r>
            <a:r>
              <a:rPr lang="en-US" sz="1800" dirty="0" err="1"/>
              <a:t>gesteuerten</a:t>
            </a:r>
            <a:r>
              <a:rPr lang="en-US" sz="1800" dirty="0"/>
              <a:t> </a:t>
            </a:r>
            <a:br>
              <a:rPr lang="en-US" sz="1800" dirty="0"/>
            </a:br>
            <a:r>
              <a:rPr lang="en-US" sz="1800" dirty="0"/>
              <a:t>Build- und Deployment </a:t>
            </a:r>
            <a:r>
              <a:rPr lang="en-US" sz="1800" dirty="0" err="1"/>
              <a:t>Prozessen</a:t>
            </a:r>
            <a:r>
              <a:rPr lang="en-US" sz="1800" dirty="0"/>
              <a:t> </a:t>
            </a:r>
            <a:r>
              <a:rPr lang="en-US" sz="1800" dirty="0" err="1"/>
              <a:t>betrieben</a:t>
            </a:r>
            <a:endParaRPr lang="en-US" sz="1800" dirty="0"/>
          </a:p>
          <a:p>
            <a:pPr lvl="1"/>
            <a:r>
              <a:rPr lang="en-US" sz="1800" dirty="0" err="1"/>
              <a:t>manchmal</a:t>
            </a:r>
            <a:r>
              <a:rPr lang="en-US" sz="1800" dirty="0"/>
              <a:t> </a:t>
            </a:r>
            <a:r>
              <a:rPr lang="en-US" sz="1800" dirty="0" err="1"/>
              <a:t>steuern</a:t>
            </a:r>
            <a:r>
              <a:rPr lang="en-US" sz="1800" dirty="0"/>
              <a:t> </a:t>
            </a:r>
            <a:r>
              <a:rPr lang="en-US" sz="1800" dirty="0" err="1"/>
              <a:t>Skripte</a:t>
            </a:r>
            <a:r>
              <a:rPr lang="en-US" sz="1800" dirty="0"/>
              <a:t> </a:t>
            </a:r>
            <a:r>
              <a:rPr lang="en-US" sz="1800" dirty="0" err="1"/>
              <a:t>diesen</a:t>
            </a:r>
            <a:r>
              <a:rPr lang="en-US" sz="1800" dirty="0"/>
              <a:t> </a:t>
            </a:r>
            <a:r>
              <a:rPr lang="en-US" sz="1800" dirty="0" err="1"/>
              <a:t>Prozess</a:t>
            </a:r>
            <a:r>
              <a:rPr lang="en-US" sz="1800" dirty="0"/>
              <a:t>, die </a:t>
            </a:r>
            <a:r>
              <a:rPr lang="en-US" sz="1800" dirty="0" err="1"/>
              <a:t>entweder</a:t>
            </a:r>
            <a:r>
              <a:rPr lang="en-US" sz="1800" dirty="0"/>
              <a:t> </a:t>
            </a:r>
            <a:r>
              <a:rPr lang="en-US" sz="1800" dirty="0" err="1"/>
              <a:t>plattformspezifisch</a:t>
            </a:r>
            <a:r>
              <a:rPr lang="en-US" sz="1800" dirty="0"/>
              <a:t> </a:t>
            </a:r>
            <a:r>
              <a:rPr lang="en-US" sz="1800" dirty="0" err="1"/>
              <a:t>oder</a:t>
            </a:r>
            <a:r>
              <a:rPr lang="en-US" sz="1800" dirty="0"/>
              <a:t> </a:t>
            </a:r>
            <a:r>
              <a:rPr lang="en-US" sz="1800" dirty="0" err="1"/>
              <a:t>unübersichtlich</a:t>
            </a:r>
            <a:r>
              <a:rPr lang="en-US" sz="1800" dirty="0"/>
              <a:t> und </a:t>
            </a:r>
            <a:r>
              <a:rPr lang="en-US" sz="1800" dirty="0" err="1"/>
              <a:t>ohne</a:t>
            </a:r>
            <a:r>
              <a:rPr lang="en-US" sz="1800" dirty="0"/>
              <a:t> </a:t>
            </a:r>
            <a:r>
              <a:rPr lang="en-US" sz="1800" dirty="0" err="1"/>
              <a:t>Dokumentation</a:t>
            </a:r>
            <a:r>
              <a:rPr lang="en-US" sz="1800" dirty="0"/>
              <a:t> </a:t>
            </a:r>
            <a:r>
              <a:rPr lang="en-US" sz="1800" dirty="0" err="1"/>
              <a:t>sind</a:t>
            </a:r>
            <a:endParaRPr lang="en-US" sz="1800" dirty="0"/>
          </a:p>
          <a:p>
            <a:pPr lvl="1"/>
            <a:r>
              <a:rPr lang="en-US" sz="1800" dirty="0"/>
              <a:t>die </a:t>
            </a:r>
            <a:r>
              <a:rPr lang="en-US" sz="1800" dirty="0" err="1"/>
              <a:t>Umstellung</a:t>
            </a:r>
            <a:r>
              <a:rPr lang="en-US" sz="1800" dirty="0"/>
              <a:t> auf </a:t>
            </a:r>
            <a:r>
              <a:rPr lang="en-US" sz="1800" dirty="0" err="1"/>
              <a:t>modernere</a:t>
            </a:r>
            <a:r>
              <a:rPr lang="en-US" sz="1800" dirty="0"/>
              <a:t> </a:t>
            </a:r>
            <a:r>
              <a:rPr lang="en-US" sz="1800" dirty="0" err="1"/>
              <a:t>Prozesse</a:t>
            </a:r>
            <a:r>
              <a:rPr lang="en-US" sz="1800" dirty="0"/>
              <a:t> und Tools </a:t>
            </a:r>
            <a:r>
              <a:rPr lang="en-US" sz="1800" dirty="0" err="1"/>
              <a:t>bringt</a:t>
            </a:r>
            <a:r>
              <a:rPr lang="en-US" sz="1800" dirty="0"/>
              <a:t> </a:t>
            </a:r>
            <a:r>
              <a:rPr lang="en-US" sz="1800" dirty="0" err="1"/>
              <a:t>immer</a:t>
            </a:r>
            <a:r>
              <a:rPr lang="en-US" sz="1800" dirty="0"/>
              <a:t> </a:t>
            </a:r>
            <a:r>
              <a:rPr lang="en-US" sz="1800" dirty="0" err="1"/>
              <a:t>Vorteile</a:t>
            </a:r>
            <a:endParaRPr lang="en-US" sz="1800" dirty="0"/>
          </a:p>
          <a:p>
            <a:pPr lvl="2"/>
            <a:r>
              <a:rPr lang="en-US" sz="1800" dirty="0" err="1"/>
              <a:t>eine</a:t>
            </a:r>
            <a:r>
              <a:rPr lang="en-US" sz="1800" dirty="0"/>
              <a:t> </a:t>
            </a:r>
            <a:r>
              <a:rPr lang="en-US" sz="1800" dirty="0" err="1"/>
              <a:t>Schwerpunkt</a:t>
            </a:r>
            <a:r>
              <a:rPr lang="en-US" sz="1800" dirty="0"/>
              <a:t> </a:t>
            </a:r>
            <a:r>
              <a:rPr lang="en-US" sz="1800" dirty="0" err="1"/>
              <a:t>sollte</a:t>
            </a:r>
            <a:r>
              <a:rPr lang="en-US" sz="1800" dirty="0"/>
              <a:t> auf die </a:t>
            </a:r>
            <a:r>
              <a:rPr lang="en-US" sz="1800" dirty="0" err="1"/>
              <a:t>Automatisierung</a:t>
            </a:r>
            <a:r>
              <a:rPr lang="en-US" sz="1800" dirty="0"/>
              <a:t> </a:t>
            </a:r>
            <a:r>
              <a:rPr lang="en-US" sz="1800" dirty="0" err="1"/>
              <a:t>dieser</a:t>
            </a:r>
            <a:r>
              <a:rPr lang="en-US" sz="1800" dirty="0"/>
              <a:t> </a:t>
            </a:r>
            <a:r>
              <a:rPr lang="en-US" sz="1800" dirty="0" err="1"/>
              <a:t>Prozesse</a:t>
            </a:r>
            <a:r>
              <a:rPr lang="en-US" sz="1800" dirty="0"/>
              <a:t> </a:t>
            </a:r>
            <a:r>
              <a:rPr lang="en-US" sz="1800" dirty="0" err="1"/>
              <a:t>gelegt</a:t>
            </a:r>
            <a:r>
              <a:rPr lang="en-US" sz="1800" dirty="0"/>
              <a:t> </a:t>
            </a:r>
            <a:r>
              <a:rPr lang="en-US" sz="1800" dirty="0" err="1"/>
              <a:t>werden</a:t>
            </a:r>
            <a:r>
              <a:rPr lang="en-US" sz="1800" dirty="0"/>
              <a:t> (s. DevOps </a:t>
            </a:r>
            <a:r>
              <a:rPr lang="en-US" sz="1800" dirty="0" err="1"/>
              <a:t>Kapitel</a:t>
            </a:r>
            <a:r>
              <a:rPr lang="en-US" sz="1800" dirty="0"/>
              <a:t>)</a:t>
            </a:r>
          </a:p>
          <a:p>
            <a:pPr lvl="1"/>
            <a:r>
              <a:rPr lang="en-US" sz="1800" dirty="0"/>
              <a:t>die </a:t>
            </a:r>
            <a:r>
              <a:rPr lang="en-US" sz="1800" dirty="0" err="1"/>
              <a:t>schrittweise</a:t>
            </a:r>
            <a:r>
              <a:rPr lang="en-US" sz="1800" dirty="0"/>
              <a:t> </a:t>
            </a:r>
            <a:r>
              <a:rPr lang="en-US" sz="1800" dirty="0" err="1"/>
              <a:t>Einführung</a:t>
            </a:r>
            <a:r>
              <a:rPr lang="en-US" sz="1800" dirty="0"/>
              <a:t> von Continuous Integration und Continuous Delivery </a:t>
            </a:r>
            <a:r>
              <a:rPr lang="en-US" sz="1800" dirty="0" err="1"/>
              <a:t>haben</a:t>
            </a:r>
            <a:r>
              <a:rPr lang="en-US" sz="1800" dirty="0"/>
              <a:t> </a:t>
            </a:r>
            <a:r>
              <a:rPr lang="en-US" sz="1800" dirty="0" err="1"/>
              <a:t>weiteres</a:t>
            </a:r>
            <a:r>
              <a:rPr lang="en-US" sz="1800" dirty="0"/>
              <a:t> </a:t>
            </a:r>
            <a:r>
              <a:rPr lang="en-US" sz="1800" dirty="0" err="1"/>
              <a:t>Optimierungspotential</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16) Architektur und Legacy Applications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349</a:t>
            </a:fld>
            <a:endParaRPr lang="de-DE"/>
          </a:p>
        </p:txBody>
      </p:sp>
    </p:spTree>
    <p:extLst>
      <p:ext uri="{BB962C8B-B14F-4D97-AF65-F5344CB8AC3E}">
        <p14:creationId xmlns:p14="http://schemas.microsoft.com/office/powerpoint/2010/main" val="3226568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Das Wasserfall Modell</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a:t>Das Wasserfall Modell ist ein sequentielles Modell</a:t>
            </a:r>
          </a:p>
          <a:p>
            <a:r>
              <a:rPr lang="de-DE"/>
              <a:t>Es besitzt einen Lebens Zyklus mit mehreren Stufen, die jeweils komplett abgearbeitet sein müssen, </a:t>
            </a:r>
            <a:br>
              <a:rPr lang="de-DE"/>
            </a:br>
            <a:r>
              <a:rPr lang="de-DE"/>
              <a:t>bevor zur nächsten Stufe weiter gegangen werden kann</a:t>
            </a:r>
          </a:p>
          <a:p>
            <a:r>
              <a:rPr lang="de-DE"/>
              <a:t>Vorteile vom Wasserfall Modell</a:t>
            </a:r>
          </a:p>
          <a:p>
            <a:pPr lvl="1"/>
            <a:r>
              <a:rPr lang="de-DE"/>
              <a:t>Einfach anwendbar und verständlich</a:t>
            </a:r>
          </a:p>
          <a:p>
            <a:pPr lvl="1"/>
            <a:r>
              <a:rPr lang="de-DE"/>
              <a:t>Stakeholder sehen zu jeder Zeit, was zeitlich, funktional und kostenmäßig erwartet werden kann</a:t>
            </a:r>
          </a:p>
          <a:p>
            <a:pPr lvl="1"/>
            <a:r>
              <a:rPr lang="de-DE"/>
              <a:t>Artifakte, die in jeder Phase erzeugt werden müssen, sorgen für eine gute Dokumentation der einzelnen Teile des Gesamtsystems</a:t>
            </a:r>
            <a:br>
              <a:rPr lang="de-DE"/>
            </a:br>
            <a:r>
              <a:rPr lang="de-DE"/>
              <a:t>Diese Dokumentation unterstützt den späteren Betrieb des Systems</a:t>
            </a:r>
            <a:br>
              <a:rPr lang="de-DE"/>
            </a:br>
            <a:r>
              <a:rPr lang="de-DE"/>
              <a:t>Diese Dokumentation sorgt auch dafür, daß zu jedem Zeitpunkt neue Mitarbeiter ins Projekt geholt werden können (ohne große Einarbeitung)</a:t>
            </a:r>
          </a:p>
        </p:txBody>
      </p:sp>
    </p:spTree>
    <p:extLst>
      <p:ext uri="{BB962C8B-B14F-4D97-AF65-F5344CB8AC3E}">
        <p14:creationId xmlns:p14="http://schemas.microsoft.com/office/powerpoint/2010/main" val="262333721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3420"/>
            <a:ext cx="11752359" cy="5393839"/>
          </a:xfrm>
        </p:spPr>
        <p:txBody>
          <a:bodyPr/>
          <a:lstStyle/>
          <a:p>
            <a:r>
              <a:rPr lang="en-US" sz="1800" dirty="0"/>
              <a:t>Legacy Applications </a:t>
            </a:r>
            <a:r>
              <a:rPr lang="en-US" sz="1800" dirty="0" err="1"/>
              <a:t>integrieren</a:t>
            </a:r>
            <a:endParaRPr lang="en-US" sz="1800" dirty="0"/>
          </a:p>
          <a:p>
            <a:pPr lvl="1"/>
            <a:r>
              <a:rPr lang="en-US" sz="1800" dirty="0" err="1"/>
              <a:t>Anwendungen</a:t>
            </a:r>
            <a:r>
              <a:rPr lang="en-US" sz="1800" dirty="0"/>
              <a:t> </a:t>
            </a:r>
            <a:r>
              <a:rPr lang="en-US" sz="1800" dirty="0" err="1"/>
              <a:t>haben</a:t>
            </a:r>
            <a:r>
              <a:rPr lang="en-US" sz="1800" dirty="0"/>
              <a:t> oft </a:t>
            </a:r>
            <a:r>
              <a:rPr lang="en-US" sz="1800" dirty="0" err="1"/>
              <a:t>verschiedenste</a:t>
            </a:r>
            <a:r>
              <a:rPr lang="en-US" sz="1800" dirty="0"/>
              <a:t> </a:t>
            </a:r>
            <a:r>
              <a:rPr lang="en-US" sz="1800" dirty="0" err="1"/>
              <a:t>Integrationen</a:t>
            </a:r>
            <a:r>
              <a:rPr lang="en-US" sz="1800" dirty="0"/>
              <a:t> </a:t>
            </a:r>
            <a:r>
              <a:rPr lang="en-US" sz="1800" dirty="0" err="1"/>
              <a:t>mit</a:t>
            </a:r>
            <a:r>
              <a:rPr lang="en-US" sz="1800" dirty="0"/>
              <a:t> </a:t>
            </a:r>
            <a:r>
              <a:rPr lang="en-US" sz="1800" dirty="0" err="1"/>
              <a:t>anderen</a:t>
            </a:r>
            <a:r>
              <a:rPr lang="en-US" sz="1800" dirty="0"/>
              <a:t> </a:t>
            </a:r>
            <a:r>
              <a:rPr lang="en-US" sz="1800" dirty="0" err="1"/>
              <a:t>Anwendungen</a:t>
            </a:r>
            <a:endParaRPr lang="en-US" sz="1800" dirty="0"/>
          </a:p>
          <a:p>
            <a:pPr lvl="1"/>
            <a:r>
              <a:rPr lang="en-US" sz="1800" dirty="0" err="1"/>
              <a:t>können</a:t>
            </a:r>
            <a:r>
              <a:rPr lang="en-US" sz="1800" dirty="0"/>
              <a:t> Legacy Applications </a:t>
            </a:r>
            <a:r>
              <a:rPr lang="en-US" sz="1800" dirty="0" err="1"/>
              <a:t>nicht</a:t>
            </a:r>
            <a:r>
              <a:rPr lang="en-US" sz="1800" dirty="0"/>
              <a:t> </a:t>
            </a:r>
            <a:r>
              <a:rPr lang="en-US" sz="1800" dirty="0" err="1"/>
              <a:t>komplett</a:t>
            </a:r>
            <a:r>
              <a:rPr lang="en-US" sz="1800" dirty="0"/>
              <a:t> neu </a:t>
            </a:r>
            <a:r>
              <a:rPr lang="en-US" sz="1800" dirty="0" err="1"/>
              <a:t>aufgebaut</a:t>
            </a:r>
            <a:r>
              <a:rPr lang="en-US" sz="1800" dirty="0"/>
              <a:t> </a:t>
            </a:r>
            <a:r>
              <a:rPr lang="en-US" sz="1800" dirty="0" err="1"/>
              <a:t>werden</a:t>
            </a:r>
            <a:r>
              <a:rPr lang="en-US" sz="1800" dirty="0"/>
              <a:t> (</a:t>
            </a:r>
            <a:r>
              <a:rPr lang="en-US" sz="1800" dirty="0" err="1"/>
              <a:t>z.B</a:t>
            </a:r>
            <a:r>
              <a:rPr lang="en-US" sz="1800" dirty="0"/>
              <a:t>. Refactor), </a:t>
            </a:r>
            <a:br>
              <a:rPr lang="en-US" sz="1800" dirty="0"/>
            </a:br>
            <a:r>
              <a:rPr lang="en-US" sz="1800" dirty="0" err="1"/>
              <a:t>kommen</a:t>
            </a:r>
            <a:r>
              <a:rPr lang="en-US" sz="1800" dirty="0"/>
              <a:t> </a:t>
            </a:r>
            <a:r>
              <a:rPr lang="en-US" sz="1800" dirty="0" err="1"/>
              <a:t>erprobte</a:t>
            </a:r>
            <a:r>
              <a:rPr lang="en-US" sz="1800" dirty="0"/>
              <a:t> Patterns </a:t>
            </a:r>
            <a:r>
              <a:rPr lang="en-US" sz="1800" dirty="0" err="1"/>
              <a:t>für</a:t>
            </a:r>
            <a:r>
              <a:rPr lang="en-US" sz="1800" dirty="0"/>
              <a:t> die Integration von </a:t>
            </a:r>
            <a:r>
              <a:rPr lang="en-US" sz="1800" dirty="0" err="1"/>
              <a:t>Anwendungen</a:t>
            </a:r>
            <a:r>
              <a:rPr lang="en-US" sz="1800" dirty="0"/>
              <a:t> </a:t>
            </a:r>
            <a:r>
              <a:rPr lang="en-US" sz="1800" dirty="0" err="1"/>
              <a:t>zum</a:t>
            </a:r>
            <a:r>
              <a:rPr lang="en-US" sz="1800" dirty="0"/>
              <a:t> </a:t>
            </a:r>
            <a:r>
              <a:rPr lang="en-US" sz="1800" dirty="0" err="1"/>
              <a:t>Einsatz</a:t>
            </a:r>
            <a:endParaRPr lang="en-US" sz="1800" dirty="0"/>
          </a:p>
          <a:p>
            <a:pPr lvl="2"/>
            <a:r>
              <a:rPr lang="en-US" sz="1800" dirty="0" err="1"/>
              <a:t>wir</a:t>
            </a:r>
            <a:r>
              <a:rPr lang="en-US" sz="1800" dirty="0"/>
              <a:t> </a:t>
            </a:r>
            <a:r>
              <a:rPr lang="en-US" sz="1800" dirty="0" err="1"/>
              <a:t>hatten</a:t>
            </a:r>
            <a:r>
              <a:rPr lang="en-US" sz="1800" dirty="0"/>
              <a:t> in </a:t>
            </a:r>
            <a:r>
              <a:rPr lang="en-US" sz="1800" dirty="0" err="1"/>
              <a:t>Kapitel</a:t>
            </a:r>
            <a:r>
              <a:rPr lang="en-US" sz="1800" dirty="0"/>
              <a:t> 8 das Pattern “External Service Gateway”</a:t>
            </a:r>
          </a:p>
          <a:p>
            <a:pPr lvl="3"/>
            <a:r>
              <a:rPr lang="en-US" sz="1800" dirty="0"/>
              <a:t>Integration </a:t>
            </a:r>
            <a:r>
              <a:rPr lang="en-US" sz="1800" dirty="0" err="1"/>
              <a:t>mit</a:t>
            </a:r>
            <a:r>
              <a:rPr lang="en-US" sz="1800" dirty="0"/>
              <a:t> </a:t>
            </a:r>
            <a:r>
              <a:rPr lang="en-US" sz="1800" dirty="0" err="1"/>
              <a:t>externen</a:t>
            </a:r>
            <a:r>
              <a:rPr lang="en-US" sz="1800" dirty="0"/>
              <a:t> </a:t>
            </a:r>
            <a:r>
              <a:rPr lang="en-US" sz="1800" dirty="0" err="1"/>
              <a:t>Systemen</a:t>
            </a:r>
            <a:r>
              <a:rPr lang="en-US" sz="1800" dirty="0"/>
              <a:t> </a:t>
            </a:r>
            <a:r>
              <a:rPr lang="en-US" sz="1800" dirty="0" err="1"/>
              <a:t>über</a:t>
            </a:r>
            <a:r>
              <a:rPr lang="en-US" sz="1800" dirty="0"/>
              <a:t> die </a:t>
            </a:r>
            <a:r>
              <a:rPr lang="en-US" sz="1800" dirty="0" err="1"/>
              <a:t>Kapselung</a:t>
            </a:r>
            <a:r>
              <a:rPr lang="en-US" sz="1800" dirty="0"/>
              <a:t> der </a:t>
            </a:r>
            <a:r>
              <a:rPr lang="en-US" sz="1800" dirty="0" err="1"/>
              <a:t>ein</a:t>
            </a:r>
            <a:r>
              <a:rPr lang="en-US" sz="1800" dirty="0"/>
              <a:t>- und</a:t>
            </a:r>
            <a:br>
              <a:rPr lang="en-US" sz="1800" dirty="0"/>
            </a:br>
            <a:r>
              <a:rPr lang="en-US" sz="1800" dirty="0" err="1"/>
              <a:t>ausgehenden</a:t>
            </a:r>
            <a:r>
              <a:rPr lang="en-US" sz="1800" dirty="0"/>
              <a:t> </a:t>
            </a:r>
            <a:r>
              <a:rPr lang="en-US" sz="1800" dirty="0" err="1"/>
              <a:t>Kommunikation</a:t>
            </a:r>
            <a:r>
              <a:rPr lang="en-US" sz="1800" dirty="0"/>
              <a:t> </a:t>
            </a:r>
            <a:r>
              <a:rPr lang="en-US" sz="1800" dirty="0" err="1"/>
              <a:t>zu</a:t>
            </a:r>
            <a:r>
              <a:rPr lang="en-US" sz="1800" dirty="0"/>
              <a:t> </a:t>
            </a:r>
            <a:r>
              <a:rPr lang="en-US" sz="1800" dirty="0" err="1"/>
              <a:t>anderen</a:t>
            </a:r>
            <a:r>
              <a:rPr lang="en-US" sz="1800" dirty="0"/>
              <a:t> </a:t>
            </a:r>
            <a:r>
              <a:rPr lang="en-US" sz="1800" dirty="0" err="1"/>
              <a:t>Systemen</a:t>
            </a:r>
            <a:r>
              <a:rPr lang="en-US" sz="1800" dirty="0"/>
              <a:t> </a:t>
            </a:r>
            <a:r>
              <a:rPr lang="en-US" sz="1800" dirty="0" err="1"/>
              <a:t>über</a:t>
            </a:r>
            <a:r>
              <a:rPr lang="en-US" sz="1800" dirty="0"/>
              <a:t> </a:t>
            </a:r>
            <a:r>
              <a:rPr lang="en-US" sz="1800" dirty="0" err="1"/>
              <a:t>eine</a:t>
            </a:r>
            <a:r>
              <a:rPr lang="en-US" sz="1800" dirty="0"/>
              <a:t> </a:t>
            </a:r>
            <a:br>
              <a:rPr lang="en-US" sz="1800" dirty="0"/>
            </a:br>
            <a:r>
              <a:rPr lang="en-US" sz="1800" dirty="0" err="1"/>
              <a:t>isolierte</a:t>
            </a:r>
            <a:r>
              <a:rPr lang="en-US" sz="1800" dirty="0"/>
              <a:t> </a:t>
            </a:r>
            <a:r>
              <a:rPr lang="en-US" sz="1800" dirty="0" err="1"/>
              <a:t>Komponente</a:t>
            </a:r>
            <a:r>
              <a:rPr lang="en-US" sz="1800" dirty="0"/>
              <a:t> </a:t>
            </a:r>
            <a:r>
              <a:rPr lang="en-US" sz="1800" dirty="0" err="1"/>
              <a:t>als</a:t>
            </a:r>
            <a:r>
              <a:rPr lang="en-US" sz="1800" dirty="0"/>
              <a:t> </a:t>
            </a:r>
            <a:r>
              <a:rPr lang="en-US" sz="1800" dirty="0" err="1"/>
              <a:t>Brücke</a:t>
            </a:r>
            <a:r>
              <a:rPr lang="en-US" sz="1800" dirty="0"/>
              <a:t> </a:t>
            </a:r>
            <a:r>
              <a:rPr lang="en-US" sz="1800" dirty="0" err="1"/>
              <a:t>zum</a:t>
            </a:r>
            <a:r>
              <a:rPr lang="en-US" sz="1800" dirty="0"/>
              <a:t> </a:t>
            </a:r>
            <a:r>
              <a:rPr lang="en-US" sz="1800" dirty="0" err="1"/>
              <a:t>Austausch</a:t>
            </a:r>
            <a:r>
              <a:rPr lang="en-US" sz="1800" dirty="0"/>
              <a:t> von Events</a:t>
            </a:r>
          </a:p>
          <a:p>
            <a:pPr lvl="3"/>
            <a:r>
              <a:rPr lang="en-US" sz="1800" dirty="0"/>
              <a:t>Das </a:t>
            </a:r>
            <a:r>
              <a:rPr lang="en-US" sz="1800" dirty="0" err="1"/>
              <a:t>erlaubt</a:t>
            </a:r>
            <a:r>
              <a:rPr lang="en-US" sz="1800" dirty="0"/>
              <a:t> die </a:t>
            </a:r>
            <a:r>
              <a:rPr lang="en-US" sz="1800" dirty="0" err="1"/>
              <a:t>Einbeziehung</a:t>
            </a:r>
            <a:r>
              <a:rPr lang="en-US" sz="1800" dirty="0"/>
              <a:t> von Legacy </a:t>
            </a:r>
            <a:r>
              <a:rPr lang="en-US" sz="1800" dirty="0" err="1"/>
              <a:t>Systemen</a:t>
            </a:r>
            <a:r>
              <a:rPr lang="en-US" sz="1800" dirty="0"/>
              <a:t> in </a:t>
            </a:r>
            <a:br>
              <a:rPr lang="en-US" sz="1800" dirty="0"/>
            </a:br>
            <a:r>
              <a:rPr lang="en-US" sz="1800" dirty="0"/>
              <a:t>cloud-</a:t>
            </a:r>
            <a:r>
              <a:rPr lang="en-US" sz="1800" dirty="0" err="1"/>
              <a:t>basierte</a:t>
            </a:r>
            <a:r>
              <a:rPr lang="en-US" sz="1800" dirty="0"/>
              <a:t>, </a:t>
            </a:r>
            <a:r>
              <a:rPr lang="en-US" sz="1800" dirty="0" err="1"/>
              <a:t>asynchrone</a:t>
            </a:r>
            <a:r>
              <a:rPr lang="en-US" sz="1800" dirty="0"/>
              <a:t>, message-</a:t>
            </a:r>
            <a:r>
              <a:rPr lang="en-US" sz="1800" dirty="0" err="1"/>
              <a:t>orientierte</a:t>
            </a:r>
            <a:r>
              <a:rPr lang="en-US" sz="1800" dirty="0"/>
              <a:t> </a:t>
            </a:r>
            <a:r>
              <a:rPr lang="en-US" sz="1800" dirty="0" err="1"/>
              <a:t>Umgebungen</a:t>
            </a:r>
            <a:endParaRPr lang="en-US" sz="1800" dirty="0"/>
          </a:p>
          <a:p>
            <a:pPr lvl="1"/>
            <a:r>
              <a:rPr lang="en-US" sz="1800" dirty="0" err="1"/>
              <a:t>weitere</a:t>
            </a:r>
            <a:r>
              <a:rPr lang="en-US" sz="1800" dirty="0"/>
              <a:t> </a:t>
            </a:r>
            <a:r>
              <a:rPr lang="en-US" sz="1800" dirty="0" err="1"/>
              <a:t>Integrationen</a:t>
            </a:r>
            <a:r>
              <a:rPr lang="en-US" sz="1800" dirty="0"/>
              <a:t> </a:t>
            </a:r>
            <a:r>
              <a:rPr lang="en-US" sz="1800" dirty="0" err="1"/>
              <a:t>könnten</a:t>
            </a:r>
            <a:r>
              <a:rPr lang="en-US" sz="1800" dirty="0"/>
              <a:t> </a:t>
            </a:r>
            <a:r>
              <a:rPr lang="en-US" sz="1800" dirty="0" err="1"/>
              <a:t>über</a:t>
            </a:r>
            <a:r>
              <a:rPr lang="en-US" sz="1800" dirty="0"/>
              <a:t> </a:t>
            </a:r>
            <a:r>
              <a:rPr lang="en-US" sz="1800" dirty="0" err="1"/>
              <a:t>gemeinsam</a:t>
            </a:r>
            <a:r>
              <a:rPr lang="en-US" sz="1800" dirty="0"/>
              <a:t> </a:t>
            </a:r>
            <a:r>
              <a:rPr lang="en-US" sz="1800" dirty="0" err="1"/>
              <a:t>genutzte</a:t>
            </a:r>
            <a:r>
              <a:rPr lang="en-US" sz="1800" dirty="0"/>
              <a:t> </a:t>
            </a:r>
            <a:r>
              <a:rPr lang="en-US" sz="1800" dirty="0" err="1"/>
              <a:t>Daten</a:t>
            </a:r>
            <a:r>
              <a:rPr lang="en-US" sz="1800" dirty="0"/>
              <a:t> </a:t>
            </a:r>
            <a:br>
              <a:rPr lang="en-US" sz="1800" dirty="0"/>
            </a:br>
            <a:r>
              <a:rPr lang="en-US" sz="1800" dirty="0"/>
              <a:t>und/</a:t>
            </a:r>
            <a:r>
              <a:rPr lang="en-US" sz="1800" dirty="0" err="1"/>
              <a:t>oder</a:t>
            </a:r>
            <a:r>
              <a:rPr lang="en-US" sz="1800" dirty="0"/>
              <a:t> </a:t>
            </a:r>
            <a:r>
              <a:rPr lang="en-US" sz="1800" dirty="0" err="1"/>
              <a:t>Funktionen</a:t>
            </a:r>
            <a:r>
              <a:rPr lang="en-US" sz="1800" dirty="0"/>
              <a:t> </a:t>
            </a:r>
            <a:r>
              <a:rPr lang="en-US" sz="1800" dirty="0" err="1"/>
              <a:t>realisiert</a:t>
            </a:r>
            <a:r>
              <a:rPr lang="en-US" sz="1800" dirty="0"/>
              <a:t> </a:t>
            </a:r>
            <a:r>
              <a:rPr lang="en-US" sz="1800" dirty="0" err="1"/>
              <a:t>werden</a:t>
            </a:r>
            <a:endParaRPr lang="en-US" sz="1800"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dirty="0"/>
              <a:t>16) Architektur und Legacy Applications</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350</a:t>
            </a:fld>
            <a:endParaRPr lang="de-DE"/>
          </a:p>
        </p:txBody>
      </p:sp>
      <p:pic>
        <p:nvPicPr>
          <p:cNvPr id="5" name="Picture 4">
            <a:extLst>
              <a:ext uri="{FF2B5EF4-FFF2-40B4-BE49-F238E27FC236}">
                <a16:creationId xmlns:a16="http://schemas.microsoft.com/office/drawing/2014/main" id="{2468973F-FDF7-436C-9383-B42DC9075A9A}"/>
              </a:ext>
            </a:extLst>
          </p:cNvPr>
          <p:cNvPicPr>
            <a:picLocks noChangeAspect="1"/>
          </p:cNvPicPr>
          <p:nvPr/>
        </p:nvPicPr>
        <p:blipFill>
          <a:blip r:embed="rId2"/>
          <a:stretch>
            <a:fillRect/>
          </a:stretch>
        </p:blipFill>
        <p:spPr>
          <a:xfrm>
            <a:off x="8519311" y="3278699"/>
            <a:ext cx="3543540" cy="2551732"/>
          </a:xfrm>
          <a:prstGeom prst="rect">
            <a:avLst/>
          </a:prstGeom>
        </p:spPr>
      </p:pic>
    </p:spTree>
    <p:extLst>
      <p:ext uri="{BB962C8B-B14F-4D97-AF65-F5344CB8AC3E}">
        <p14:creationId xmlns:p14="http://schemas.microsoft.com/office/powerpoint/2010/main" val="207430246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92943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Das Wasserfall Modell</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36</a:t>
            </a:fld>
            <a:endParaRPr lang="de-DE"/>
          </a:p>
        </p:txBody>
      </p:sp>
      <p:graphicFrame>
        <p:nvGraphicFramePr>
          <p:cNvPr id="7" name="Content Placeholder 6">
            <a:extLst>
              <a:ext uri="{FF2B5EF4-FFF2-40B4-BE49-F238E27FC236}">
                <a16:creationId xmlns:a16="http://schemas.microsoft.com/office/drawing/2014/main" id="{BCD30B51-50C9-48A9-A1DC-142F2F42CBBB}"/>
              </a:ext>
            </a:extLst>
          </p:cNvPr>
          <p:cNvGraphicFramePr>
            <a:graphicFrameLocks noGrp="1"/>
          </p:cNvGraphicFramePr>
          <p:nvPr>
            <p:ph idx="1"/>
            <p:extLst>
              <p:ext uri="{D42A27DB-BD31-4B8C-83A1-F6EECF244321}">
                <p14:modId xmlns:p14="http://schemas.microsoft.com/office/powerpoint/2010/main" val="1414959541"/>
              </p:ext>
            </p:extLst>
          </p:nvPr>
        </p:nvGraphicFramePr>
        <p:xfrm>
          <a:off x="227013" y="2034151"/>
          <a:ext cx="11752262" cy="3905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2467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Das Wasserfall Modell</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37</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a:t>Das Wasserfall Modell ist auch heute noch ein Modell der Wahl, wenn</a:t>
            </a:r>
          </a:p>
          <a:p>
            <a:pPr lvl="1"/>
            <a:r>
              <a:rPr lang="de-DE"/>
              <a:t>Das Entwicklungsteam die Business Domäne, die Business Regeln </a:t>
            </a:r>
            <a:br>
              <a:rPr lang="de-DE"/>
            </a:br>
            <a:r>
              <a:rPr lang="de-DE"/>
              <a:t>und die Funktionalitäten sehr gut kennt</a:t>
            </a:r>
          </a:p>
          <a:p>
            <a:pPr lvl="1"/>
            <a:r>
              <a:rPr lang="de-DE"/>
              <a:t>Die Anforderungen klar verstanden wurden und es sicher ist, das sie sich nicht mehr ändern</a:t>
            </a:r>
          </a:p>
          <a:p>
            <a:pPr lvl="1"/>
            <a:r>
              <a:rPr lang="de-DE"/>
              <a:t>Der Umfang/die Zielsetzung (Scope) des Projektes gesetzt ist und stabil bleibt</a:t>
            </a:r>
          </a:p>
          <a:p>
            <a:pPr lvl="1"/>
            <a:r>
              <a:rPr lang="de-DE"/>
              <a:t>Die benutzten Technologien und die Architektur beherrscht werden und sich nicht mehr ändern</a:t>
            </a:r>
          </a:p>
          <a:p>
            <a:pPr lvl="1"/>
            <a:r>
              <a:rPr lang="de-DE"/>
              <a:t>Es ist ein überschaubares Projekt mit geringer Komplexität</a:t>
            </a:r>
          </a:p>
          <a:p>
            <a:pPr lvl="1"/>
            <a:r>
              <a:rPr lang="de-DE"/>
              <a:t>Es ist akzeptierbar, daß ein Ergebnis erst zu einer späten Phase zur Verfügung steht</a:t>
            </a:r>
          </a:p>
          <a:p>
            <a:pPr lvl="1"/>
            <a:r>
              <a:rPr lang="de-DE"/>
              <a:t>Das Projekt hat eine bereits beschlossene Dauer und/oder Deadline</a:t>
            </a:r>
          </a:p>
        </p:txBody>
      </p:sp>
    </p:spTree>
    <p:extLst>
      <p:ext uri="{BB962C8B-B14F-4D97-AF65-F5344CB8AC3E}">
        <p14:creationId xmlns:p14="http://schemas.microsoft.com/office/powerpoint/2010/main" val="2125751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Das Wasserfall Modell</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38</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a:t>Das Wasserfall Modell hat auch Nachteile</a:t>
            </a:r>
          </a:p>
          <a:p>
            <a:pPr lvl="1"/>
            <a:r>
              <a:rPr lang="de-DE"/>
              <a:t>Testen beginnt erst nach der gesamten Implementierung</a:t>
            </a:r>
          </a:p>
          <a:p>
            <a:pPr lvl="1"/>
            <a:r>
              <a:rPr lang="de-DE"/>
              <a:t>Eine lauffähige Version der Software ist erst spät verfügbar</a:t>
            </a:r>
          </a:p>
          <a:p>
            <a:pPr lvl="1"/>
            <a:r>
              <a:rPr lang="de-DE"/>
              <a:t>Oft gibt es nach der Fertigstellung Diskussionen um die Funktionalität</a:t>
            </a:r>
          </a:p>
          <a:p>
            <a:pPr lvl="1"/>
            <a:r>
              <a:rPr lang="de-DE"/>
              <a:t>Es kommt oft vor, daß Anforderungen erst spät bekannt werden</a:t>
            </a:r>
          </a:p>
          <a:p>
            <a:pPr lvl="1"/>
            <a:r>
              <a:rPr lang="de-DE"/>
              <a:t>Bei zeitlichen Engpässen leidet vor allem die Testphase (Qualitätsprobleme)</a:t>
            </a:r>
          </a:p>
          <a:p>
            <a:pPr lvl="1"/>
            <a:r>
              <a:rPr lang="de-DE"/>
              <a:t>Sich ändernde Anforderungen während des Projektes können kaum abgebildet werden</a:t>
            </a:r>
          </a:p>
          <a:p>
            <a:pPr lvl="1"/>
            <a:r>
              <a:rPr lang="de-DE"/>
              <a:t>Die rigide Vorgehensweise führt oft zu Spannungen im Entwicklungsteam</a:t>
            </a:r>
          </a:p>
          <a:p>
            <a:pPr lvl="1"/>
            <a:r>
              <a:rPr lang="de-DE"/>
              <a:t>Entwickler und Tester sind oft die gleichen Personen</a:t>
            </a:r>
          </a:p>
          <a:p>
            <a:pPr lvl="1"/>
            <a:r>
              <a:rPr lang="de-DE"/>
              <a:t>Viele parallele Wasserfall Projekte streiten sich um Resourcen</a:t>
            </a:r>
          </a:p>
        </p:txBody>
      </p:sp>
    </p:spTree>
    <p:extLst>
      <p:ext uri="{BB962C8B-B14F-4D97-AF65-F5344CB8AC3E}">
        <p14:creationId xmlns:p14="http://schemas.microsoft.com/office/powerpoint/2010/main" val="2310346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Agile Modelle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39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dirty="0"/>
              <a:t>Agile Softwareentwicklungsmodelle sind aus der Erfahrung mit Einschränkungen enstanden</a:t>
            </a:r>
          </a:p>
          <a:p>
            <a:r>
              <a:rPr lang="de-DE" dirty="0"/>
              <a:t>Sie sind heute die populärsten Modelle</a:t>
            </a:r>
          </a:p>
          <a:p>
            <a:r>
              <a:rPr lang="de-DE" dirty="0"/>
              <a:t>Es gibt verschiedene Modell wie</a:t>
            </a:r>
          </a:p>
          <a:p>
            <a:pPr lvl="1"/>
            <a:r>
              <a:rPr lang="de-DE" dirty="0"/>
              <a:t>Kanban</a:t>
            </a:r>
          </a:p>
          <a:p>
            <a:pPr lvl="1"/>
            <a:r>
              <a:rPr lang="de-DE" dirty="0"/>
              <a:t>Scrum</a:t>
            </a:r>
          </a:p>
          <a:p>
            <a:pPr lvl="1"/>
            <a:r>
              <a:rPr lang="de-DE" dirty="0"/>
              <a:t>Extreme Programming (XP)</a:t>
            </a:r>
          </a:p>
          <a:p>
            <a:pPr lvl="1"/>
            <a:r>
              <a:rPr lang="de-DE" dirty="0"/>
              <a:t>Crystal</a:t>
            </a:r>
          </a:p>
          <a:p>
            <a:r>
              <a:rPr lang="de-DE" dirty="0"/>
              <a:t>Alle sind verschieden voneinander, aber haben eines gemeinsam</a:t>
            </a:r>
          </a:p>
          <a:p>
            <a:pPr lvl="1"/>
            <a:r>
              <a:rPr lang="de-DE" dirty="0"/>
              <a:t>Die Anpassungsfähigkeit an Änderungen </a:t>
            </a:r>
          </a:p>
        </p:txBody>
      </p:sp>
    </p:spTree>
    <p:extLst>
      <p:ext uri="{BB962C8B-B14F-4D97-AF65-F5344CB8AC3E}">
        <p14:creationId xmlns:p14="http://schemas.microsoft.com/office/powerpoint/2010/main" val="394411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Grundlagen + benötigte Kenntnisse</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332763"/>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b="0" dirty="0">
                <a:latin typeface="+mn-lt"/>
                <a:cs typeface="MV Boli" panose="02000500030200090000" pitchFamily="2" charset="0"/>
              </a:rPr>
              <a:t>Basiswissen in Objektorientierung</a:t>
            </a:r>
          </a:p>
          <a:p>
            <a:pPr marL="800100" lvl="1" indent="-342900">
              <a:buFont typeface="Arial" panose="020B0604020202020204" pitchFamily="34" charset="0"/>
              <a:buChar char="•"/>
            </a:pPr>
            <a:r>
              <a:rPr lang="de-DE" sz="2000" dirty="0">
                <a:cs typeface="MV Boli" panose="02000500030200090000" pitchFamily="2" charset="0"/>
              </a:rPr>
              <a:t>Klassen</a:t>
            </a:r>
          </a:p>
          <a:p>
            <a:pPr marL="800100" lvl="1" indent="-342900">
              <a:buFont typeface="Arial" panose="020B0604020202020204" pitchFamily="34" charset="0"/>
              <a:buChar char="•"/>
            </a:pPr>
            <a:r>
              <a:rPr lang="de-DE" sz="2000" b="0" dirty="0">
                <a:cs typeface="MV Boli" panose="02000500030200090000" pitchFamily="2" charset="0"/>
              </a:rPr>
              <a:t>Objekte</a:t>
            </a:r>
          </a:p>
          <a:p>
            <a:pPr marL="800100" lvl="1" indent="-342900">
              <a:buFont typeface="Arial" panose="020B0604020202020204" pitchFamily="34" charset="0"/>
              <a:buChar char="•"/>
            </a:pPr>
            <a:r>
              <a:rPr lang="de-DE" sz="2000" dirty="0">
                <a:cs typeface="MV Boli" panose="02000500030200090000" pitchFamily="2" charset="0"/>
              </a:rPr>
              <a:t>Attribute</a:t>
            </a:r>
            <a:endParaRPr lang="de-DE" sz="2000" b="0" dirty="0">
              <a:cs typeface="MV Boli" panose="02000500030200090000" pitchFamily="2" charset="0"/>
            </a:endParaRPr>
          </a:p>
          <a:p>
            <a:pPr marL="800100" lvl="1" indent="-342900">
              <a:buFont typeface="Arial" panose="020B0604020202020204" pitchFamily="34" charset="0"/>
              <a:buChar char="•"/>
            </a:pPr>
            <a:r>
              <a:rPr lang="de-DE" sz="2000" dirty="0">
                <a:cs typeface="MV Boli" panose="02000500030200090000" pitchFamily="2" charset="0"/>
              </a:rPr>
              <a:t>Methoden</a:t>
            </a:r>
          </a:p>
          <a:p>
            <a:pPr marL="800100" lvl="1" indent="-342900">
              <a:buFont typeface="Arial" panose="020B0604020202020204" pitchFamily="34" charset="0"/>
              <a:buChar char="•"/>
            </a:pPr>
            <a:r>
              <a:rPr lang="de-DE" sz="2000" b="0" dirty="0">
                <a:cs typeface="MV Boli" panose="02000500030200090000" pitchFamily="2" charset="0"/>
              </a:rPr>
              <a:t>Vererbung</a:t>
            </a:r>
          </a:p>
          <a:p>
            <a:pPr marL="800100" lvl="1" indent="-342900">
              <a:buFont typeface="Arial" panose="020B0604020202020204" pitchFamily="34" charset="0"/>
              <a:buChar char="•"/>
            </a:pPr>
            <a:r>
              <a:rPr lang="de-DE" sz="2000" dirty="0">
                <a:cs typeface="MV Boli" panose="02000500030200090000" pitchFamily="2" charset="0"/>
              </a:rPr>
              <a:t>Polymorphismus</a:t>
            </a:r>
          </a:p>
          <a:p>
            <a:pPr marL="800100" lvl="1" indent="-342900">
              <a:buFont typeface="Arial" panose="020B0604020202020204" pitchFamily="34" charset="0"/>
              <a:buChar char="•"/>
            </a:pPr>
            <a:endParaRPr lang="de-DE" sz="1400" dirty="0">
              <a:cs typeface="MV Boli" panose="02000500030200090000" pitchFamily="2" charset="0"/>
            </a:endParaRPr>
          </a:p>
          <a:p>
            <a:pPr marL="342900" indent="-342900">
              <a:buFont typeface="Arial" panose="020B0604020202020204" pitchFamily="34" charset="0"/>
              <a:buChar char="•"/>
            </a:pPr>
            <a:r>
              <a:rPr lang="de-DE" b="0" dirty="0">
                <a:latin typeface="+mn-lt"/>
                <a:cs typeface="MV Boli" panose="02000500030200090000" pitchFamily="2" charset="0"/>
              </a:rPr>
              <a:t>Vielleicht schon gehört ?</a:t>
            </a:r>
          </a:p>
          <a:p>
            <a:pPr marL="800100" lvl="1" indent="-342900">
              <a:buFont typeface="Arial" panose="020B0604020202020204" pitchFamily="34" charset="0"/>
              <a:buChar char="•"/>
            </a:pPr>
            <a:r>
              <a:rPr lang="de-DE" sz="2000" dirty="0">
                <a:cs typeface="MV Boli" panose="02000500030200090000" pitchFamily="2" charset="0"/>
              </a:rPr>
              <a:t>Encapsulation and information hiding</a:t>
            </a:r>
          </a:p>
          <a:p>
            <a:pPr marL="800100" lvl="1" indent="-342900">
              <a:buFont typeface="Arial" panose="020B0604020202020204" pitchFamily="34" charset="0"/>
              <a:buChar char="•"/>
            </a:pPr>
            <a:r>
              <a:rPr lang="de-DE" sz="2000" b="0" dirty="0">
                <a:cs typeface="MV Boli" panose="02000500030200090000" pitchFamily="2" charset="0"/>
              </a:rPr>
              <a:t>Open-Closed principle (OCP)</a:t>
            </a:r>
          </a:p>
          <a:p>
            <a:pPr marL="800100" lvl="1" indent="-342900">
              <a:buFont typeface="Arial" panose="020B0604020202020204" pitchFamily="34" charset="0"/>
              <a:buChar char="•"/>
            </a:pPr>
            <a:r>
              <a:rPr lang="de-DE" sz="2000" dirty="0">
                <a:cs typeface="MV Boli" panose="02000500030200090000" pitchFamily="2" charset="0"/>
              </a:rPr>
              <a:t>Single responsibility principle (SRP)</a:t>
            </a:r>
          </a:p>
          <a:p>
            <a:pPr marL="800100" lvl="1" indent="-342900">
              <a:buFont typeface="Arial" panose="020B0604020202020204" pitchFamily="34" charset="0"/>
              <a:buChar char="•"/>
            </a:pPr>
            <a:r>
              <a:rPr lang="de-DE" sz="2000" dirty="0">
                <a:cs typeface="MV Boli" panose="02000500030200090000" pitchFamily="2" charset="0"/>
              </a:rPr>
              <a:t>Liskov substitution principle (LSP)</a:t>
            </a:r>
          </a:p>
          <a:p>
            <a:pPr marL="800100" lvl="1" indent="-342900">
              <a:buFont typeface="Arial" panose="020B0604020202020204" pitchFamily="34" charset="0"/>
              <a:buChar char="•"/>
            </a:pPr>
            <a:r>
              <a:rPr lang="de-DE" sz="2000" dirty="0">
                <a:cs typeface="MV Boli" panose="02000500030200090000" pitchFamily="2" charset="0"/>
              </a:rPr>
              <a:t>Don‘t repeat yourself (DRY)</a:t>
            </a:r>
          </a:p>
          <a:p>
            <a:pPr marL="800100" lvl="1" indent="-342900">
              <a:buFont typeface="Arial" panose="020B0604020202020204" pitchFamily="34" charset="0"/>
              <a:buChar char="•"/>
            </a:pPr>
            <a:r>
              <a:rPr lang="de-DE" sz="2000" dirty="0">
                <a:cs typeface="MV Boli" panose="02000500030200090000" pitchFamily="2" charset="0"/>
              </a:rPr>
              <a:t>Law of Demeter (LoD)</a:t>
            </a:r>
          </a:p>
          <a:p>
            <a:pPr marL="800100" lvl="1" indent="-342900">
              <a:buFont typeface="Arial" panose="020B0604020202020204" pitchFamily="34" charset="0"/>
              <a:buChar char="•"/>
            </a:pPr>
            <a:r>
              <a:rPr lang="de-DE" sz="2000" b="0" dirty="0">
                <a:cs typeface="MV Boli" panose="02000500030200090000" pitchFamily="2" charset="0"/>
              </a:rPr>
              <a:t>Dependency Injection or Inversion of Control (IoC)</a:t>
            </a:r>
          </a:p>
          <a:p>
            <a:pPr marL="342900" indent="-342900">
              <a:buFont typeface="Arial" panose="020B0604020202020204" pitchFamily="34" charset="0"/>
              <a:buChar char="•"/>
            </a:pPr>
            <a:endParaRPr lang="de-DE" sz="2400" b="0" dirty="0">
              <a:latin typeface="MV Boli" panose="02000500030200090000" pitchFamily="2" charset="0"/>
              <a:cs typeface="MV Boli" panose="02000500030200090000" pitchFamily="2" charset="0"/>
            </a:endParaRPr>
          </a:p>
        </p:txBody>
      </p:sp>
      <p:sp>
        <p:nvSpPr>
          <p:cNvPr id="4" name="Slide Number Placeholder 3">
            <a:extLst>
              <a:ext uri="{FF2B5EF4-FFF2-40B4-BE49-F238E27FC236}">
                <a16:creationId xmlns:a16="http://schemas.microsoft.com/office/drawing/2014/main" id="{D9480700-332F-44B7-91D7-412B04006D56}"/>
              </a:ext>
            </a:extLst>
          </p:cNvPr>
          <p:cNvSpPr>
            <a:spLocks noGrp="1"/>
          </p:cNvSpPr>
          <p:nvPr>
            <p:ph type="sldNum" sz="quarter" idx="4"/>
          </p:nvPr>
        </p:nvSpPr>
        <p:spPr/>
        <p:txBody>
          <a:bodyPr/>
          <a:lstStyle/>
          <a:p>
            <a:fld id="{82EA1D04-CA53-4DE3-84A8-2B63E41036C9}" type="slidenum">
              <a:rPr lang="de-DE" smtClean="0"/>
              <a:pPr/>
              <a:t>4</a:t>
            </a:fld>
            <a:endParaRPr lang="de-DE"/>
          </a:p>
        </p:txBody>
      </p:sp>
    </p:spTree>
    <p:extLst>
      <p:ext uri="{BB962C8B-B14F-4D97-AF65-F5344CB8AC3E}">
        <p14:creationId xmlns:p14="http://schemas.microsoft.com/office/powerpoint/2010/main" val="3746947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Agile Modelle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40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a:t>Agile Werte und Prinzipien</a:t>
            </a:r>
          </a:p>
          <a:p>
            <a:pPr lvl="1"/>
            <a:r>
              <a:rPr lang="de-DE"/>
              <a:t>Alle agilen Modelle haben Werte und verfolgen Prinzipien</a:t>
            </a:r>
          </a:p>
          <a:p>
            <a:pPr lvl="1"/>
            <a:r>
              <a:rPr lang="de-DE"/>
              <a:t>Diese sind dokumentiert in </a:t>
            </a:r>
          </a:p>
          <a:p>
            <a:pPr lvl="2"/>
            <a:r>
              <a:rPr lang="de-DE"/>
              <a:t>Den 4 Werten und</a:t>
            </a:r>
          </a:p>
          <a:p>
            <a:pPr lvl="2"/>
            <a:r>
              <a:rPr lang="de-DE"/>
              <a:t>Den 12 Prinzipien des</a:t>
            </a:r>
          </a:p>
          <a:p>
            <a:pPr lvl="1"/>
            <a:r>
              <a:rPr lang="de-DE"/>
              <a:t>„Agile Manifesto“ (</a:t>
            </a:r>
            <a:r>
              <a:rPr lang="de-DE">
                <a:hlinkClick r:id="rId2"/>
              </a:rPr>
              <a:t>http://agilemanifesto.org/</a:t>
            </a:r>
            <a:r>
              <a:rPr lang="de-DE"/>
              <a:t>)</a:t>
            </a:r>
          </a:p>
          <a:p>
            <a:pPr marL="357188" lvl="1" indent="0">
              <a:buNone/>
            </a:pPr>
            <a:endParaRPr lang="de-DE"/>
          </a:p>
        </p:txBody>
      </p:sp>
    </p:spTree>
    <p:extLst>
      <p:ext uri="{BB962C8B-B14F-4D97-AF65-F5344CB8AC3E}">
        <p14:creationId xmlns:p14="http://schemas.microsoft.com/office/powerpoint/2010/main" val="2956501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Agile Modelle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41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dirty="0"/>
              <a:t>Die 4 Werte</a:t>
            </a:r>
          </a:p>
          <a:p>
            <a:pPr lvl="1"/>
            <a:r>
              <a:rPr lang="en-US" dirty="0"/>
              <a:t>Individuals and Interactions Over Processes and Tools</a:t>
            </a:r>
            <a:br>
              <a:rPr lang="en-US" dirty="0"/>
            </a:br>
            <a:r>
              <a:rPr lang="en-US" dirty="0" err="1"/>
              <a:t>Individuen</a:t>
            </a:r>
            <a:r>
              <a:rPr lang="en-US" dirty="0"/>
              <a:t> verstehen das Business und </a:t>
            </a:r>
            <a:r>
              <a:rPr lang="en-US" dirty="0" err="1"/>
              <a:t>treiben</a:t>
            </a:r>
            <a:r>
              <a:rPr lang="en-US" dirty="0"/>
              <a:t> </a:t>
            </a:r>
            <a:r>
              <a:rPr lang="en-US" dirty="0" err="1"/>
              <a:t>Entwicklungen</a:t>
            </a:r>
            <a:r>
              <a:rPr lang="en-US" dirty="0"/>
              <a:t> (</a:t>
            </a:r>
            <a:r>
              <a:rPr lang="en-US" dirty="0" err="1"/>
              <a:t>auch</a:t>
            </a:r>
            <a:r>
              <a:rPr lang="en-US" dirty="0"/>
              <a:t> von Software)</a:t>
            </a:r>
          </a:p>
          <a:p>
            <a:pPr lvl="1"/>
            <a:r>
              <a:rPr lang="en-US" dirty="0"/>
              <a:t>Working Software Over Comprehensive Documentation</a:t>
            </a:r>
            <a:br>
              <a:rPr lang="en-US" dirty="0"/>
            </a:br>
            <a:r>
              <a:rPr lang="en-US" dirty="0" err="1"/>
              <a:t>nur</a:t>
            </a:r>
            <a:r>
              <a:rPr lang="en-US" dirty="0"/>
              <a:t> </a:t>
            </a:r>
            <a:r>
              <a:rPr lang="en-US" dirty="0" err="1"/>
              <a:t>soviel</a:t>
            </a:r>
            <a:r>
              <a:rPr lang="en-US" dirty="0"/>
              <a:t> </a:t>
            </a:r>
            <a:r>
              <a:rPr lang="en-US" dirty="0" err="1"/>
              <a:t>Dokumentation</a:t>
            </a:r>
            <a:r>
              <a:rPr lang="en-US" dirty="0"/>
              <a:t> </a:t>
            </a:r>
            <a:r>
              <a:rPr lang="en-US" dirty="0" err="1"/>
              <a:t>wie</a:t>
            </a:r>
            <a:r>
              <a:rPr lang="en-US" dirty="0"/>
              <a:t> </a:t>
            </a:r>
            <a:r>
              <a:rPr lang="en-US" dirty="0" err="1"/>
              <a:t>nötig</a:t>
            </a:r>
            <a:endParaRPr lang="en-US" dirty="0"/>
          </a:p>
          <a:p>
            <a:pPr lvl="1"/>
            <a:r>
              <a:rPr lang="en-US" dirty="0"/>
              <a:t>Customer Collaboration Over Contract Negotiation</a:t>
            </a:r>
            <a:br>
              <a:rPr lang="en-US" dirty="0"/>
            </a:br>
            <a:r>
              <a:rPr lang="en-US" dirty="0"/>
              <a:t>der Kunde </a:t>
            </a:r>
            <a:r>
              <a:rPr lang="en-US" dirty="0" err="1"/>
              <a:t>wird</a:t>
            </a:r>
            <a:r>
              <a:rPr lang="en-US" dirty="0"/>
              <a:t> </a:t>
            </a:r>
            <a:r>
              <a:rPr lang="en-US" dirty="0" err="1"/>
              <a:t>ein</a:t>
            </a:r>
            <a:r>
              <a:rPr lang="en-US" dirty="0"/>
              <a:t> </a:t>
            </a:r>
            <a:r>
              <a:rPr lang="en-US" dirty="0" err="1"/>
              <a:t>entscheidender</a:t>
            </a:r>
            <a:r>
              <a:rPr lang="en-US" dirty="0"/>
              <a:t> </a:t>
            </a:r>
            <a:r>
              <a:rPr lang="en-US" dirty="0" err="1"/>
              <a:t>Teil</a:t>
            </a:r>
            <a:r>
              <a:rPr lang="en-US" dirty="0"/>
              <a:t> des </a:t>
            </a:r>
            <a:r>
              <a:rPr lang="en-US" dirty="0" err="1"/>
              <a:t>Entwicklungsprozesses</a:t>
            </a:r>
            <a:endParaRPr lang="en-US" dirty="0"/>
          </a:p>
          <a:p>
            <a:pPr lvl="1"/>
            <a:r>
              <a:rPr lang="en-US" dirty="0"/>
              <a:t>Responding to Change Over Following a Plan</a:t>
            </a:r>
            <a:br>
              <a:rPr lang="en-US" dirty="0"/>
            </a:br>
            <a:r>
              <a:rPr lang="en-US" dirty="0" err="1"/>
              <a:t>kurze</a:t>
            </a:r>
            <a:r>
              <a:rPr lang="en-US" dirty="0"/>
              <a:t> </a:t>
            </a:r>
            <a:r>
              <a:rPr lang="en-US" dirty="0" err="1"/>
              <a:t>Iterationen</a:t>
            </a:r>
            <a:r>
              <a:rPr lang="en-US" dirty="0"/>
              <a:t> in der </a:t>
            </a:r>
            <a:r>
              <a:rPr lang="en-US" dirty="0" err="1"/>
              <a:t>Entwicklung</a:t>
            </a:r>
            <a:r>
              <a:rPr lang="en-US" dirty="0"/>
              <a:t> </a:t>
            </a:r>
            <a:r>
              <a:rPr lang="en-US" dirty="0" err="1"/>
              <a:t>lassen</a:t>
            </a:r>
            <a:r>
              <a:rPr lang="en-US" dirty="0"/>
              <a:t> </a:t>
            </a:r>
            <a:r>
              <a:rPr lang="en-US" dirty="0" err="1"/>
              <a:t>Änderungen</a:t>
            </a:r>
            <a:r>
              <a:rPr lang="en-US" dirty="0"/>
              <a:t> </a:t>
            </a:r>
            <a:r>
              <a:rPr lang="en-US" dirty="0" err="1"/>
              <a:t>jederzeit</a:t>
            </a:r>
            <a:r>
              <a:rPr lang="en-US" dirty="0"/>
              <a:t> </a:t>
            </a:r>
            <a:r>
              <a:rPr lang="en-US" dirty="0" err="1"/>
              <a:t>zu</a:t>
            </a:r>
            <a:endParaRPr lang="de-DE" dirty="0"/>
          </a:p>
        </p:txBody>
      </p:sp>
    </p:spTree>
    <p:extLst>
      <p:ext uri="{BB962C8B-B14F-4D97-AF65-F5344CB8AC3E}">
        <p14:creationId xmlns:p14="http://schemas.microsoft.com/office/powerpoint/2010/main" val="2014044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Agile Modelle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42</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dirty="0"/>
              <a:t>Die 12 Prinzipien</a:t>
            </a:r>
          </a:p>
          <a:p>
            <a:pPr lvl="1"/>
            <a:r>
              <a:rPr lang="en-US" dirty="0"/>
              <a:t>Customer satisfaction through early and continuous software delivery</a:t>
            </a:r>
            <a:br>
              <a:rPr lang="en-US" dirty="0"/>
            </a:br>
            <a:r>
              <a:rPr lang="en-US" dirty="0" err="1"/>
              <a:t>lauffähige</a:t>
            </a:r>
            <a:r>
              <a:rPr lang="en-US" dirty="0"/>
              <a:t> Software in </a:t>
            </a:r>
            <a:r>
              <a:rPr lang="en-US" dirty="0" err="1"/>
              <a:t>regulären</a:t>
            </a:r>
            <a:r>
              <a:rPr lang="en-US" dirty="0"/>
              <a:t> </a:t>
            </a:r>
            <a:r>
              <a:rPr lang="en-US" dirty="0" err="1"/>
              <a:t>Intervallen</a:t>
            </a:r>
            <a:endParaRPr lang="en-US" dirty="0"/>
          </a:p>
          <a:p>
            <a:pPr lvl="1"/>
            <a:r>
              <a:rPr lang="en-US" dirty="0"/>
              <a:t>Accommodate changing requirements throughout the development process</a:t>
            </a:r>
            <a:br>
              <a:rPr lang="en-US" dirty="0"/>
            </a:br>
            <a:r>
              <a:rPr lang="en-US" dirty="0" err="1"/>
              <a:t>keine</a:t>
            </a:r>
            <a:r>
              <a:rPr lang="en-US" dirty="0"/>
              <a:t> </a:t>
            </a:r>
            <a:r>
              <a:rPr lang="en-US" dirty="0" err="1"/>
              <a:t>Verzögerungen</a:t>
            </a:r>
            <a:r>
              <a:rPr lang="en-US" dirty="0"/>
              <a:t> </a:t>
            </a:r>
            <a:r>
              <a:rPr lang="en-US" dirty="0" err="1"/>
              <a:t>bei</a:t>
            </a:r>
            <a:r>
              <a:rPr lang="en-US" dirty="0"/>
              <a:t> </a:t>
            </a:r>
            <a:r>
              <a:rPr lang="en-US" dirty="0" err="1"/>
              <a:t>Änderungsanforderungen</a:t>
            </a:r>
            <a:endParaRPr lang="en-US" dirty="0"/>
          </a:p>
          <a:p>
            <a:pPr lvl="1"/>
            <a:r>
              <a:rPr lang="en-US" dirty="0"/>
              <a:t>Frequent delivery of working software</a:t>
            </a:r>
            <a:br>
              <a:rPr lang="en-US" dirty="0"/>
            </a:br>
            <a:r>
              <a:rPr lang="en-US" dirty="0" err="1"/>
              <a:t>Nutzung</a:t>
            </a:r>
            <a:r>
              <a:rPr lang="en-US" dirty="0"/>
              <a:t> von Sprints </a:t>
            </a:r>
            <a:r>
              <a:rPr lang="en-US" dirty="0" err="1"/>
              <a:t>oder</a:t>
            </a:r>
            <a:r>
              <a:rPr lang="en-US" dirty="0"/>
              <a:t> </a:t>
            </a:r>
            <a:r>
              <a:rPr lang="en-US" dirty="0" err="1"/>
              <a:t>Iterationen</a:t>
            </a:r>
            <a:endParaRPr lang="en-US" dirty="0"/>
          </a:p>
          <a:p>
            <a:pPr lvl="1"/>
            <a:r>
              <a:rPr lang="en-US" dirty="0"/>
              <a:t>Collaboration between the business stakeholders and developers throughout the project</a:t>
            </a:r>
            <a:br>
              <a:rPr lang="en-US" dirty="0"/>
            </a:br>
            <a:r>
              <a:rPr lang="en-US" dirty="0" err="1"/>
              <a:t>Wenn</a:t>
            </a:r>
            <a:r>
              <a:rPr lang="en-US" dirty="0"/>
              <a:t> Kunde und </a:t>
            </a:r>
            <a:r>
              <a:rPr lang="en-US" dirty="0" err="1"/>
              <a:t>technisches</a:t>
            </a:r>
            <a:r>
              <a:rPr lang="en-US" dirty="0"/>
              <a:t> Team </a:t>
            </a:r>
            <a:r>
              <a:rPr lang="en-US" dirty="0" err="1"/>
              <a:t>zusammen</a:t>
            </a:r>
            <a:r>
              <a:rPr lang="en-US" dirty="0"/>
              <a:t> </a:t>
            </a:r>
            <a:r>
              <a:rPr lang="en-US" dirty="0" err="1"/>
              <a:t>arbeiten</a:t>
            </a:r>
            <a:endParaRPr lang="en-US" dirty="0"/>
          </a:p>
          <a:p>
            <a:pPr lvl="1"/>
            <a:r>
              <a:rPr lang="en-US" dirty="0"/>
              <a:t>Support, trust, and motivate the people involved</a:t>
            </a:r>
            <a:br>
              <a:rPr lang="en-US" dirty="0"/>
            </a:br>
            <a:r>
              <a:rPr lang="en-US" dirty="0" err="1"/>
              <a:t>motivierte</a:t>
            </a:r>
            <a:r>
              <a:rPr lang="en-US" dirty="0"/>
              <a:t> Teams </a:t>
            </a:r>
            <a:r>
              <a:rPr lang="en-US" dirty="0" err="1"/>
              <a:t>sind</a:t>
            </a:r>
            <a:r>
              <a:rPr lang="en-US" dirty="0"/>
              <a:t> die </a:t>
            </a:r>
            <a:r>
              <a:rPr lang="en-US" dirty="0" err="1"/>
              <a:t>halbe</a:t>
            </a:r>
            <a:r>
              <a:rPr lang="en-US" dirty="0"/>
              <a:t> </a:t>
            </a:r>
            <a:r>
              <a:rPr lang="en-US" dirty="0" err="1"/>
              <a:t>Miete</a:t>
            </a:r>
            <a:endParaRPr lang="en-US" dirty="0"/>
          </a:p>
        </p:txBody>
      </p:sp>
    </p:spTree>
    <p:extLst>
      <p:ext uri="{BB962C8B-B14F-4D97-AF65-F5344CB8AC3E}">
        <p14:creationId xmlns:p14="http://schemas.microsoft.com/office/powerpoint/2010/main" val="4146249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Agile Modelle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43</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dirty="0"/>
              <a:t>Die 12 Prinzipien</a:t>
            </a:r>
          </a:p>
          <a:p>
            <a:pPr lvl="1"/>
            <a:r>
              <a:rPr lang="en-US" dirty="0"/>
              <a:t>Enable face-to-face interactions</a:t>
            </a:r>
            <a:br>
              <a:rPr lang="en-US" dirty="0"/>
            </a:br>
            <a:r>
              <a:rPr lang="en-US" dirty="0" err="1"/>
              <a:t>Zusammen</a:t>
            </a:r>
            <a:r>
              <a:rPr lang="en-US" dirty="0"/>
              <a:t> </a:t>
            </a:r>
            <a:r>
              <a:rPr lang="en-US" dirty="0" err="1"/>
              <a:t>sitzen</a:t>
            </a:r>
            <a:r>
              <a:rPr lang="en-US" dirty="0"/>
              <a:t> und </a:t>
            </a:r>
            <a:r>
              <a:rPr lang="en-US" dirty="0" err="1"/>
              <a:t>arbeiten</a:t>
            </a:r>
            <a:r>
              <a:rPr lang="en-US" dirty="0"/>
              <a:t> </a:t>
            </a:r>
            <a:r>
              <a:rPr lang="en-US" dirty="0" err="1"/>
              <a:t>ist</a:t>
            </a:r>
            <a:r>
              <a:rPr lang="en-US" dirty="0"/>
              <a:t> </a:t>
            </a:r>
            <a:r>
              <a:rPr lang="en-US" dirty="0" err="1"/>
              <a:t>wichtig</a:t>
            </a:r>
            <a:endParaRPr lang="en-US" dirty="0"/>
          </a:p>
          <a:p>
            <a:pPr lvl="1"/>
            <a:r>
              <a:rPr lang="en-US" dirty="0"/>
              <a:t>Working software is the primary measure of progress</a:t>
            </a:r>
            <a:br>
              <a:rPr lang="en-US" dirty="0"/>
            </a:br>
            <a:r>
              <a:rPr lang="en-US" dirty="0"/>
              <a:t>das </a:t>
            </a:r>
            <a:r>
              <a:rPr lang="en-US" dirty="0" err="1"/>
              <a:t>einzige</a:t>
            </a:r>
            <a:r>
              <a:rPr lang="en-US" dirty="0"/>
              <a:t> </a:t>
            </a:r>
            <a:r>
              <a:rPr lang="en-US" dirty="0" err="1"/>
              <a:t>Maß</a:t>
            </a:r>
            <a:r>
              <a:rPr lang="en-US" dirty="0"/>
              <a:t> </a:t>
            </a:r>
            <a:r>
              <a:rPr lang="en-US" dirty="0" err="1"/>
              <a:t>ist</a:t>
            </a:r>
            <a:r>
              <a:rPr lang="en-US" dirty="0"/>
              <a:t> </a:t>
            </a:r>
            <a:r>
              <a:rPr lang="en-US" dirty="0" err="1"/>
              <a:t>lauffähige</a:t>
            </a:r>
            <a:r>
              <a:rPr lang="en-US" dirty="0"/>
              <a:t> Software</a:t>
            </a:r>
          </a:p>
          <a:p>
            <a:pPr lvl="1"/>
            <a:r>
              <a:rPr lang="en-US" dirty="0"/>
              <a:t>Agile processes to support a consistent development pace</a:t>
            </a:r>
            <a:br>
              <a:rPr lang="en-US" dirty="0"/>
            </a:br>
            <a:r>
              <a:rPr lang="en-US" dirty="0"/>
              <a:t>Die </a:t>
            </a:r>
            <a:r>
              <a:rPr lang="en-US" dirty="0" err="1"/>
              <a:t>Geschwindigkeit</a:t>
            </a:r>
            <a:r>
              <a:rPr lang="en-US" dirty="0"/>
              <a:t> der </a:t>
            </a:r>
            <a:r>
              <a:rPr lang="en-US" dirty="0" err="1"/>
              <a:t>Entwicklung</a:t>
            </a:r>
            <a:r>
              <a:rPr lang="en-US" dirty="0"/>
              <a:t> muss </a:t>
            </a:r>
            <a:r>
              <a:rPr lang="en-US" dirty="0" err="1"/>
              <a:t>wiederholbar</a:t>
            </a:r>
            <a:r>
              <a:rPr lang="en-US" dirty="0"/>
              <a:t> und </a:t>
            </a:r>
            <a:r>
              <a:rPr lang="en-US" dirty="0" err="1"/>
              <a:t>beherrschbar</a:t>
            </a:r>
            <a:r>
              <a:rPr lang="en-US" dirty="0"/>
              <a:t> sein</a:t>
            </a:r>
          </a:p>
          <a:p>
            <a:pPr lvl="1"/>
            <a:r>
              <a:rPr lang="en-US" dirty="0"/>
              <a:t>Attention to technical detail and design enhances agility</a:t>
            </a:r>
            <a:br>
              <a:rPr lang="en-US" dirty="0"/>
            </a:br>
            <a:r>
              <a:rPr lang="en-US" dirty="0"/>
              <a:t>die </a:t>
            </a:r>
            <a:r>
              <a:rPr lang="en-US" dirty="0" err="1"/>
              <a:t>richtigen</a:t>
            </a:r>
            <a:r>
              <a:rPr lang="en-US" dirty="0"/>
              <a:t> Skills </a:t>
            </a:r>
            <a:r>
              <a:rPr lang="en-US" dirty="0" err="1"/>
              <a:t>müssen</a:t>
            </a:r>
            <a:r>
              <a:rPr lang="en-US" dirty="0"/>
              <a:t> </a:t>
            </a:r>
            <a:r>
              <a:rPr lang="en-US" dirty="0" err="1"/>
              <a:t>vorhanden</a:t>
            </a:r>
            <a:r>
              <a:rPr lang="en-US" dirty="0"/>
              <a:t> sein</a:t>
            </a:r>
          </a:p>
          <a:p>
            <a:pPr lvl="1"/>
            <a:r>
              <a:rPr lang="en-US" dirty="0"/>
              <a:t>Simplicity</a:t>
            </a:r>
            <a:br>
              <a:rPr lang="en-US" dirty="0"/>
            </a:br>
            <a:r>
              <a:rPr lang="en-US" dirty="0" err="1"/>
              <a:t>Einfach</a:t>
            </a:r>
            <a:r>
              <a:rPr lang="en-US" dirty="0"/>
              <a:t>, </a:t>
            </a:r>
            <a:r>
              <a:rPr lang="en-US" dirty="0" err="1"/>
              <a:t>einfach</a:t>
            </a:r>
            <a:r>
              <a:rPr lang="en-US" dirty="0"/>
              <a:t>, </a:t>
            </a:r>
            <a:r>
              <a:rPr lang="en-US" dirty="0" err="1"/>
              <a:t>einfach</a:t>
            </a:r>
            <a:endParaRPr lang="de-DE" dirty="0"/>
          </a:p>
        </p:txBody>
      </p:sp>
    </p:spTree>
    <p:extLst>
      <p:ext uri="{BB962C8B-B14F-4D97-AF65-F5344CB8AC3E}">
        <p14:creationId xmlns:p14="http://schemas.microsoft.com/office/powerpoint/2010/main" val="1392987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Agile Modelle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44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dirty="0"/>
              <a:t>Die 12 Prinzipien</a:t>
            </a:r>
          </a:p>
          <a:p>
            <a:pPr lvl="1"/>
            <a:r>
              <a:rPr lang="en-US" dirty="0"/>
              <a:t>Self-organizing teams encourage great architectures, requirements, and designs</a:t>
            </a:r>
            <a:br>
              <a:rPr lang="en-US" dirty="0"/>
            </a:br>
            <a:r>
              <a:rPr lang="en-US" dirty="0" err="1"/>
              <a:t>Entscheidungen</a:t>
            </a:r>
            <a:r>
              <a:rPr lang="en-US" dirty="0"/>
              <a:t> </a:t>
            </a:r>
            <a:r>
              <a:rPr lang="en-US" dirty="0" err="1"/>
              <a:t>werden</a:t>
            </a:r>
            <a:r>
              <a:rPr lang="en-US" dirty="0"/>
              <a:t> </a:t>
            </a:r>
            <a:r>
              <a:rPr lang="en-US" dirty="0" err="1"/>
              <a:t>im</a:t>
            </a:r>
            <a:r>
              <a:rPr lang="en-US" dirty="0"/>
              <a:t> Team </a:t>
            </a:r>
            <a:r>
              <a:rPr lang="en-US" dirty="0" err="1"/>
              <a:t>getroffen</a:t>
            </a:r>
            <a:r>
              <a:rPr lang="en-US" dirty="0"/>
              <a:t>, das Team </a:t>
            </a:r>
            <a:r>
              <a:rPr lang="en-US" dirty="0" err="1"/>
              <a:t>übernimmt</a:t>
            </a:r>
            <a:r>
              <a:rPr lang="en-US" dirty="0"/>
              <a:t> </a:t>
            </a:r>
            <a:r>
              <a:rPr lang="en-US" dirty="0" err="1"/>
              <a:t>Verantwortung</a:t>
            </a:r>
            <a:br>
              <a:rPr lang="en-US" dirty="0"/>
            </a:br>
            <a:r>
              <a:rPr lang="en-US" dirty="0" err="1"/>
              <a:t>Entscheidungen</a:t>
            </a:r>
            <a:r>
              <a:rPr lang="en-US" dirty="0"/>
              <a:t> und </a:t>
            </a:r>
            <a:r>
              <a:rPr lang="en-US" dirty="0" err="1"/>
              <a:t>Ideen</a:t>
            </a:r>
            <a:r>
              <a:rPr lang="en-US" dirty="0"/>
              <a:t> </a:t>
            </a:r>
            <a:r>
              <a:rPr lang="en-US" dirty="0" err="1"/>
              <a:t>werden</a:t>
            </a:r>
            <a:r>
              <a:rPr lang="en-US" dirty="0"/>
              <a:t> </a:t>
            </a:r>
            <a:r>
              <a:rPr lang="en-US" dirty="0" err="1"/>
              <a:t>kommuniziert</a:t>
            </a:r>
            <a:endParaRPr lang="en-US" dirty="0"/>
          </a:p>
          <a:p>
            <a:pPr lvl="1"/>
            <a:r>
              <a:rPr lang="en-US" dirty="0"/>
              <a:t>Regular reflections on how to become more effective</a:t>
            </a:r>
            <a:br>
              <a:rPr lang="en-US" dirty="0"/>
            </a:br>
            <a:r>
              <a:rPr lang="en-US" dirty="0" err="1"/>
              <a:t>Weiterbildung</a:t>
            </a:r>
            <a:r>
              <a:rPr lang="en-US" dirty="0"/>
              <a:t>, </a:t>
            </a:r>
            <a:r>
              <a:rPr lang="en-US" dirty="0" err="1"/>
              <a:t>Selbstverbesserung</a:t>
            </a:r>
            <a:r>
              <a:rPr lang="en-US" dirty="0"/>
              <a:t>, </a:t>
            </a:r>
            <a:r>
              <a:rPr lang="en-US" dirty="0" err="1"/>
              <a:t>Prozessverbesserung</a:t>
            </a:r>
            <a:r>
              <a:rPr lang="en-US" dirty="0"/>
              <a:t>, </a:t>
            </a:r>
            <a:r>
              <a:rPr lang="en-US" dirty="0" err="1"/>
              <a:t>Teamspirit</a:t>
            </a:r>
            <a:endParaRPr lang="de-DE" dirty="0"/>
          </a:p>
        </p:txBody>
      </p:sp>
    </p:spTree>
    <p:extLst>
      <p:ext uri="{BB962C8B-B14F-4D97-AF65-F5344CB8AC3E}">
        <p14:creationId xmlns:p14="http://schemas.microsoft.com/office/powerpoint/2010/main" val="2809593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DF525AD-FFE6-4054-9FC4-0CF22A367E8E}"/>
              </a:ext>
            </a:extLst>
          </p:cNvPr>
          <p:cNvGraphicFramePr/>
          <p:nvPr>
            <p:extLst>
              <p:ext uri="{D42A27DB-BD31-4B8C-83A1-F6EECF244321}">
                <p14:modId xmlns:p14="http://schemas.microsoft.com/office/powerpoint/2010/main" val="2190189634"/>
              </p:ext>
            </p:extLst>
          </p:nvPr>
        </p:nvGraphicFramePr>
        <p:xfrm>
          <a:off x="4807974" y="633477"/>
          <a:ext cx="8054574" cy="5150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Agile Modelle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45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dirty="0"/>
              <a:t>Eine iterative Methode</a:t>
            </a:r>
          </a:p>
          <a:p>
            <a:pPr lvl="1"/>
            <a:r>
              <a:rPr lang="de-DE" dirty="0"/>
              <a:t>Software wird inkrementell entwickelt</a:t>
            </a:r>
          </a:p>
          <a:p>
            <a:pPr lvl="1"/>
            <a:r>
              <a:rPr lang="de-DE" dirty="0"/>
              <a:t>Jede Iteration entspricht einem Teil </a:t>
            </a:r>
            <a:br>
              <a:rPr lang="de-DE" dirty="0"/>
            </a:br>
            <a:r>
              <a:rPr lang="de-DE" dirty="0"/>
              <a:t>der Anforderungen</a:t>
            </a:r>
          </a:p>
          <a:p>
            <a:pPr lvl="1"/>
            <a:r>
              <a:rPr lang="de-DE" dirty="0"/>
              <a:t>Nach jeder Iteration ist eine lauffähige Version</a:t>
            </a:r>
            <a:br>
              <a:rPr lang="de-DE" dirty="0"/>
            </a:br>
            <a:r>
              <a:rPr lang="de-DE" dirty="0"/>
              <a:t>der Software verfügbar</a:t>
            </a:r>
          </a:p>
          <a:p>
            <a:pPr lvl="1"/>
            <a:r>
              <a:rPr lang="de-DE" dirty="0"/>
              <a:t>Getestet wird in der gleichen Iteration</a:t>
            </a:r>
          </a:p>
          <a:p>
            <a:pPr lvl="1"/>
            <a:r>
              <a:rPr lang="de-DE" dirty="0"/>
              <a:t>Dauernde Rückmeldung (continuous feedback)</a:t>
            </a:r>
            <a:br>
              <a:rPr lang="de-DE" dirty="0"/>
            </a:br>
            <a:r>
              <a:rPr lang="de-DE" dirty="0"/>
              <a:t>sorgt für Transparenz</a:t>
            </a:r>
          </a:p>
        </p:txBody>
      </p:sp>
    </p:spTree>
    <p:extLst>
      <p:ext uri="{BB962C8B-B14F-4D97-AF65-F5344CB8AC3E}">
        <p14:creationId xmlns:p14="http://schemas.microsoft.com/office/powerpoint/2010/main" val="634839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dirty="0"/>
              <a:t>2b) Softwareentwicklungsmethoden</a:t>
            </a:r>
            <a:br>
              <a:rPr lang="de-DE" dirty="0"/>
            </a:br>
            <a:r>
              <a:rPr lang="de-DE" dirty="0"/>
              <a:t>Agile Modelle</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46</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p:txBody>
          <a:bodyPr/>
          <a:lstStyle/>
          <a:p>
            <a:r>
              <a:rPr lang="de-DE"/>
              <a:t>Anpassungsfähigkeit statt Vorhersehbarkeit</a:t>
            </a:r>
          </a:p>
          <a:p>
            <a:pPr lvl="1"/>
            <a:r>
              <a:rPr lang="de-DE"/>
              <a:t>Agile Modell sind auf die Anpassungsfähigkeit für Änderungen ausgelegt</a:t>
            </a:r>
          </a:p>
          <a:p>
            <a:pPr lvl="1"/>
            <a:r>
              <a:rPr lang="de-DE"/>
              <a:t>Feedback unterstützt die Planung der nächsten Iteration</a:t>
            </a:r>
          </a:p>
          <a:p>
            <a:r>
              <a:rPr lang="de-DE"/>
              <a:t>Daily stand-up meetings</a:t>
            </a:r>
          </a:p>
          <a:p>
            <a:pPr lvl="1"/>
            <a:r>
              <a:rPr lang="de-DE"/>
              <a:t>Gebräuchliche Praxis in agilen Teams</a:t>
            </a:r>
          </a:p>
          <a:p>
            <a:pPr lvl="1"/>
            <a:r>
              <a:rPr lang="de-DE"/>
              <a:t>Ein sog. Facilitator leitet die Meetings</a:t>
            </a:r>
          </a:p>
          <a:p>
            <a:pPr lvl="1"/>
            <a:r>
              <a:rPr lang="de-DE"/>
              <a:t>Was wird besprochen (was habe ich gestern getan, was mache ich heute, gibt es Hindernisse)</a:t>
            </a:r>
          </a:p>
          <a:p>
            <a:r>
              <a:rPr lang="de-DE"/>
              <a:t>Vorteile</a:t>
            </a:r>
          </a:p>
          <a:p>
            <a:pPr lvl="1"/>
            <a:r>
              <a:rPr lang="de-DE"/>
              <a:t>Wissenstransfer</a:t>
            </a:r>
          </a:p>
          <a:p>
            <a:pPr lvl="1"/>
            <a:r>
              <a:rPr lang="de-DE"/>
              <a:t>Hindernisse werden benannt, Hilfe wird möglich</a:t>
            </a:r>
          </a:p>
          <a:p>
            <a:pPr lvl="1"/>
            <a:r>
              <a:rPr lang="de-DE"/>
              <a:t>Das Teamverständnis wird gefördert</a:t>
            </a:r>
          </a:p>
        </p:txBody>
      </p:sp>
    </p:spTree>
    <p:extLst>
      <p:ext uri="{BB962C8B-B14F-4D97-AF65-F5344CB8AC3E}">
        <p14:creationId xmlns:p14="http://schemas.microsoft.com/office/powerpoint/2010/main" val="2718232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a:t>2c) Projektmanagement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47</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6308"/>
            <a:ext cx="11752359" cy="3905999"/>
          </a:xfrm>
        </p:spPr>
        <p:txBody>
          <a:bodyPr/>
          <a:lstStyle/>
          <a:p>
            <a:r>
              <a:rPr lang="de-DE"/>
              <a:t>Software Projektschätzungen sind wichtig</a:t>
            </a:r>
            <a:br>
              <a:rPr lang="de-DE"/>
            </a:br>
            <a:r>
              <a:rPr lang="de-DE"/>
              <a:t>Schätzungen und Planungen sind wichtige Erfolgsfaktoren</a:t>
            </a:r>
          </a:p>
          <a:p>
            <a:r>
              <a:rPr lang="de-DE"/>
              <a:t>Arbeit in Schätzungen zu stecken lohnt sich</a:t>
            </a:r>
            <a:br>
              <a:rPr lang="de-DE"/>
            </a:br>
            <a:r>
              <a:rPr lang="de-DE"/>
              <a:t>Proof of Concept (POC) hilft bei Einschätzungen</a:t>
            </a:r>
          </a:p>
          <a:p>
            <a:r>
              <a:rPr lang="de-DE"/>
              <a:t>Sei ein Realist (oder vielleicht sogar ein Pessimist)</a:t>
            </a:r>
          </a:p>
          <a:p>
            <a:r>
              <a:rPr lang="de-DE"/>
              <a:t>Beziehe das Team und begleitende Umstände mit ein</a:t>
            </a:r>
          </a:p>
          <a:p>
            <a:r>
              <a:rPr lang="de-DE"/>
              <a:t>Der Projektplan wird sich ändern und darauf muss reagiert werden</a:t>
            </a:r>
          </a:p>
          <a:p>
            <a:pPr lvl="1"/>
            <a:r>
              <a:rPr lang="de-DE"/>
              <a:t>Mehrarbeit</a:t>
            </a:r>
          </a:p>
          <a:p>
            <a:pPr lvl="1"/>
            <a:r>
              <a:rPr lang="de-DE"/>
              <a:t>Reduzierung des Umfangs</a:t>
            </a:r>
          </a:p>
          <a:p>
            <a:pPr lvl="1"/>
            <a:r>
              <a:rPr lang="de-DE"/>
              <a:t>Hinzufügen von Resourcen</a:t>
            </a:r>
          </a:p>
          <a:p>
            <a:pPr lvl="1"/>
            <a:r>
              <a:rPr lang="de-DE"/>
              <a:t>Neuverteilung von Resourcen</a:t>
            </a:r>
          </a:p>
          <a:p>
            <a:pPr lvl="1"/>
            <a:r>
              <a:rPr lang="de-DE"/>
              <a:t>Problemfelder identifizieren</a:t>
            </a:r>
          </a:p>
          <a:p>
            <a:pPr lvl="1"/>
            <a:r>
              <a:rPr lang="de-DE"/>
              <a:t>Reagiere zeitnah</a:t>
            </a:r>
          </a:p>
        </p:txBody>
      </p:sp>
    </p:spTree>
    <p:extLst>
      <p:ext uri="{BB962C8B-B14F-4D97-AF65-F5344CB8AC3E}">
        <p14:creationId xmlns:p14="http://schemas.microsoft.com/office/powerpoint/2010/main" val="1329487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a:t>2d) Politik</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48</a:t>
            </a:fld>
            <a:endParaRPr lang="de-DE"/>
          </a:p>
        </p:txBody>
      </p:sp>
      <p:graphicFrame>
        <p:nvGraphicFramePr>
          <p:cNvPr id="7" name="Content Placeholder 6">
            <a:extLst>
              <a:ext uri="{FF2B5EF4-FFF2-40B4-BE49-F238E27FC236}">
                <a16:creationId xmlns:a16="http://schemas.microsoft.com/office/drawing/2014/main" id="{C0D198EB-6BFD-4870-A9D2-71D391A3FE66}"/>
              </a:ext>
            </a:extLst>
          </p:cNvPr>
          <p:cNvGraphicFramePr>
            <a:graphicFrameLocks noGrp="1"/>
          </p:cNvGraphicFramePr>
          <p:nvPr>
            <p:ph idx="1"/>
            <p:extLst>
              <p:ext uri="{D42A27DB-BD31-4B8C-83A1-F6EECF244321}">
                <p14:modId xmlns:p14="http://schemas.microsoft.com/office/powerpoint/2010/main" val="3100575211"/>
              </p:ext>
            </p:extLst>
          </p:nvPr>
        </p:nvGraphicFramePr>
        <p:xfrm>
          <a:off x="235721" y="1047409"/>
          <a:ext cx="11760968" cy="49601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1056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a:t>2d) Politik</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49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6308"/>
            <a:ext cx="11752359" cy="3905999"/>
          </a:xfrm>
        </p:spPr>
        <p:txBody>
          <a:bodyPr/>
          <a:lstStyle/>
          <a:p>
            <a:r>
              <a:rPr lang="de-DE"/>
              <a:t>Software Architekten können sich nicht der Firmenpolitik entziehen</a:t>
            </a:r>
          </a:p>
          <a:p>
            <a:pPr lvl="1"/>
            <a:r>
              <a:rPr lang="de-DE"/>
              <a:t>Kontakt und Kommunikation mit unterschiedlichsten Stakeholdern notwendig</a:t>
            </a:r>
          </a:p>
          <a:p>
            <a:pPr lvl="1"/>
            <a:r>
              <a:rPr lang="de-DE"/>
              <a:t>In Organisation treffen unterschiedlichste Individuen mit unterschiedlichen Wissensständen, Hintergründen, Ansichten und Zielen aufeinander</a:t>
            </a:r>
          </a:p>
          <a:p>
            <a:pPr lvl="1"/>
            <a:r>
              <a:rPr lang="de-DE"/>
              <a:t>Unterschiedlichste Faktoren können die Motivation von Personen beeinflussen</a:t>
            </a:r>
          </a:p>
          <a:p>
            <a:pPr lvl="1"/>
            <a:r>
              <a:rPr lang="de-DE"/>
              <a:t>Das führt in den meisten Fällen zu Firmenpolitik</a:t>
            </a:r>
          </a:p>
          <a:p>
            <a:pPr lvl="1"/>
            <a:r>
              <a:rPr lang="de-DE"/>
              <a:t>Um etwas zu erreichen, kann es notwendig werden „politisches Kapital“ auzugeben, zu leihen oder zu bekommen</a:t>
            </a:r>
          </a:p>
          <a:p>
            <a:pPr lvl="1"/>
            <a:r>
              <a:rPr lang="de-DE"/>
              <a:t>Ein Softwarearchitekt will Lösungen schaffen und keine Politik betreiben, politisches Können auf diesem Parkett ist aber oft hilfreich</a:t>
            </a:r>
          </a:p>
          <a:p>
            <a:pPr lvl="1"/>
            <a:r>
              <a:rPr lang="de-DE"/>
              <a:t>Im folgenden ein paar Punkte zur Beachtung</a:t>
            </a:r>
          </a:p>
        </p:txBody>
      </p:sp>
    </p:spTree>
    <p:extLst>
      <p:ext uri="{BB962C8B-B14F-4D97-AF65-F5344CB8AC3E}">
        <p14:creationId xmlns:p14="http://schemas.microsoft.com/office/powerpoint/2010/main" val="3653737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Grundlagen + benötigte Kenntnisse</a:t>
            </a:r>
          </a:p>
        </p:txBody>
      </p:sp>
      <p:pic>
        <p:nvPicPr>
          <p:cNvPr id="4" name="Picture 3">
            <a:extLst>
              <a:ext uri="{FF2B5EF4-FFF2-40B4-BE49-F238E27FC236}">
                <a16:creationId xmlns:a16="http://schemas.microsoft.com/office/drawing/2014/main" id="{69CD6E8A-438F-4BA5-BD1E-2F38DA27ADED}"/>
              </a:ext>
            </a:extLst>
          </p:cNvPr>
          <p:cNvPicPr>
            <a:picLocks noChangeAspect="1"/>
          </p:cNvPicPr>
          <p:nvPr/>
        </p:nvPicPr>
        <p:blipFill>
          <a:blip r:embed="rId2"/>
          <a:stretch>
            <a:fillRect/>
          </a:stretch>
        </p:blipFill>
        <p:spPr>
          <a:xfrm>
            <a:off x="294505" y="3193919"/>
            <a:ext cx="5492164" cy="1550097"/>
          </a:xfrm>
          <a:prstGeom prst="rect">
            <a:avLst/>
          </a:prstGeom>
        </p:spPr>
      </p:pic>
      <p:pic>
        <p:nvPicPr>
          <p:cNvPr id="5" name="Picture 4">
            <a:extLst>
              <a:ext uri="{FF2B5EF4-FFF2-40B4-BE49-F238E27FC236}">
                <a16:creationId xmlns:a16="http://schemas.microsoft.com/office/drawing/2014/main" id="{AB6BA852-C358-470B-84B7-2A133FB73CCF}"/>
              </a:ext>
            </a:extLst>
          </p:cNvPr>
          <p:cNvPicPr>
            <a:picLocks noChangeAspect="1"/>
          </p:cNvPicPr>
          <p:nvPr/>
        </p:nvPicPr>
        <p:blipFill>
          <a:blip r:embed="rId3"/>
          <a:stretch>
            <a:fillRect/>
          </a:stretch>
        </p:blipFill>
        <p:spPr>
          <a:xfrm>
            <a:off x="6273412" y="1982709"/>
            <a:ext cx="5841661" cy="3275015"/>
          </a:xfrm>
          <a:prstGeom prst="rect">
            <a:avLst/>
          </a:prstGeom>
        </p:spPr>
      </p:pic>
      <p:sp>
        <p:nvSpPr>
          <p:cNvPr id="3" name="Slide Number Placeholder 2">
            <a:extLst>
              <a:ext uri="{FF2B5EF4-FFF2-40B4-BE49-F238E27FC236}">
                <a16:creationId xmlns:a16="http://schemas.microsoft.com/office/drawing/2014/main" id="{31B6A06F-115C-40F6-9115-90F44F35792F}"/>
              </a:ext>
            </a:extLst>
          </p:cNvPr>
          <p:cNvSpPr>
            <a:spLocks noGrp="1"/>
          </p:cNvSpPr>
          <p:nvPr>
            <p:ph type="sldNum" sz="quarter" idx="4"/>
          </p:nvPr>
        </p:nvSpPr>
        <p:spPr/>
        <p:txBody>
          <a:bodyPr/>
          <a:lstStyle/>
          <a:p>
            <a:fld id="{82EA1D04-CA53-4DE3-84A8-2B63E41036C9}" type="slidenum">
              <a:rPr lang="de-DE" smtClean="0"/>
              <a:pPr/>
              <a:t>5</a:t>
            </a:fld>
            <a:endParaRPr lang="de-DE"/>
          </a:p>
        </p:txBody>
      </p:sp>
    </p:spTree>
    <p:extLst>
      <p:ext uri="{BB962C8B-B14F-4D97-AF65-F5344CB8AC3E}">
        <p14:creationId xmlns:p14="http://schemas.microsoft.com/office/powerpoint/2010/main" val="3699375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a:t>2d) Politik</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50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6308"/>
            <a:ext cx="11752359" cy="5151250"/>
          </a:xfrm>
        </p:spPr>
        <p:txBody>
          <a:bodyPr/>
          <a:lstStyle/>
          <a:p>
            <a:r>
              <a:rPr lang="de-DE"/>
              <a:t>Die Ziele der Organisation verstehen</a:t>
            </a:r>
          </a:p>
          <a:p>
            <a:pPr lvl="1"/>
            <a:r>
              <a:rPr lang="de-DE"/>
              <a:t>Die strategischen Ziele und Richtungen sollten verstanden sein</a:t>
            </a:r>
          </a:p>
          <a:p>
            <a:pPr lvl="1"/>
            <a:r>
              <a:rPr lang="de-DE"/>
              <a:t>Die eigenen Ziele an die Ziele der Organisation anpassen, um Konflikte zu vermeiden</a:t>
            </a:r>
          </a:p>
          <a:p>
            <a:pPr lvl="1"/>
            <a:r>
              <a:rPr lang="de-DE"/>
              <a:t>Zu wissen, wie die Organisation Geld macht und wie sie Geld investiert, ist hilfreich</a:t>
            </a:r>
          </a:p>
          <a:p>
            <a:pPr lvl="2"/>
            <a:r>
              <a:rPr lang="de-DE"/>
              <a:t>Projektresourcen, Hard- und Software oder Lizenzen sind Investitionen </a:t>
            </a:r>
          </a:p>
          <a:p>
            <a:pPr lvl="2"/>
            <a:r>
              <a:rPr lang="de-DE"/>
              <a:t>ROI (Return on Invest) Berechnungen sind notwendig (wie passt die Investition zu den Zielen)</a:t>
            </a:r>
          </a:p>
          <a:p>
            <a:r>
              <a:rPr lang="de-DE"/>
              <a:t>Die Bedenken Anderer adressieren</a:t>
            </a:r>
          </a:p>
          <a:p>
            <a:pPr lvl="1"/>
            <a:r>
              <a:rPr lang="de-DE"/>
              <a:t>Viele Stakeholder werden Bedenken zu Technologien oder Prozessen artikulieren</a:t>
            </a:r>
          </a:p>
          <a:p>
            <a:pPr lvl="1"/>
            <a:r>
              <a:rPr lang="de-DE"/>
              <a:t>Es ist notwendig, solche Bedenken aufzunehmen und das Gefühl zu geben, die Bedenken verstanden zu haben und sie in die Betrachtungen mit einzubeziehen</a:t>
            </a:r>
          </a:p>
          <a:p>
            <a:pPr lvl="1"/>
            <a:r>
              <a:rPr lang="de-DE"/>
              <a:t>Wird das nicht getan, können oft auch unwichtige Themen unnötig „eskaliert“ werden</a:t>
            </a:r>
          </a:p>
        </p:txBody>
      </p:sp>
    </p:spTree>
    <p:extLst>
      <p:ext uri="{BB962C8B-B14F-4D97-AF65-F5344CB8AC3E}">
        <p14:creationId xmlns:p14="http://schemas.microsoft.com/office/powerpoint/2010/main" val="755751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a:t>2d) Politik</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51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6308"/>
            <a:ext cx="11752359" cy="5151250"/>
          </a:xfrm>
        </p:spPr>
        <p:txBody>
          <a:bodyPr/>
          <a:lstStyle/>
          <a:p>
            <a:r>
              <a:rPr lang="de-DE"/>
              <a:t>Andere bei Ihren Zielen unterstützen</a:t>
            </a:r>
          </a:p>
          <a:p>
            <a:pPr lvl="1"/>
            <a:r>
              <a:rPr lang="de-DE"/>
              <a:t>Wenn immer möglich, andere bei Ihren Vorhaben unterstützen</a:t>
            </a:r>
          </a:p>
          <a:p>
            <a:pPr lvl="1"/>
            <a:r>
              <a:rPr lang="de-DE"/>
              <a:t>Wenn Sie sich im Rahmen der Ziele und Werte des Unternehmens bewegen</a:t>
            </a:r>
          </a:p>
          <a:p>
            <a:pPr lvl="1"/>
            <a:r>
              <a:rPr lang="de-DE"/>
              <a:t>Auch ohne Erwartung auf Gegenleistung</a:t>
            </a:r>
          </a:p>
          <a:p>
            <a:pPr lvl="1"/>
            <a:r>
              <a:rPr lang="de-DE"/>
              <a:t>Hilfe von Anderen ist so leichter zu bekommen</a:t>
            </a:r>
          </a:p>
          <a:p>
            <a:r>
              <a:rPr lang="de-DE"/>
              <a:t>Bereit sein Kompromisse einzugehen</a:t>
            </a:r>
          </a:p>
          <a:p>
            <a:pPr lvl="1"/>
            <a:r>
              <a:rPr lang="de-DE"/>
              <a:t>Nicht immer lässt sich alles einfach und ohne Kompromisse erreichen</a:t>
            </a:r>
          </a:p>
          <a:p>
            <a:pPr lvl="1"/>
            <a:r>
              <a:rPr lang="de-DE"/>
              <a:t>Den geeigneten Zeitpunkt für einen Kompromiss finden, ist eine Kunst</a:t>
            </a:r>
          </a:p>
          <a:p>
            <a:pPr lvl="1"/>
            <a:r>
              <a:rPr lang="de-DE"/>
              <a:t>Ein Kompromiss in einem Punkt hilft vielleicht ein anderes Ziel zu erreichen</a:t>
            </a:r>
          </a:p>
          <a:p>
            <a:pPr lvl="1"/>
            <a:r>
              <a:rPr lang="de-DE"/>
              <a:t>Sich über mögliche Kompromisse im voraus Gedanken gemacht zu haben, hilft in Diskussionen</a:t>
            </a:r>
          </a:p>
          <a:p>
            <a:r>
              <a:rPr lang="de-DE"/>
              <a:t>Kulturelle Unterschiede beachten</a:t>
            </a:r>
          </a:p>
          <a:p>
            <a:pPr lvl="1"/>
            <a:r>
              <a:rPr lang="de-DE"/>
              <a:t>Verschiedene Kulturen haben unterschiedliche Vorgehensweisen und Handlungen</a:t>
            </a:r>
          </a:p>
          <a:p>
            <a:pPr lvl="1"/>
            <a:r>
              <a:rPr lang="de-DE"/>
              <a:t>Darauf einzugehen, ist von Vorteil – Lernen hilfreich</a:t>
            </a:r>
          </a:p>
        </p:txBody>
      </p:sp>
    </p:spTree>
    <p:extLst>
      <p:ext uri="{BB962C8B-B14F-4D97-AF65-F5344CB8AC3E}">
        <p14:creationId xmlns:p14="http://schemas.microsoft.com/office/powerpoint/2010/main" val="72800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a:t>2e) Software Risiko Management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52</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050169"/>
            <a:ext cx="11752359" cy="5151250"/>
          </a:xfrm>
        </p:spPr>
        <p:txBody>
          <a:bodyPr/>
          <a:lstStyle/>
          <a:p>
            <a:r>
              <a:rPr lang="de-DE" dirty="0"/>
              <a:t>Potentielle Typen von Risiken</a:t>
            </a:r>
          </a:p>
          <a:p>
            <a:pPr lvl="1"/>
            <a:r>
              <a:rPr lang="de-DE" sz="1600" dirty="0"/>
              <a:t>Funktionale Risiken</a:t>
            </a:r>
          </a:p>
          <a:p>
            <a:pPr lvl="2"/>
            <a:r>
              <a:rPr lang="de-DE" sz="1600" dirty="0"/>
              <a:t>Falsche oder ungenaue Anforderungen, wenig Einbeziehung/Bereitschaft von Endbenutzern und Fachspezialisten, widersprüchliche Business Ziele</a:t>
            </a:r>
          </a:p>
          <a:p>
            <a:pPr lvl="1"/>
            <a:r>
              <a:rPr lang="de-DE" sz="1600" dirty="0"/>
              <a:t>Technische Risiken</a:t>
            </a:r>
          </a:p>
          <a:p>
            <a:pPr lvl="2"/>
            <a:r>
              <a:rPr lang="de-DE" sz="1600" dirty="0"/>
              <a:t>Außmaß an Komplexität, Projektgröße, neue für Team unbekannte Tools / Sprachen / Frameworks, Abhängigkeiten von Zulieferern von außerhalb des Unternehmens</a:t>
            </a:r>
          </a:p>
          <a:p>
            <a:pPr lvl="1"/>
            <a:r>
              <a:rPr lang="de-DE" sz="1600" dirty="0"/>
              <a:t>Perönliche Risiken</a:t>
            </a:r>
          </a:p>
          <a:p>
            <a:pPr lvl="2"/>
            <a:r>
              <a:rPr lang="de-DE" sz="1600" dirty="0"/>
              <a:t>Team fehlt Wissen/Erfahrung, Resourcenengpässe, Produktivitätsengpässe</a:t>
            </a:r>
          </a:p>
          <a:p>
            <a:pPr lvl="1"/>
            <a:r>
              <a:rPr lang="de-DE" sz="1600" dirty="0"/>
              <a:t>Finanzielle Risiken</a:t>
            </a:r>
          </a:p>
          <a:p>
            <a:pPr lvl="2"/>
            <a:r>
              <a:rPr lang="de-DE" sz="1600" dirty="0"/>
              <a:t>Budget nicht ausreichend, ROI schwer erreichbar</a:t>
            </a:r>
          </a:p>
          <a:p>
            <a:pPr lvl="1"/>
            <a:r>
              <a:rPr lang="de-DE" sz="1600" dirty="0"/>
              <a:t>Rechtliche Risiken</a:t>
            </a:r>
          </a:p>
          <a:p>
            <a:pPr lvl="2"/>
            <a:r>
              <a:rPr lang="de-DE" sz="1600" dirty="0"/>
              <a:t>Vorgaben vom Staat, Rechtliche Vorgaben, Vertragseinschränkungen</a:t>
            </a:r>
          </a:p>
          <a:p>
            <a:pPr lvl="1"/>
            <a:r>
              <a:rPr lang="de-DE" sz="1600" dirty="0"/>
              <a:t>Führungsrisiken</a:t>
            </a:r>
          </a:p>
          <a:p>
            <a:pPr lvl="2"/>
            <a:r>
              <a:rPr lang="de-DE" sz="1600" dirty="0"/>
              <a:t>Erfahrung und Wissen fehlen, falsche Planung, fehlende Kommunikation, Probleme in der Organisation</a:t>
            </a:r>
          </a:p>
        </p:txBody>
      </p:sp>
    </p:spTree>
    <p:extLst>
      <p:ext uri="{BB962C8B-B14F-4D97-AF65-F5344CB8AC3E}">
        <p14:creationId xmlns:p14="http://schemas.microsoft.com/office/powerpoint/2010/main" val="3908594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10778"/>
            <a:ext cx="11736386" cy="853200"/>
          </a:xfrm>
        </p:spPr>
        <p:txBody>
          <a:bodyPr/>
          <a:lstStyle/>
          <a:p>
            <a:r>
              <a:rPr lang="de-DE"/>
              <a:t>2e) Software Risiko Management</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53</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99531" y="1249100"/>
            <a:ext cx="6680567" cy="4483105"/>
          </a:xfrm>
        </p:spPr>
        <p:txBody>
          <a:bodyPr/>
          <a:lstStyle/>
          <a:p>
            <a:r>
              <a:rPr lang="de-DE"/>
              <a:t>Techniken der Risikobehandlung</a:t>
            </a:r>
          </a:p>
          <a:p>
            <a:pPr lvl="1"/>
            <a:r>
              <a:rPr lang="de-DE"/>
              <a:t>Risikovermeidung</a:t>
            </a:r>
          </a:p>
          <a:p>
            <a:pPr lvl="2"/>
            <a:r>
              <a:rPr lang="de-DE"/>
              <a:t>Mit in die Planung einbeziehen</a:t>
            </a:r>
          </a:p>
          <a:p>
            <a:pPr lvl="1"/>
            <a:r>
              <a:rPr lang="de-DE"/>
              <a:t>Weitergabe des Risikos an einen Dritten</a:t>
            </a:r>
          </a:p>
          <a:p>
            <a:pPr lvl="2"/>
            <a:r>
              <a:rPr lang="de-DE"/>
              <a:t>An einen Subkontraktor</a:t>
            </a:r>
          </a:p>
          <a:p>
            <a:pPr lvl="1"/>
            <a:r>
              <a:rPr lang="de-DE"/>
              <a:t>Risikominimierung</a:t>
            </a:r>
          </a:p>
          <a:p>
            <a:pPr lvl="2"/>
            <a:r>
              <a:rPr lang="de-DE"/>
              <a:t>Risiko wird nicht behoben, aber vermindert</a:t>
            </a:r>
          </a:p>
          <a:p>
            <a:pPr lvl="1"/>
            <a:r>
              <a:rPr lang="de-DE"/>
              <a:t>Risiko Akzeptanz</a:t>
            </a:r>
          </a:p>
          <a:p>
            <a:pPr lvl="2"/>
            <a:r>
              <a:rPr lang="de-DE"/>
              <a:t>Risiken können nicht alle vermieden werden,</a:t>
            </a:r>
            <a:br>
              <a:rPr lang="de-DE"/>
            </a:br>
            <a:r>
              <a:rPr lang="de-DE"/>
              <a:t>einen Teil davon muss man akzeptieren können</a:t>
            </a:r>
          </a:p>
          <a:p>
            <a:r>
              <a:rPr lang="de-DE"/>
              <a:t>Ein gutes Risikomanagement führt zu einem Satz von Risiken, die von allen akzeptiert werden können</a:t>
            </a:r>
          </a:p>
        </p:txBody>
      </p:sp>
      <p:grpSp>
        <p:nvGrpSpPr>
          <p:cNvPr id="21" name="Group 20">
            <a:extLst>
              <a:ext uri="{FF2B5EF4-FFF2-40B4-BE49-F238E27FC236}">
                <a16:creationId xmlns:a16="http://schemas.microsoft.com/office/drawing/2014/main" id="{E3B94BDA-4921-40ED-87D2-DAA8AAACBDFA}"/>
              </a:ext>
            </a:extLst>
          </p:cNvPr>
          <p:cNvGrpSpPr/>
          <p:nvPr/>
        </p:nvGrpSpPr>
        <p:grpSpPr>
          <a:xfrm>
            <a:off x="6980099" y="570270"/>
            <a:ext cx="4700624" cy="3419169"/>
            <a:chOff x="6911273" y="1799302"/>
            <a:chExt cx="4700624" cy="3419169"/>
          </a:xfrm>
        </p:grpSpPr>
        <p:grpSp>
          <p:nvGrpSpPr>
            <p:cNvPr id="16" name="Group 15">
              <a:extLst>
                <a:ext uri="{FF2B5EF4-FFF2-40B4-BE49-F238E27FC236}">
                  <a16:creationId xmlns:a16="http://schemas.microsoft.com/office/drawing/2014/main" id="{A3CAF291-CB3E-40A7-88DA-97F813C60795}"/>
                </a:ext>
              </a:extLst>
            </p:cNvPr>
            <p:cNvGrpSpPr/>
            <p:nvPr/>
          </p:nvGrpSpPr>
          <p:grpSpPr>
            <a:xfrm>
              <a:off x="6911273" y="1799302"/>
              <a:ext cx="4700624" cy="3419169"/>
              <a:chOff x="6498318" y="9831"/>
              <a:chExt cx="4700624" cy="3419169"/>
            </a:xfrm>
          </p:grpSpPr>
          <p:sp>
            <p:nvSpPr>
              <p:cNvPr id="5" name="Rectangle 4">
                <a:extLst>
                  <a:ext uri="{FF2B5EF4-FFF2-40B4-BE49-F238E27FC236}">
                    <a16:creationId xmlns:a16="http://schemas.microsoft.com/office/drawing/2014/main" id="{FCBF39AF-FEA1-49D5-9076-77A6BB0CF071}"/>
                  </a:ext>
                </a:extLst>
              </p:cNvPr>
              <p:cNvSpPr/>
              <p:nvPr/>
            </p:nvSpPr>
            <p:spPr>
              <a:xfrm>
                <a:off x="7246374" y="619432"/>
                <a:ext cx="3952568" cy="28095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Straight Arrow Connector 6">
                <a:extLst>
                  <a:ext uri="{FF2B5EF4-FFF2-40B4-BE49-F238E27FC236}">
                    <a16:creationId xmlns:a16="http://schemas.microsoft.com/office/drawing/2014/main" id="{BC6C0E1E-75D5-44F7-AF4F-0D8CC69AA2B3}"/>
                  </a:ext>
                </a:extLst>
              </p:cNvPr>
              <p:cNvCxnSpPr/>
              <p:nvPr/>
            </p:nvCxnSpPr>
            <p:spPr>
              <a:xfrm>
                <a:off x="7246374" y="430442"/>
                <a:ext cx="3952568"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7080013-AB86-4E81-A717-23A25D686D27}"/>
                  </a:ext>
                </a:extLst>
              </p:cNvPr>
              <p:cNvCxnSpPr/>
              <p:nvPr/>
            </p:nvCxnSpPr>
            <p:spPr>
              <a:xfrm>
                <a:off x="7010400" y="619432"/>
                <a:ext cx="0" cy="280956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C29C34-085B-4D93-924E-123EBA199C4A}"/>
                  </a:ext>
                </a:extLst>
              </p:cNvPr>
              <p:cNvSpPr txBox="1"/>
              <p:nvPr/>
            </p:nvSpPr>
            <p:spPr>
              <a:xfrm>
                <a:off x="8615150" y="9831"/>
                <a:ext cx="877163" cy="369332"/>
              </a:xfrm>
              <a:prstGeom prst="rect">
                <a:avLst/>
              </a:prstGeom>
              <a:noFill/>
            </p:spPr>
            <p:txBody>
              <a:bodyPr wrap="none" rtlCol="0">
                <a:spAutoFit/>
              </a:bodyPr>
              <a:lstStyle/>
              <a:p>
                <a:r>
                  <a:rPr lang="de-DE"/>
                  <a:t>Impact</a:t>
                </a:r>
              </a:p>
            </p:txBody>
          </p:sp>
          <p:sp>
            <p:nvSpPr>
              <p:cNvPr id="11" name="TextBox 10">
                <a:extLst>
                  <a:ext uri="{FF2B5EF4-FFF2-40B4-BE49-F238E27FC236}">
                    <a16:creationId xmlns:a16="http://schemas.microsoft.com/office/drawing/2014/main" id="{F9AB53B1-FD15-488C-AE47-C5DAD7C6E0C7}"/>
                  </a:ext>
                </a:extLst>
              </p:cNvPr>
              <p:cNvSpPr txBox="1"/>
              <p:nvPr/>
            </p:nvSpPr>
            <p:spPr>
              <a:xfrm rot="5400000">
                <a:off x="6052042" y="1800486"/>
                <a:ext cx="1261884" cy="369332"/>
              </a:xfrm>
              <a:prstGeom prst="rect">
                <a:avLst/>
              </a:prstGeom>
              <a:noFill/>
            </p:spPr>
            <p:txBody>
              <a:bodyPr wrap="none" rtlCol="0">
                <a:spAutoFit/>
              </a:bodyPr>
              <a:lstStyle/>
              <a:p>
                <a:r>
                  <a:rPr lang="de-DE"/>
                  <a:t>Probability</a:t>
                </a:r>
              </a:p>
            </p:txBody>
          </p:sp>
          <p:cxnSp>
            <p:nvCxnSpPr>
              <p:cNvPr id="13" name="Straight Connector 12">
                <a:extLst>
                  <a:ext uri="{FF2B5EF4-FFF2-40B4-BE49-F238E27FC236}">
                    <a16:creationId xmlns:a16="http://schemas.microsoft.com/office/drawing/2014/main" id="{4DEFF6D9-E63A-4D1B-8BF6-6BDF5AE3514E}"/>
                  </a:ext>
                </a:extLst>
              </p:cNvPr>
              <p:cNvCxnSpPr>
                <a:stCxn id="5" idx="0"/>
                <a:endCxn id="5" idx="2"/>
              </p:cNvCxnSpPr>
              <p:nvPr/>
            </p:nvCxnSpPr>
            <p:spPr>
              <a:xfrm>
                <a:off x="9222658" y="619432"/>
                <a:ext cx="0" cy="28095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30FB4A-05C5-4890-9BED-195B1D0076D1}"/>
                  </a:ext>
                </a:extLst>
              </p:cNvPr>
              <p:cNvCxnSpPr>
                <a:stCxn id="5" idx="3"/>
                <a:endCxn id="5" idx="1"/>
              </p:cNvCxnSpPr>
              <p:nvPr/>
            </p:nvCxnSpPr>
            <p:spPr>
              <a:xfrm flipH="1">
                <a:off x="7246374" y="2024216"/>
                <a:ext cx="39525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4781042F-41E0-433B-8D1A-469039297CB1}"/>
                </a:ext>
              </a:extLst>
            </p:cNvPr>
            <p:cNvSpPr/>
            <p:nvPr/>
          </p:nvSpPr>
          <p:spPr>
            <a:xfrm>
              <a:off x="7659330" y="2418735"/>
              <a:ext cx="1966452" cy="1376517"/>
            </a:xfrm>
            <a:prstGeom prst="rect">
              <a:avLst/>
            </a:prstGeom>
            <a:solidFill>
              <a:srgbClr val="65AC1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tangle 17">
              <a:extLst>
                <a:ext uri="{FF2B5EF4-FFF2-40B4-BE49-F238E27FC236}">
                  <a16:creationId xmlns:a16="http://schemas.microsoft.com/office/drawing/2014/main" id="{8DCC8197-68B9-4CEF-B924-97EC55BC9F39}"/>
                </a:ext>
              </a:extLst>
            </p:cNvPr>
            <p:cNvSpPr/>
            <p:nvPr/>
          </p:nvSpPr>
          <p:spPr>
            <a:xfrm>
              <a:off x="9649996" y="3819920"/>
              <a:ext cx="1946787" cy="138228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18">
              <a:extLst>
                <a:ext uri="{FF2B5EF4-FFF2-40B4-BE49-F238E27FC236}">
                  <a16:creationId xmlns:a16="http://schemas.microsoft.com/office/drawing/2014/main" id="{EC88BD60-9C8E-4861-8F7A-2582ABA6A541}"/>
                </a:ext>
              </a:extLst>
            </p:cNvPr>
            <p:cNvSpPr/>
            <p:nvPr/>
          </p:nvSpPr>
          <p:spPr>
            <a:xfrm>
              <a:off x="9645445" y="2418735"/>
              <a:ext cx="1946787" cy="13822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tangle 19">
              <a:extLst>
                <a:ext uri="{FF2B5EF4-FFF2-40B4-BE49-F238E27FC236}">
                  <a16:creationId xmlns:a16="http://schemas.microsoft.com/office/drawing/2014/main" id="{B13181A0-B091-479F-B329-0F81AAA2F051}"/>
                </a:ext>
              </a:extLst>
            </p:cNvPr>
            <p:cNvSpPr/>
            <p:nvPr/>
          </p:nvSpPr>
          <p:spPr>
            <a:xfrm>
              <a:off x="7666522" y="3819634"/>
              <a:ext cx="1946787" cy="13822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979904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3) Die Domäne</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663499"/>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a:latin typeface="+mn-lt"/>
                <a:cs typeface="MV Boli" panose="02000500030200090000" pitchFamily="2" charset="0"/>
              </a:rPr>
              <a:t>Es gibt Business Domänen und technische Domänen (Wirkungsraum)</a:t>
            </a:r>
          </a:p>
          <a:p>
            <a:pPr marL="342900" indent="-342900">
              <a:buFont typeface="Arial" panose="020B0604020202020204" pitchFamily="34" charset="0"/>
              <a:buChar char="•"/>
            </a:pPr>
            <a:r>
              <a:rPr lang="de-DE" sz="2400" b="0">
                <a:latin typeface="+mn-lt"/>
                <a:cs typeface="MV Boli" panose="02000500030200090000" pitchFamily="2" charset="0"/>
              </a:rPr>
              <a:t>Ein Architekt muss beide beherrschen</a:t>
            </a:r>
          </a:p>
          <a:p>
            <a:pPr marL="342900" indent="-342900">
              <a:buFont typeface="Arial" panose="020B0604020202020204" pitchFamily="34" charset="0"/>
              <a:buChar char="•"/>
            </a:pPr>
            <a:r>
              <a:rPr lang="de-DE" sz="2400" b="0">
                <a:latin typeface="+mn-lt"/>
                <a:cs typeface="MV Boli" panose="02000500030200090000" pitchFamily="2" charset="0"/>
              </a:rPr>
              <a:t>Das Domänenmodell hilft dabei</a:t>
            </a:r>
          </a:p>
          <a:p>
            <a:pPr marL="342900" indent="-342900">
              <a:buFont typeface="Arial" panose="020B0604020202020204" pitchFamily="34" charset="0"/>
              <a:buChar char="•"/>
            </a:pPr>
            <a:endParaRPr lang="de-DE" sz="2400" b="0">
              <a:latin typeface="+mn-lt"/>
              <a:cs typeface="MV Boli" panose="02000500030200090000" pitchFamily="2" charset="0"/>
            </a:endParaRPr>
          </a:p>
          <a:p>
            <a:r>
              <a:rPr lang="de-DE" sz="2400" b="0">
                <a:latin typeface="+mn-lt"/>
                <a:cs typeface="MV Boli" panose="02000500030200090000" pitchFamily="2" charset="0"/>
              </a:rPr>
              <a:t>Wir werden folgendes betrachten</a:t>
            </a:r>
          </a:p>
          <a:p>
            <a:endParaRPr lang="de-DE" sz="2400" b="0">
              <a:latin typeface="+mn-lt"/>
              <a:cs typeface="MV Boli" panose="02000500030200090000" pitchFamily="2" charset="0"/>
            </a:endParaRPr>
          </a:p>
          <a:p>
            <a:pPr marL="457200" indent="-457200">
              <a:buFont typeface="+mj-lt"/>
              <a:buAutoNum type="alphaLcParenR"/>
            </a:pPr>
            <a:r>
              <a:rPr lang="de-DE" sz="2000" b="0">
                <a:latin typeface="+mn-lt"/>
                <a:cs typeface="MV Boli" panose="02000500030200090000" pitchFamily="2" charset="0"/>
              </a:rPr>
              <a:t>Einen Sinn fürs Geschäft entwickeln (business acumen)</a:t>
            </a:r>
          </a:p>
          <a:p>
            <a:pPr marL="457200" indent="-457200">
              <a:buFont typeface="+mj-lt"/>
              <a:buAutoNum type="alphaLcParenR"/>
            </a:pPr>
            <a:r>
              <a:rPr lang="de-DE" sz="2000" b="0">
                <a:latin typeface="+mn-lt"/>
                <a:cs typeface="MV Boli" panose="02000500030200090000" pitchFamily="2" charset="0"/>
              </a:rPr>
              <a:t>Domain Driven Design (DDD)</a:t>
            </a:r>
          </a:p>
          <a:p>
            <a:pPr marL="457200" indent="-457200">
              <a:buFont typeface="+mj-lt"/>
              <a:buAutoNum type="alphaLcParenR"/>
            </a:pPr>
            <a:r>
              <a:rPr lang="de-DE" sz="2000" b="0">
                <a:latin typeface="+mn-lt"/>
                <a:cs typeface="MV Boli" panose="02000500030200090000" pitchFamily="2" charset="0"/>
              </a:rPr>
              <a:t>Anforderungs (Requirements) Engineering</a:t>
            </a:r>
          </a:p>
          <a:p>
            <a:pPr marL="457200" indent="-457200">
              <a:buFont typeface="+mj-lt"/>
              <a:buAutoNum type="alphaLcParenR"/>
            </a:pPr>
            <a:r>
              <a:rPr lang="de-DE" sz="2000" b="0">
                <a:latin typeface="+mn-lt"/>
                <a:cs typeface="MV Boli" panose="02000500030200090000" pitchFamily="2" charset="0"/>
              </a:rPr>
              <a:t>Anforderungs Erhebung</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54</a:t>
            </a:fld>
            <a:endParaRPr lang="de-DE"/>
          </a:p>
        </p:txBody>
      </p:sp>
    </p:spTree>
    <p:extLst>
      <p:ext uri="{BB962C8B-B14F-4D97-AF65-F5344CB8AC3E}">
        <p14:creationId xmlns:p14="http://schemas.microsoft.com/office/powerpoint/2010/main" val="3778209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a:t>3a) Einen Sinn fürs Geschäft entwickeln</a:t>
            </a:r>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55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76308"/>
            <a:ext cx="11752359" cy="3905999"/>
          </a:xfrm>
        </p:spPr>
        <p:txBody>
          <a:bodyPr/>
          <a:lstStyle/>
          <a:p>
            <a:r>
              <a:rPr lang="de-DE"/>
              <a:t>Ein Software Architekt muss die Anforderungen/Ziele/Einschränkungen zusammenbringen</a:t>
            </a:r>
          </a:p>
        </p:txBody>
      </p:sp>
      <p:grpSp>
        <p:nvGrpSpPr>
          <p:cNvPr id="8" name="Group 7">
            <a:extLst>
              <a:ext uri="{FF2B5EF4-FFF2-40B4-BE49-F238E27FC236}">
                <a16:creationId xmlns:a16="http://schemas.microsoft.com/office/drawing/2014/main" id="{8A1788DD-B125-4BF8-A3F4-09A0E6DBE419}"/>
              </a:ext>
            </a:extLst>
          </p:cNvPr>
          <p:cNvGrpSpPr/>
          <p:nvPr/>
        </p:nvGrpSpPr>
        <p:grpSpPr>
          <a:xfrm>
            <a:off x="2950152" y="2129508"/>
            <a:ext cx="4209184" cy="3590635"/>
            <a:chOff x="2409825" y="2876550"/>
            <a:chExt cx="2971800" cy="2476500"/>
          </a:xfrm>
        </p:grpSpPr>
        <p:sp>
          <p:nvSpPr>
            <p:cNvPr id="5" name="Oval 4">
              <a:extLst>
                <a:ext uri="{FF2B5EF4-FFF2-40B4-BE49-F238E27FC236}">
                  <a16:creationId xmlns:a16="http://schemas.microsoft.com/office/drawing/2014/main" id="{D469C762-D752-45DA-9849-F96BCB42B03A}"/>
                </a:ext>
              </a:extLst>
            </p:cNvPr>
            <p:cNvSpPr/>
            <p:nvPr/>
          </p:nvSpPr>
          <p:spPr>
            <a:xfrm>
              <a:off x="2409825" y="2876550"/>
              <a:ext cx="1638300" cy="1438275"/>
            </a:xfrm>
            <a:prstGeom prst="ellipse">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a:t>Business</a:t>
              </a:r>
            </a:p>
          </p:txBody>
        </p:sp>
        <p:sp>
          <p:nvSpPr>
            <p:cNvPr id="6" name="Oval 5">
              <a:extLst>
                <a:ext uri="{FF2B5EF4-FFF2-40B4-BE49-F238E27FC236}">
                  <a16:creationId xmlns:a16="http://schemas.microsoft.com/office/drawing/2014/main" id="{246C1086-DB0A-44E6-9326-4F8A1CBEB4CD}"/>
                </a:ext>
              </a:extLst>
            </p:cNvPr>
            <p:cNvSpPr/>
            <p:nvPr/>
          </p:nvSpPr>
          <p:spPr>
            <a:xfrm>
              <a:off x="3743325" y="2876550"/>
              <a:ext cx="1638300" cy="1438275"/>
            </a:xfrm>
            <a:prstGeom prst="ellipse">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a:t>User</a:t>
              </a:r>
            </a:p>
          </p:txBody>
        </p:sp>
        <p:sp>
          <p:nvSpPr>
            <p:cNvPr id="7" name="Oval 6">
              <a:extLst>
                <a:ext uri="{FF2B5EF4-FFF2-40B4-BE49-F238E27FC236}">
                  <a16:creationId xmlns:a16="http://schemas.microsoft.com/office/drawing/2014/main" id="{1597B4F5-65B3-406A-B85B-DB2F46480515}"/>
                </a:ext>
              </a:extLst>
            </p:cNvPr>
            <p:cNvSpPr/>
            <p:nvPr/>
          </p:nvSpPr>
          <p:spPr>
            <a:xfrm>
              <a:off x="3076575" y="3914775"/>
              <a:ext cx="1638300" cy="1438275"/>
            </a:xfrm>
            <a:prstGeom prst="ellipse">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System</a:t>
              </a:r>
            </a:p>
          </p:txBody>
        </p:sp>
      </p:grpSp>
    </p:spTree>
    <p:extLst>
      <p:ext uri="{BB962C8B-B14F-4D97-AF65-F5344CB8AC3E}">
        <p14:creationId xmlns:p14="http://schemas.microsoft.com/office/powerpoint/2010/main" val="1102748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a:t>3a) Einen Sinn fürs Geschäft entwickeln</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56</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691948"/>
            <a:ext cx="11752359" cy="3905999"/>
          </a:xfrm>
        </p:spPr>
        <p:txBody>
          <a:bodyPr/>
          <a:lstStyle/>
          <a:p>
            <a:r>
              <a:rPr lang="de-DE"/>
              <a:t>Ein Verständnis fürs Geschäft und der Fachsprache macht den Architekten komplett</a:t>
            </a:r>
          </a:p>
          <a:p>
            <a:r>
              <a:rPr lang="de-DE"/>
              <a:t>Architekten profitieren mehr als z.B. Softwareentwickler von diesem Verständnis</a:t>
            </a:r>
          </a:p>
          <a:p>
            <a:r>
              <a:rPr lang="de-DE"/>
              <a:t>Softwarearchitekten stehen dauernd im Austausch mit dem Business und ein gemeinsames Verständnis und eine gemeinsame Sprache ist deshalb mehr als hilfreich</a:t>
            </a:r>
          </a:p>
          <a:p>
            <a:r>
              <a:rPr lang="de-DE"/>
              <a:t>Den Hut des Benutzers aufsetzen zu können, hilft bei der Umsetzung von Zielen und Anforderungen</a:t>
            </a:r>
          </a:p>
          <a:p>
            <a:r>
              <a:rPr lang="de-DE"/>
              <a:t>In größeren Unternehmen gibt es oft Architekten für Business-Bereiche wie Finanzen, Personalwesen, Produktion, Logistik u.a.</a:t>
            </a:r>
          </a:p>
          <a:p>
            <a:r>
              <a:rPr lang="de-DE"/>
              <a:t>Ein Verständnis für Entscheidungen basierend auf ROI (Return on Invest) Konzepten bringt Mehrwert in entsprechende Diskussionen</a:t>
            </a:r>
          </a:p>
          <a:p>
            <a:r>
              <a:rPr lang="de-DE"/>
              <a:t>Erreicht werden kann dieses Wissen entweder durch Mitarbeit im Business (Jobrotation), Selbsstudium, Literatur oder Recherchen</a:t>
            </a:r>
          </a:p>
          <a:p>
            <a:endParaRPr lang="de-DE"/>
          </a:p>
        </p:txBody>
      </p:sp>
    </p:spTree>
    <p:extLst>
      <p:ext uri="{BB962C8B-B14F-4D97-AF65-F5344CB8AC3E}">
        <p14:creationId xmlns:p14="http://schemas.microsoft.com/office/powerpoint/2010/main" val="1877718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p:txBody>
          <a:bodyPr/>
          <a:lstStyle/>
          <a:p>
            <a:r>
              <a:rPr lang="de-DE"/>
              <a:t>3a) Einen Sinn fürs Geschäft entwickeln</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57</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224353"/>
            <a:ext cx="11752359" cy="5290445"/>
          </a:xfrm>
        </p:spPr>
        <p:txBody>
          <a:bodyPr/>
          <a:lstStyle/>
          <a:p>
            <a:r>
              <a:rPr lang="de-DE"/>
              <a:t>Schwerpunkte</a:t>
            </a:r>
          </a:p>
          <a:p>
            <a:pPr lvl="1"/>
            <a:r>
              <a:rPr lang="de-DE"/>
              <a:t>Produkte und Dienstleistungen</a:t>
            </a:r>
          </a:p>
          <a:p>
            <a:pPr lvl="1"/>
            <a:r>
              <a:rPr lang="de-DE"/>
              <a:t>Womit verdient mein Unternehmen Geld ?</a:t>
            </a:r>
          </a:p>
          <a:p>
            <a:pPr lvl="1"/>
            <a:r>
              <a:rPr lang="de-DE"/>
              <a:t>Verständnis der Business Prozesse</a:t>
            </a:r>
          </a:p>
          <a:p>
            <a:pPr lvl="1"/>
            <a:r>
              <a:rPr lang="de-DE"/>
              <a:t>Marktumfeld</a:t>
            </a:r>
          </a:p>
          <a:p>
            <a:pPr lvl="2"/>
            <a:r>
              <a:rPr lang="de-DE"/>
              <a:t>Konkurrenten</a:t>
            </a:r>
          </a:p>
          <a:p>
            <a:pPr lvl="3"/>
            <a:r>
              <a:rPr lang="de-DE"/>
              <a:t>Unterschiede / Gemeinsamkeiten</a:t>
            </a:r>
          </a:p>
          <a:p>
            <a:pPr lvl="3"/>
            <a:r>
              <a:rPr lang="de-DE"/>
              <a:t>Stärken / Schwächen</a:t>
            </a:r>
          </a:p>
          <a:p>
            <a:pPr lvl="2"/>
            <a:r>
              <a:rPr lang="de-DE"/>
              <a:t>Kunden (wichtigster Aspekt überhaupt)</a:t>
            </a:r>
          </a:p>
          <a:p>
            <a:pPr lvl="3"/>
            <a:r>
              <a:rPr lang="de-DE"/>
              <a:t>Business des Kunden</a:t>
            </a:r>
          </a:p>
          <a:p>
            <a:pPr lvl="3"/>
            <a:r>
              <a:rPr lang="de-DE"/>
              <a:t>Warum nutzen die Kunden die Produkte / Dienste</a:t>
            </a:r>
          </a:p>
          <a:p>
            <a:pPr lvl="2"/>
            <a:r>
              <a:rPr lang="de-DE"/>
              <a:t>Märkte</a:t>
            </a:r>
          </a:p>
          <a:p>
            <a:pPr lvl="3"/>
            <a:r>
              <a:rPr lang="de-DE"/>
              <a:t>Was zeichnet die Märkte aus ?</a:t>
            </a:r>
          </a:p>
        </p:txBody>
      </p:sp>
    </p:spTree>
    <p:extLst>
      <p:ext uri="{BB962C8B-B14F-4D97-AF65-F5344CB8AC3E}">
        <p14:creationId xmlns:p14="http://schemas.microsoft.com/office/powerpoint/2010/main" val="1684443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B3E567-5D13-4CD5-876E-EF820EAD9BCB}"/>
              </a:ext>
            </a:extLst>
          </p:cNvPr>
          <p:cNvSpPr>
            <a:spLocks noGrp="1"/>
          </p:cNvSpPr>
          <p:nvPr>
            <p:ph type="title"/>
          </p:nvPr>
        </p:nvSpPr>
        <p:spPr/>
        <p:txBody>
          <a:bodyPr/>
          <a:lstStyle/>
          <a:p>
            <a:r>
              <a:rPr lang="de-DE"/>
              <a:t>3b) Domain Driven Design</a:t>
            </a:r>
          </a:p>
        </p:txBody>
      </p:sp>
      <p:sp>
        <p:nvSpPr>
          <p:cNvPr id="8" name="Text Placeholder 7">
            <a:extLst>
              <a:ext uri="{FF2B5EF4-FFF2-40B4-BE49-F238E27FC236}">
                <a16:creationId xmlns:a16="http://schemas.microsoft.com/office/drawing/2014/main" id="{62D97D03-A015-4D78-B355-314DEE5C9B3C}"/>
              </a:ext>
            </a:extLst>
          </p:cNvPr>
          <p:cNvSpPr>
            <a:spLocks noGrp="1"/>
          </p:cNvSpPr>
          <p:nvPr>
            <p:ph type="body" idx="1"/>
          </p:nvPr>
        </p:nvSpPr>
        <p:spPr>
          <a:xfrm>
            <a:off x="212317" y="1285479"/>
            <a:ext cx="11752447" cy="4585794"/>
          </a:xfrm>
        </p:spPr>
        <p:txBody>
          <a:bodyPr/>
          <a:lstStyle/>
          <a:p>
            <a:r>
              <a:rPr lang="de-DE" dirty="0"/>
              <a:t>Der Versuch Anforderungen in logische Bereiche und Unterbereiche aufzuteilen </a:t>
            </a:r>
          </a:p>
          <a:p>
            <a:r>
              <a:rPr lang="de-DE" dirty="0"/>
              <a:t>Methoden wie Bounded Context, Context Map, Context Mapping Patterns helfen dabei</a:t>
            </a:r>
          </a:p>
          <a:p>
            <a:pPr lvl="1"/>
            <a:r>
              <a:rPr lang="de-DE" dirty="0"/>
              <a:t>Bounded context = zusammengehöriger Teilbereich im Domänenmodell</a:t>
            </a:r>
          </a:p>
          <a:p>
            <a:r>
              <a:rPr lang="de-DE" dirty="0"/>
              <a:t>Eine sog. „ubiquitous (universal, common) language“ dient zu Beschreibung von</a:t>
            </a:r>
            <a:br>
              <a:rPr lang="de-DE" dirty="0"/>
            </a:br>
            <a:r>
              <a:rPr lang="de-DE" dirty="0"/>
              <a:t>Domänen und Zusammenhängen/Beziehungen</a:t>
            </a:r>
          </a:p>
          <a:p>
            <a:pPr lvl="1"/>
            <a:r>
              <a:rPr lang="de-DE" dirty="0"/>
              <a:t>Man beginnt am besten mit sog. Business Capabilities</a:t>
            </a:r>
          </a:p>
          <a:p>
            <a:pPr lvl="1"/>
            <a:r>
              <a:rPr lang="de-DE" dirty="0"/>
              <a:t>Man definiert sog. Entitäten, Wertobjekte und Aggregate</a:t>
            </a:r>
          </a:p>
          <a:p>
            <a:r>
              <a:rPr lang="de-DE" dirty="0"/>
              <a:t>Man zeigt Informationsflüsse zwischen und in Bounded Contexts</a:t>
            </a:r>
          </a:p>
          <a:p>
            <a:r>
              <a:rPr lang="de-DE" dirty="0"/>
              <a:t>Architekturprinzipien und –muster wie „Lose Kopplung, </a:t>
            </a:r>
            <a:br>
              <a:rPr lang="de-DE" dirty="0"/>
            </a:br>
            <a:r>
              <a:rPr lang="de-DE" dirty="0"/>
              <a:t>Single Responsibility, Event Sourcing oder CQRS </a:t>
            </a:r>
            <a:br>
              <a:rPr lang="de-DE" dirty="0"/>
            </a:br>
            <a:r>
              <a:rPr lang="de-DE" dirty="0"/>
              <a:t>kommen zum Ansatz</a:t>
            </a:r>
          </a:p>
          <a:p>
            <a:endParaRPr lang="de-DE" dirty="0"/>
          </a:p>
        </p:txBody>
      </p:sp>
      <p:sp>
        <p:nvSpPr>
          <p:cNvPr id="5" name="Date Placeholder 4">
            <a:extLst>
              <a:ext uri="{FF2B5EF4-FFF2-40B4-BE49-F238E27FC236}">
                <a16:creationId xmlns:a16="http://schemas.microsoft.com/office/drawing/2014/main" id="{E4C41DBC-02F4-45C9-AD2E-57E20E487976}"/>
              </a:ext>
            </a:extLst>
          </p:cNvPr>
          <p:cNvSpPr>
            <a:spLocks noGrp="1"/>
          </p:cNvSpPr>
          <p:nvPr>
            <p:ph type="dt" sz="half" idx="11"/>
          </p:nvPr>
        </p:nvSpPr>
        <p:spPr/>
        <p:txBody>
          <a:bodyPr/>
          <a:lstStyle/>
          <a:p>
            <a:pPr defTabSz="914309">
              <a:spcBef>
                <a:spcPts val="110"/>
              </a:spcBef>
              <a:spcAft>
                <a:spcPts val="110"/>
              </a:spcAft>
              <a:defRPr/>
            </a:pPr>
            <a:fld id="{C0E33138-ACF4-4AA0-BCDB-3A9F2443B8D9}" type="datetime1">
              <a:rPr lang="de-DE">
                <a:solidFill>
                  <a:srgbClr val="000000"/>
                </a:solidFill>
                <a:latin typeface="Arial" panose="020B0604020202020204"/>
                <a:cs typeface="Arial"/>
              </a:rPr>
              <a:pPr defTabSz="914309">
                <a:spcBef>
                  <a:spcPts val="110"/>
                </a:spcBef>
                <a:spcAft>
                  <a:spcPts val="110"/>
                </a:spcAft>
                <a:defRPr/>
              </a:pPr>
              <a:t>30.10.2019</a:t>
            </a:fld>
            <a:endParaRPr lang="de-DE">
              <a:solidFill>
                <a:srgbClr val="000000"/>
              </a:solidFill>
              <a:latin typeface="Arial" panose="020B0604020202020204"/>
              <a:cs typeface="Arial"/>
            </a:endParaRPr>
          </a:p>
        </p:txBody>
      </p:sp>
      <p:sp>
        <p:nvSpPr>
          <p:cNvPr id="6" name="Slide Number Placeholder 5">
            <a:extLst>
              <a:ext uri="{FF2B5EF4-FFF2-40B4-BE49-F238E27FC236}">
                <a16:creationId xmlns:a16="http://schemas.microsoft.com/office/drawing/2014/main" id="{9408EBC8-D765-4B67-9BDE-767D5AB55556}"/>
              </a:ext>
            </a:extLst>
          </p:cNvPr>
          <p:cNvSpPr>
            <a:spLocks noGrp="1"/>
          </p:cNvSpPr>
          <p:nvPr>
            <p:ph type="sldNum" sz="quarter" idx="12"/>
          </p:nvPr>
        </p:nvSpPr>
        <p:spPr/>
        <p:txBody>
          <a:bodyPr/>
          <a:lstStyle/>
          <a:p>
            <a:pPr defTabSz="914309">
              <a:spcBef>
                <a:spcPts val="110"/>
              </a:spcBef>
              <a:spcAft>
                <a:spcPts val="110"/>
              </a:spcAft>
              <a:defRPr/>
            </a:pPr>
            <a:fld id="{D7C0CCF7-DF53-4ADB-AAD8-9742C01AD446}" type="slidenum">
              <a:rPr lang="de-DE">
                <a:solidFill>
                  <a:srgbClr val="000000"/>
                </a:solidFill>
                <a:latin typeface="Arial" panose="020B0604020202020204"/>
                <a:cs typeface="Arial"/>
              </a:rPr>
              <a:pPr defTabSz="914309">
                <a:spcBef>
                  <a:spcPts val="110"/>
                </a:spcBef>
                <a:spcAft>
                  <a:spcPts val="110"/>
                </a:spcAft>
                <a:defRPr/>
              </a:pPr>
              <a:t>58</a:t>
            </a:fld>
            <a:endParaRPr lang="de-DE">
              <a:solidFill>
                <a:srgbClr val="000000"/>
              </a:solidFill>
              <a:latin typeface="Arial" panose="020B0604020202020204"/>
              <a:cs typeface="Arial"/>
            </a:endParaRPr>
          </a:p>
        </p:txBody>
      </p:sp>
      <p:pic>
        <p:nvPicPr>
          <p:cNvPr id="3" name="Picture 2">
            <a:extLst>
              <a:ext uri="{FF2B5EF4-FFF2-40B4-BE49-F238E27FC236}">
                <a16:creationId xmlns:a16="http://schemas.microsoft.com/office/drawing/2014/main" id="{49591FA9-7699-4777-90F0-6D6783CFE9E0}"/>
              </a:ext>
            </a:extLst>
          </p:cNvPr>
          <p:cNvPicPr>
            <a:picLocks noChangeAspect="1"/>
          </p:cNvPicPr>
          <p:nvPr/>
        </p:nvPicPr>
        <p:blipFill>
          <a:blip r:embed="rId2"/>
          <a:stretch>
            <a:fillRect/>
          </a:stretch>
        </p:blipFill>
        <p:spPr>
          <a:xfrm>
            <a:off x="8091386" y="3093951"/>
            <a:ext cx="3737967" cy="2491979"/>
          </a:xfrm>
          <a:prstGeom prst="rect">
            <a:avLst/>
          </a:prstGeom>
        </p:spPr>
      </p:pic>
    </p:spTree>
    <p:extLst>
      <p:ext uri="{BB962C8B-B14F-4D97-AF65-F5344CB8AC3E}">
        <p14:creationId xmlns:p14="http://schemas.microsoft.com/office/powerpoint/2010/main" val="2386701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3c) Requirements Engineering</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59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693718"/>
            <a:ext cx="11752359" cy="4821080"/>
          </a:xfrm>
        </p:spPr>
        <p:txBody>
          <a:bodyPr/>
          <a:lstStyle/>
          <a:p>
            <a:r>
              <a:rPr lang="de-DE"/>
              <a:t>Notwendig als Grundlage zur Domänenmodellierung und Architektur</a:t>
            </a:r>
          </a:p>
          <a:p>
            <a:r>
              <a:rPr lang="de-DE"/>
              <a:t>Umfasst alle Aufgaben wie Aufnehmen, Analysieren, Dokumentieren, Validieren und Pflegen der Anforderungen (und Einschränkungen) der Stakeholder an ein Softwaresystem</a:t>
            </a:r>
          </a:p>
          <a:p>
            <a:r>
              <a:rPr lang="de-DE"/>
              <a:t>Als Software Architekt ist man in alle diese Aufgaben involviert, deshalb macht es Sinn sie zu kennen</a:t>
            </a:r>
          </a:p>
          <a:p>
            <a:endParaRPr lang="de-DE"/>
          </a:p>
          <a:p>
            <a:r>
              <a:rPr lang="de-DE"/>
              <a:t>Typen von Software Anforderungen (Requirements)</a:t>
            </a:r>
          </a:p>
          <a:p>
            <a:pPr lvl="1"/>
            <a:r>
              <a:rPr lang="de-DE"/>
              <a:t>Business requirements</a:t>
            </a:r>
          </a:p>
          <a:p>
            <a:pPr lvl="1"/>
            <a:r>
              <a:rPr lang="de-DE"/>
              <a:t>Functional requirements</a:t>
            </a:r>
          </a:p>
          <a:p>
            <a:pPr lvl="1"/>
            <a:r>
              <a:rPr lang="de-DE"/>
              <a:t>Non-functional requirements</a:t>
            </a:r>
          </a:p>
          <a:p>
            <a:pPr lvl="1"/>
            <a:r>
              <a:rPr lang="de-DE"/>
              <a:t>Constraints (Einschränkungen)</a:t>
            </a:r>
          </a:p>
        </p:txBody>
      </p:sp>
    </p:spTree>
    <p:extLst>
      <p:ext uri="{BB962C8B-B14F-4D97-AF65-F5344CB8AC3E}">
        <p14:creationId xmlns:p14="http://schemas.microsoft.com/office/powerpoint/2010/main" val="1028368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Grundlagen + benötigte Kenntnisse</a:t>
            </a:r>
          </a:p>
        </p:txBody>
      </p:sp>
      <p:pic>
        <p:nvPicPr>
          <p:cNvPr id="3" name="Picture 2">
            <a:extLst>
              <a:ext uri="{FF2B5EF4-FFF2-40B4-BE49-F238E27FC236}">
                <a16:creationId xmlns:a16="http://schemas.microsoft.com/office/drawing/2014/main" id="{6B6CD1C4-0F5A-4D42-8344-B7A49CC7CDAB}"/>
              </a:ext>
            </a:extLst>
          </p:cNvPr>
          <p:cNvPicPr>
            <a:picLocks noChangeAspect="1"/>
          </p:cNvPicPr>
          <p:nvPr/>
        </p:nvPicPr>
        <p:blipFill>
          <a:blip r:embed="rId2"/>
          <a:stretch>
            <a:fillRect/>
          </a:stretch>
        </p:blipFill>
        <p:spPr>
          <a:xfrm>
            <a:off x="629224" y="1046966"/>
            <a:ext cx="10931964" cy="4764067"/>
          </a:xfrm>
          <a:prstGeom prst="rect">
            <a:avLst/>
          </a:prstGeom>
        </p:spPr>
      </p:pic>
      <p:sp>
        <p:nvSpPr>
          <p:cNvPr id="4" name="Slide Number Placeholder 3">
            <a:extLst>
              <a:ext uri="{FF2B5EF4-FFF2-40B4-BE49-F238E27FC236}">
                <a16:creationId xmlns:a16="http://schemas.microsoft.com/office/drawing/2014/main" id="{11E0D2B8-590F-46E1-94AB-B146E3A0A140}"/>
              </a:ext>
            </a:extLst>
          </p:cNvPr>
          <p:cNvSpPr>
            <a:spLocks noGrp="1"/>
          </p:cNvSpPr>
          <p:nvPr>
            <p:ph type="sldNum" sz="quarter" idx="4"/>
          </p:nvPr>
        </p:nvSpPr>
        <p:spPr/>
        <p:txBody>
          <a:bodyPr/>
          <a:lstStyle/>
          <a:p>
            <a:fld id="{82EA1D04-CA53-4DE3-84A8-2B63E41036C9}" type="slidenum">
              <a:rPr lang="de-DE" smtClean="0"/>
              <a:pPr/>
              <a:t>6</a:t>
            </a:fld>
            <a:endParaRPr lang="de-DE"/>
          </a:p>
        </p:txBody>
      </p:sp>
    </p:spTree>
    <p:extLst>
      <p:ext uri="{BB962C8B-B14F-4D97-AF65-F5344CB8AC3E}">
        <p14:creationId xmlns:p14="http://schemas.microsoft.com/office/powerpoint/2010/main" val="1250505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3c) Requirements Engineering</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60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693718"/>
            <a:ext cx="11752359" cy="4821080"/>
          </a:xfrm>
        </p:spPr>
        <p:txBody>
          <a:bodyPr/>
          <a:lstStyle/>
          <a:p>
            <a:r>
              <a:rPr lang="de-DE"/>
              <a:t>Business requirements</a:t>
            </a:r>
          </a:p>
          <a:p>
            <a:pPr lvl="1"/>
            <a:r>
              <a:rPr lang="de-DE"/>
              <a:t>Sind die Ziele des Business (hohes Level), die mit dem Software System erreicht werden sollen</a:t>
            </a:r>
          </a:p>
          <a:p>
            <a:pPr lvl="1"/>
            <a:r>
              <a:rPr lang="de-DE"/>
              <a:t>Die Proleme, die gelöst werden sollen oder die Möglichkeiten, die das Software System für das Business erreichen soll</a:t>
            </a:r>
          </a:p>
          <a:p>
            <a:pPr lvl="1"/>
            <a:r>
              <a:rPr lang="de-DE"/>
              <a:t>Business requirements können Anforderungen, die vom Markt kommen, beinhalten</a:t>
            </a:r>
          </a:p>
          <a:p>
            <a:pPr lvl="1"/>
            <a:r>
              <a:rPr lang="de-DE"/>
              <a:t>Unterscheidungsmerkmale oder Ähnlichkeiten zu Lösungen von Wettbewerbern finden sich hier</a:t>
            </a:r>
          </a:p>
          <a:p>
            <a:pPr lvl="1"/>
            <a:r>
              <a:rPr lang="de-DE"/>
              <a:t>Business requirements haben meistens den Fokus auf Qualitätsmerkmalen</a:t>
            </a:r>
          </a:p>
        </p:txBody>
      </p:sp>
    </p:spTree>
    <p:extLst>
      <p:ext uri="{BB962C8B-B14F-4D97-AF65-F5344CB8AC3E}">
        <p14:creationId xmlns:p14="http://schemas.microsoft.com/office/powerpoint/2010/main" val="1397387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3c) Requirements Engineering</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61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693718"/>
            <a:ext cx="11752359" cy="4821080"/>
          </a:xfrm>
        </p:spPr>
        <p:txBody>
          <a:bodyPr/>
          <a:lstStyle/>
          <a:p>
            <a:r>
              <a:rPr lang="de-DE"/>
              <a:t>Functional requirements</a:t>
            </a:r>
          </a:p>
          <a:p>
            <a:pPr lvl="1"/>
            <a:r>
              <a:rPr lang="de-DE"/>
              <a:t>Beschreiben die Funktionalität des Software Systems</a:t>
            </a:r>
          </a:p>
          <a:p>
            <a:pPr lvl="1"/>
            <a:r>
              <a:rPr lang="de-DE"/>
              <a:t>Sie beschreiben die Fähigkeiten in Bezug auf das Verhalten des Systems</a:t>
            </a:r>
          </a:p>
          <a:p>
            <a:pPr lvl="1"/>
            <a:r>
              <a:rPr lang="de-DE"/>
              <a:t>Funktionalitäten und Fähigkeiten ermöglichen Stakeholdern ihre Aufgaben zu erfüllen</a:t>
            </a:r>
          </a:p>
          <a:p>
            <a:pPr lvl="1"/>
            <a:r>
              <a:rPr lang="de-DE"/>
              <a:t>Beinhaltet die Interaktion des System mit der Umgebung (Input, Output, Services, Interfaces)</a:t>
            </a:r>
          </a:p>
          <a:p>
            <a:pPr lvl="1"/>
            <a:r>
              <a:rPr lang="de-DE"/>
              <a:t>Können von unterschiedlichen Quellen kommen wie</a:t>
            </a:r>
          </a:p>
          <a:p>
            <a:pPr lvl="2"/>
            <a:r>
              <a:rPr lang="de-DE"/>
              <a:t>Organisation (Regeln und Grundsätze des Unternehmens)</a:t>
            </a:r>
          </a:p>
          <a:p>
            <a:pPr lvl="2"/>
            <a:r>
              <a:rPr lang="de-DE"/>
              <a:t>Gesetzgebung (Recht und Rechtsprechung)</a:t>
            </a:r>
          </a:p>
          <a:p>
            <a:pPr lvl="2"/>
            <a:r>
              <a:rPr lang="de-DE"/>
              <a:t>Ethik (Sicherheit und Schutz)</a:t>
            </a:r>
          </a:p>
          <a:p>
            <a:pPr lvl="2"/>
            <a:r>
              <a:rPr lang="de-DE"/>
              <a:t>Auslieferung und Verwendung</a:t>
            </a:r>
          </a:p>
          <a:p>
            <a:pPr lvl="2"/>
            <a:r>
              <a:rPr lang="de-DE"/>
              <a:t>Standards (die befolgt werden müssen)</a:t>
            </a:r>
          </a:p>
          <a:p>
            <a:pPr lvl="2"/>
            <a:r>
              <a:rPr lang="de-DE"/>
              <a:t>Extern (z.B. Integration mit einem externen System)</a:t>
            </a:r>
          </a:p>
        </p:txBody>
      </p:sp>
    </p:spTree>
    <p:extLst>
      <p:ext uri="{BB962C8B-B14F-4D97-AF65-F5344CB8AC3E}">
        <p14:creationId xmlns:p14="http://schemas.microsoft.com/office/powerpoint/2010/main" val="364067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3c) Requirements Engineering</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62</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693718"/>
            <a:ext cx="11752359" cy="4821080"/>
          </a:xfrm>
        </p:spPr>
        <p:txBody>
          <a:bodyPr/>
          <a:lstStyle/>
          <a:p>
            <a:r>
              <a:rPr lang="de-DE"/>
              <a:t>Non-functional requirements</a:t>
            </a:r>
          </a:p>
          <a:p>
            <a:pPr lvl="1"/>
            <a:r>
              <a:rPr lang="de-DE"/>
              <a:t>Bedingungen, die zur Effektivität der Lösung beitragen</a:t>
            </a:r>
          </a:p>
          <a:p>
            <a:pPr lvl="1"/>
            <a:r>
              <a:rPr lang="de-DE"/>
              <a:t>Einschränkungen, die bedacht werden müssen</a:t>
            </a:r>
          </a:p>
          <a:p>
            <a:pPr lvl="1"/>
            <a:r>
              <a:rPr lang="de-DE"/>
              <a:t>Non-functional requirements werden oft nicht berücksichtigt, sind aber ein wichtiger Erfolgsfaktor</a:t>
            </a:r>
          </a:p>
          <a:p>
            <a:pPr lvl="1"/>
            <a:r>
              <a:rPr lang="de-DE"/>
              <a:t>Können signifikante Auswirkungen auf das Design und die Architektur haben</a:t>
            </a:r>
          </a:p>
          <a:p>
            <a:pPr lvl="1"/>
            <a:r>
              <a:rPr lang="de-DE"/>
              <a:t>Software Architekten müssen eine aktive Rolle bei der Erfassung spielen</a:t>
            </a:r>
          </a:p>
          <a:p>
            <a:pPr lvl="1"/>
            <a:r>
              <a:rPr lang="de-DE"/>
              <a:t>Qualitätsattribute wie Wartbarkeit, Benutzbarkeit, Testbarkeit und Kompatibilität sind wichtige Themen</a:t>
            </a:r>
          </a:p>
        </p:txBody>
      </p:sp>
    </p:spTree>
    <p:extLst>
      <p:ext uri="{BB962C8B-B14F-4D97-AF65-F5344CB8AC3E}">
        <p14:creationId xmlns:p14="http://schemas.microsoft.com/office/powerpoint/2010/main" val="1986148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3c) Requirements Engineering</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63</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Constraints (Einschränkungen)</a:t>
            </a:r>
          </a:p>
          <a:p>
            <a:pPr lvl="1"/>
            <a:r>
              <a:rPr lang="de-DE"/>
              <a:t>Technisch oder nicht-technisch</a:t>
            </a:r>
          </a:p>
          <a:p>
            <a:pPr lvl="1"/>
            <a:r>
              <a:rPr lang="de-DE"/>
              <a:t>Funktional oder nicht-funktional</a:t>
            </a:r>
          </a:p>
          <a:p>
            <a:pPr lvl="1"/>
            <a:r>
              <a:rPr lang="de-DE"/>
              <a:t>Entscheidungen, die schon gefallen sind und befolgt werden sollen</a:t>
            </a:r>
          </a:p>
          <a:p>
            <a:pPr lvl="1"/>
            <a:r>
              <a:rPr lang="de-DE"/>
              <a:t>Ein Software Architekt muss sie beachten, er kann sie nicht ändern (jedenfalls nicht so einfach)</a:t>
            </a:r>
          </a:p>
          <a:p>
            <a:pPr lvl="1"/>
            <a:r>
              <a:rPr lang="de-DE"/>
              <a:t>Beispiele</a:t>
            </a:r>
          </a:p>
          <a:p>
            <a:pPr lvl="2"/>
            <a:r>
              <a:rPr lang="de-DE"/>
              <a:t>Abkommen mit Lieferanten</a:t>
            </a:r>
          </a:p>
          <a:p>
            <a:pPr lvl="2"/>
            <a:r>
              <a:rPr lang="de-DE"/>
              <a:t>Bereits ausgewähltes Tool</a:t>
            </a:r>
          </a:p>
          <a:p>
            <a:pPr lvl="2"/>
            <a:r>
              <a:rPr lang="de-DE"/>
              <a:t>Die Software muss sich im gesetzlichen Rahmen bewegen</a:t>
            </a:r>
          </a:p>
          <a:p>
            <a:pPr lvl="2"/>
            <a:r>
              <a:rPr lang="de-DE"/>
              <a:t>Es gibt bereits festgelegte Termine oder Meilensteine</a:t>
            </a:r>
          </a:p>
          <a:p>
            <a:pPr lvl="2"/>
            <a:r>
              <a:rPr lang="de-DE"/>
              <a:t>Resourcen sind fest zugeordnet</a:t>
            </a:r>
          </a:p>
          <a:p>
            <a:pPr lvl="2"/>
            <a:r>
              <a:rPr lang="de-DE"/>
              <a:t>Ein Entwicklerteam kennt hauptsächlich (nur) eine bestimmte Programmiersprache</a:t>
            </a:r>
          </a:p>
          <a:p>
            <a:pPr lvl="1"/>
            <a:r>
              <a:rPr lang="de-DE"/>
              <a:t>Constraints sollten wie Anforderungen behandelt werden</a:t>
            </a:r>
          </a:p>
        </p:txBody>
      </p:sp>
    </p:spTree>
    <p:extLst>
      <p:ext uri="{BB962C8B-B14F-4D97-AF65-F5344CB8AC3E}">
        <p14:creationId xmlns:p14="http://schemas.microsoft.com/office/powerpoint/2010/main" val="3654845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3c) Requirements Engineering</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64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Die Wichtigkeit kann nicht oft genug betont werden</a:t>
            </a:r>
          </a:p>
          <a:p>
            <a:r>
              <a:rPr lang="de-DE"/>
              <a:t>Wichtig für ein erfolgreiches Projekt, für eine gute Architektur, für zufriedene Kunden</a:t>
            </a:r>
          </a:p>
          <a:p>
            <a:r>
              <a:rPr lang="de-DE"/>
              <a:t>Vorteile</a:t>
            </a:r>
          </a:p>
          <a:p>
            <a:pPr lvl="1"/>
            <a:r>
              <a:rPr lang="de-DE"/>
              <a:t>Reduzierte Nacharbeit</a:t>
            </a:r>
          </a:p>
          <a:p>
            <a:pPr lvl="1"/>
            <a:r>
              <a:rPr lang="de-DE"/>
              <a:t>Weniger unnötige Eigenschaften</a:t>
            </a:r>
          </a:p>
          <a:p>
            <a:pPr lvl="1"/>
            <a:r>
              <a:rPr lang="de-DE"/>
              <a:t>Geringere Erweiterungskosten</a:t>
            </a:r>
          </a:p>
          <a:p>
            <a:pPr lvl="1"/>
            <a:r>
              <a:rPr lang="de-DE"/>
              <a:t>Schnellere Entwicklung</a:t>
            </a:r>
          </a:p>
          <a:p>
            <a:pPr lvl="1"/>
            <a:r>
              <a:rPr lang="de-DE"/>
              <a:t>Geringere Entwicklungskosten</a:t>
            </a:r>
          </a:p>
          <a:p>
            <a:pPr lvl="1"/>
            <a:r>
              <a:rPr lang="de-DE"/>
              <a:t>Bessere Kommunikation</a:t>
            </a:r>
          </a:p>
          <a:p>
            <a:pPr lvl="1"/>
            <a:r>
              <a:rPr lang="de-DE"/>
              <a:t>Genauere Schätzungen beim Testen</a:t>
            </a:r>
          </a:p>
          <a:p>
            <a:pPr lvl="1"/>
            <a:r>
              <a:rPr lang="de-DE"/>
              <a:t>Höhere Kundenzufriedenheit</a:t>
            </a:r>
          </a:p>
        </p:txBody>
      </p:sp>
    </p:spTree>
    <p:extLst>
      <p:ext uri="{BB962C8B-B14F-4D97-AF65-F5344CB8AC3E}">
        <p14:creationId xmlns:p14="http://schemas.microsoft.com/office/powerpoint/2010/main" val="2855724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3c) Requirements Engineering</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65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Anforderungen müssen</a:t>
            </a:r>
          </a:p>
          <a:p>
            <a:pPr lvl="1"/>
            <a:r>
              <a:rPr lang="de-DE"/>
              <a:t>meßbar und testfähig sein</a:t>
            </a:r>
          </a:p>
          <a:p>
            <a:pPr lvl="2"/>
            <a:r>
              <a:rPr lang="de-DE"/>
              <a:t>Webpage ist in 2 sec bedienbar und nicht Webpage ist schnell bedienbar</a:t>
            </a:r>
          </a:p>
          <a:p>
            <a:pPr lvl="1"/>
            <a:r>
              <a:rPr lang="de-DE"/>
              <a:t>Eindeutig und konsistent</a:t>
            </a:r>
          </a:p>
          <a:p>
            <a:pPr lvl="1"/>
            <a:r>
              <a:rPr lang="de-DE"/>
              <a:t>Klar und nicht widersprechend</a:t>
            </a:r>
          </a:p>
          <a:p>
            <a:pPr lvl="1"/>
            <a:r>
              <a:rPr lang="de-DE"/>
              <a:t>Verifizierbar (nachprüfbar)</a:t>
            </a:r>
          </a:p>
          <a:p>
            <a:r>
              <a:rPr lang="de-DE"/>
              <a:t>Software Architekten weisen auf Unstimmigkeiten und Unzulänglichkeiten hin</a:t>
            </a:r>
          </a:p>
          <a:p>
            <a:r>
              <a:rPr lang="de-DE"/>
              <a:t>Software Architekten sorgen für eine klare und stimmige Dokumentation ohne Mißverständnisse</a:t>
            </a:r>
          </a:p>
          <a:p>
            <a:r>
              <a:rPr lang="de-DE"/>
              <a:t>Anforderungen können (müssen nicht) die Architektur massiv beeinflussen</a:t>
            </a:r>
          </a:p>
          <a:p>
            <a:r>
              <a:rPr lang="de-DE"/>
              <a:t>Anforderungen an die Qualität beeinflussen meistens die Architektur</a:t>
            </a:r>
          </a:p>
        </p:txBody>
      </p:sp>
    </p:spTree>
    <p:extLst>
      <p:ext uri="{BB962C8B-B14F-4D97-AF65-F5344CB8AC3E}">
        <p14:creationId xmlns:p14="http://schemas.microsoft.com/office/powerpoint/2010/main" val="2827764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693724"/>
            <a:ext cx="11752359" cy="4821080"/>
          </a:xfrm>
        </p:spPr>
        <p:txBody>
          <a:bodyPr/>
          <a:lstStyle/>
          <a:p>
            <a:r>
              <a:rPr lang="de-DE" dirty="0"/>
              <a:t>Es gibt verschiedenste Erhebungsmethoden</a:t>
            </a:r>
          </a:p>
          <a:p>
            <a:pPr lvl="1"/>
            <a:r>
              <a:rPr lang="de-DE" dirty="0"/>
              <a:t>Interviews</a:t>
            </a:r>
          </a:p>
          <a:p>
            <a:pPr lvl="1"/>
            <a:r>
              <a:rPr lang="de-DE" dirty="0"/>
              <a:t>Workshops</a:t>
            </a:r>
          </a:p>
          <a:p>
            <a:pPr lvl="2"/>
            <a:r>
              <a:rPr lang="de-DE" dirty="0"/>
              <a:t>Event storming</a:t>
            </a:r>
          </a:p>
          <a:p>
            <a:pPr lvl="2"/>
            <a:r>
              <a:rPr lang="de-DE" dirty="0"/>
              <a:t>Design Thinking</a:t>
            </a:r>
          </a:p>
          <a:p>
            <a:pPr lvl="2"/>
            <a:r>
              <a:rPr lang="de-DE" dirty="0"/>
              <a:t>Brainstorming</a:t>
            </a:r>
          </a:p>
          <a:p>
            <a:pPr lvl="1"/>
            <a:r>
              <a:rPr lang="de-DE" dirty="0"/>
              <a:t>Beobachtungen</a:t>
            </a:r>
          </a:p>
          <a:p>
            <a:pPr lvl="1"/>
            <a:r>
              <a:rPr lang="de-DE" dirty="0"/>
              <a:t>Umfragen</a:t>
            </a:r>
          </a:p>
          <a:p>
            <a:pPr lvl="1"/>
            <a:r>
              <a:rPr lang="de-DE" dirty="0"/>
              <a:t>Analyse von vorhandener Dokumentation</a:t>
            </a:r>
          </a:p>
          <a:p>
            <a:pPr lvl="1"/>
            <a:r>
              <a:rPr lang="de-DE" dirty="0"/>
              <a:t>Prototyping</a:t>
            </a:r>
          </a:p>
          <a:p>
            <a:pPr lvl="1"/>
            <a:r>
              <a:rPr lang="de-DE" dirty="0"/>
              <a:t>Reverse Engineering</a:t>
            </a:r>
          </a:p>
          <a:p>
            <a:r>
              <a:rPr lang="de-DE" dirty="0"/>
              <a:t>Wichtig : Man muss die richtigen Stakeholder kennen !</a:t>
            </a:r>
          </a:p>
          <a:p>
            <a:pPr lvl="2"/>
            <a:endParaRPr lang="de-DE" dirty="0"/>
          </a:p>
          <a:p>
            <a:pPr lvl="2"/>
            <a:endParaRPr lang="de-DE" dirty="0"/>
          </a:p>
        </p:txBody>
      </p:sp>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3c) Anforderungs Erhebung</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66</a:t>
            </a:fld>
            <a:endParaRPr lang="de-DE"/>
          </a:p>
        </p:txBody>
      </p:sp>
      <p:sp>
        <p:nvSpPr>
          <p:cNvPr id="5" name="TextBox 4">
            <a:extLst>
              <a:ext uri="{FF2B5EF4-FFF2-40B4-BE49-F238E27FC236}">
                <a16:creationId xmlns:a16="http://schemas.microsoft.com/office/drawing/2014/main" id="{D4F56824-E159-4751-BC12-2FCF13A5BE8A}"/>
              </a:ext>
            </a:extLst>
          </p:cNvPr>
          <p:cNvSpPr txBox="1"/>
          <p:nvPr/>
        </p:nvSpPr>
        <p:spPr>
          <a:xfrm>
            <a:off x="8582685" y="343196"/>
            <a:ext cx="2986715" cy="1231106"/>
          </a:xfrm>
          <a:prstGeom prst="rect">
            <a:avLst/>
          </a:prstGeom>
          <a:noFill/>
        </p:spPr>
        <p:txBody>
          <a:bodyPr wrap="none" rtlCol="0">
            <a:spAutoFit/>
          </a:bodyPr>
          <a:lstStyle/>
          <a:p>
            <a:r>
              <a:rPr lang="de-DE" sz="1400" b="1"/>
              <a:t>wissen was man weiß, </a:t>
            </a:r>
          </a:p>
          <a:p>
            <a:r>
              <a:rPr lang="de-DE" sz="1400" b="1"/>
              <a:t>wissen was man nicht weiß, </a:t>
            </a:r>
          </a:p>
          <a:p>
            <a:r>
              <a:rPr lang="de-DE" sz="1400" b="1"/>
              <a:t>nicht wissen was man weiß, </a:t>
            </a:r>
          </a:p>
          <a:p>
            <a:r>
              <a:rPr lang="de-DE" sz="1400" b="1"/>
              <a:t>nicht wissen was man nicht weiß</a:t>
            </a:r>
          </a:p>
          <a:p>
            <a:endParaRPr lang="de-DE"/>
          </a:p>
        </p:txBody>
      </p:sp>
      <p:pic>
        <p:nvPicPr>
          <p:cNvPr id="6" name="Picture 5">
            <a:extLst>
              <a:ext uri="{FF2B5EF4-FFF2-40B4-BE49-F238E27FC236}">
                <a16:creationId xmlns:a16="http://schemas.microsoft.com/office/drawing/2014/main" id="{1338484F-D5E9-483E-9A39-7574354CAEB8}"/>
              </a:ext>
            </a:extLst>
          </p:cNvPr>
          <p:cNvPicPr>
            <a:picLocks noChangeAspect="1"/>
          </p:cNvPicPr>
          <p:nvPr/>
        </p:nvPicPr>
        <p:blipFill>
          <a:blip r:embed="rId2"/>
          <a:stretch>
            <a:fillRect/>
          </a:stretch>
        </p:blipFill>
        <p:spPr>
          <a:xfrm>
            <a:off x="5202064" y="2237128"/>
            <a:ext cx="1786283" cy="2383743"/>
          </a:xfrm>
          <a:prstGeom prst="rect">
            <a:avLst/>
          </a:prstGeom>
        </p:spPr>
      </p:pic>
      <p:pic>
        <p:nvPicPr>
          <p:cNvPr id="7" name="Picture 6">
            <a:extLst>
              <a:ext uri="{FF2B5EF4-FFF2-40B4-BE49-F238E27FC236}">
                <a16:creationId xmlns:a16="http://schemas.microsoft.com/office/drawing/2014/main" id="{7BBF43ED-EC92-428E-A9B0-9CFA9835C3BB}"/>
              </a:ext>
            </a:extLst>
          </p:cNvPr>
          <p:cNvPicPr>
            <a:picLocks noChangeAspect="1"/>
          </p:cNvPicPr>
          <p:nvPr/>
        </p:nvPicPr>
        <p:blipFill>
          <a:blip r:embed="rId3"/>
          <a:stretch>
            <a:fillRect/>
          </a:stretch>
        </p:blipFill>
        <p:spPr>
          <a:xfrm>
            <a:off x="7414788" y="2237128"/>
            <a:ext cx="4277716" cy="2659314"/>
          </a:xfrm>
          <a:prstGeom prst="rect">
            <a:avLst/>
          </a:prstGeom>
        </p:spPr>
      </p:pic>
    </p:spTree>
    <p:extLst>
      <p:ext uri="{BB962C8B-B14F-4D97-AF65-F5344CB8AC3E}">
        <p14:creationId xmlns:p14="http://schemas.microsoft.com/office/powerpoint/2010/main" val="2777650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0A8C53-C3FF-43C3-8B70-3E83ACECB4E1}"/>
              </a:ext>
            </a:extLst>
          </p:cNvPr>
          <p:cNvPicPr>
            <a:picLocks noChangeAspect="1"/>
          </p:cNvPicPr>
          <p:nvPr/>
        </p:nvPicPr>
        <p:blipFill>
          <a:blip r:embed="rId2"/>
          <a:stretch>
            <a:fillRect/>
          </a:stretch>
        </p:blipFill>
        <p:spPr>
          <a:xfrm>
            <a:off x="621013" y="1070485"/>
            <a:ext cx="9826830" cy="4921990"/>
          </a:xfrm>
          <a:prstGeom prst="rect">
            <a:avLst/>
          </a:prstGeom>
        </p:spPr>
      </p:pic>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3c) Anforderungs Erhebung</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67</a:t>
            </a:fld>
            <a:endParaRPr lang="de-DE"/>
          </a:p>
        </p:txBody>
      </p:sp>
      <p:sp>
        <p:nvSpPr>
          <p:cNvPr id="5" name="TextBox 4">
            <a:extLst>
              <a:ext uri="{FF2B5EF4-FFF2-40B4-BE49-F238E27FC236}">
                <a16:creationId xmlns:a16="http://schemas.microsoft.com/office/drawing/2014/main" id="{D4F56824-E159-4751-BC12-2FCF13A5BE8A}"/>
              </a:ext>
            </a:extLst>
          </p:cNvPr>
          <p:cNvSpPr txBox="1"/>
          <p:nvPr/>
        </p:nvSpPr>
        <p:spPr>
          <a:xfrm>
            <a:off x="8582685" y="343196"/>
            <a:ext cx="2986715" cy="1231106"/>
          </a:xfrm>
          <a:prstGeom prst="rect">
            <a:avLst/>
          </a:prstGeom>
          <a:noFill/>
        </p:spPr>
        <p:txBody>
          <a:bodyPr wrap="none" rtlCol="0">
            <a:spAutoFit/>
          </a:bodyPr>
          <a:lstStyle/>
          <a:p>
            <a:r>
              <a:rPr lang="de-DE" sz="1400" b="1"/>
              <a:t>Wissen was man weiß, </a:t>
            </a:r>
          </a:p>
          <a:p>
            <a:r>
              <a:rPr lang="de-DE" sz="1400" b="1"/>
              <a:t>wissen was man nicht weiß, </a:t>
            </a:r>
          </a:p>
          <a:p>
            <a:r>
              <a:rPr lang="de-DE" sz="1400" b="1"/>
              <a:t>nicht wissen was man weiß, </a:t>
            </a:r>
          </a:p>
          <a:p>
            <a:r>
              <a:rPr lang="de-DE" sz="1400" b="1"/>
              <a:t>nicht wissen was man nicht weiß</a:t>
            </a:r>
          </a:p>
          <a:p>
            <a:endParaRPr lang="de-DE"/>
          </a:p>
        </p:txBody>
      </p:sp>
    </p:spTree>
    <p:extLst>
      <p:ext uri="{BB962C8B-B14F-4D97-AF65-F5344CB8AC3E}">
        <p14:creationId xmlns:p14="http://schemas.microsoft.com/office/powerpoint/2010/main" val="7471543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4) Software Qualitätsattribute</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663499"/>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a:latin typeface="+mn-lt"/>
                <a:cs typeface="MV Boli" panose="02000500030200090000" pitchFamily="2" charset="0"/>
              </a:rPr>
              <a:t>Sind für Architekten enorm wichtig, da sie Architekturentscheidungen beeinflussen</a:t>
            </a:r>
          </a:p>
          <a:p>
            <a:pPr marL="342900" indent="-342900">
              <a:buFont typeface="Arial" panose="020B0604020202020204" pitchFamily="34" charset="0"/>
              <a:buChar char="•"/>
            </a:pPr>
            <a:r>
              <a:rPr lang="de-DE" sz="2400" b="0">
                <a:latin typeface="+mn-lt"/>
                <a:cs typeface="MV Boli" panose="02000500030200090000" pitchFamily="2" charset="0"/>
              </a:rPr>
              <a:t>In diesem Kapitel betrachten wir Softwarettribute und deren Bedeutung im Softwareentwicklungszyklus</a:t>
            </a:r>
          </a:p>
          <a:p>
            <a:pPr marL="342900" indent="-342900">
              <a:buFont typeface="Arial" panose="020B0604020202020204" pitchFamily="34" charset="0"/>
              <a:buChar char="•"/>
            </a:pPr>
            <a:r>
              <a:rPr lang="de-DE" sz="2400" b="0">
                <a:latin typeface="+mn-lt"/>
                <a:cs typeface="MV Boli" panose="02000500030200090000" pitchFamily="2" charset="0"/>
              </a:rPr>
              <a:t>Manche Attribute lassen sich nicht einfach feststellen</a:t>
            </a:r>
          </a:p>
          <a:p>
            <a:endParaRPr lang="de-DE" sz="2400" b="0">
              <a:latin typeface="+mn-lt"/>
              <a:cs typeface="MV Boli" panose="02000500030200090000" pitchFamily="2" charset="0"/>
            </a:endParaRPr>
          </a:p>
          <a:p>
            <a:r>
              <a:rPr lang="de-DE" sz="2400" b="0">
                <a:latin typeface="+mn-lt"/>
                <a:cs typeface="MV Boli" panose="02000500030200090000" pitchFamily="2" charset="0"/>
              </a:rPr>
              <a:t>Wir werden folgendes betrachten</a:t>
            </a:r>
          </a:p>
          <a:p>
            <a:endParaRPr lang="de-DE" sz="2400" b="0">
              <a:latin typeface="+mn-lt"/>
              <a:cs typeface="MV Boli" panose="02000500030200090000" pitchFamily="2" charset="0"/>
            </a:endParaRPr>
          </a:p>
          <a:p>
            <a:pPr marL="457200" indent="-457200">
              <a:buFont typeface="+mj-lt"/>
              <a:buAutoNum type="alphaLcParenR"/>
            </a:pPr>
            <a:r>
              <a:rPr lang="de-DE" sz="2000" b="0">
                <a:latin typeface="+mn-lt"/>
                <a:cs typeface="MV Boli" panose="02000500030200090000" pitchFamily="2" charset="0"/>
              </a:rPr>
              <a:t>Was sind Qualitätsattribute</a:t>
            </a:r>
          </a:p>
          <a:p>
            <a:pPr marL="457200" indent="-457200">
              <a:buFont typeface="+mj-lt"/>
              <a:buAutoNum type="alphaLcParenR"/>
            </a:pPr>
            <a:r>
              <a:rPr lang="de-DE" sz="2000" b="0">
                <a:latin typeface="+mn-lt"/>
                <a:cs typeface="MV Boli" panose="02000500030200090000" pitchFamily="2" charset="0"/>
              </a:rPr>
              <a:t>Maintainability</a:t>
            </a:r>
          </a:p>
          <a:p>
            <a:pPr marL="457200" indent="-457200">
              <a:buFont typeface="+mj-lt"/>
              <a:buAutoNum type="alphaLcParenR"/>
            </a:pPr>
            <a:r>
              <a:rPr lang="de-DE" sz="2000" b="0">
                <a:latin typeface="+mn-lt"/>
                <a:cs typeface="MV Boli" panose="02000500030200090000" pitchFamily="2" charset="0"/>
              </a:rPr>
              <a:t>Usability</a:t>
            </a:r>
          </a:p>
          <a:p>
            <a:pPr marL="457200" indent="-457200">
              <a:buFont typeface="+mj-lt"/>
              <a:buAutoNum type="alphaLcParenR"/>
            </a:pPr>
            <a:r>
              <a:rPr lang="de-DE" sz="2000" b="0">
                <a:latin typeface="+mn-lt"/>
                <a:cs typeface="MV Boli" panose="02000500030200090000" pitchFamily="2" charset="0"/>
              </a:rPr>
              <a:t>Availability ( + Ausflug in moderne Softwarearchitektur)</a:t>
            </a:r>
          </a:p>
          <a:p>
            <a:pPr marL="457200" indent="-457200">
              <a:buFont typeface="+mj-lt"/>
              <a:buAutoNum type="alphaLcParenR"/>
            </a:pPr>
            <a:r>
              <a:rPr lang="de-DE" sz="2000" b="0">
                <a:latin typeface="+mn-lt"/>
                <a:cs typeface="MV Boli" panose="02000500030200090000" pitchFamily="2" charset="0"/>
              </a:rPr>
              <a:t>Portability</a:t>
            </a:r>
          </a:p>
          <a:p>
            <a:pPr marL="457200" indent="-457200">
              <a:buFont typeface="+mj-lt"/>
              <a:buAutoNum type="alphaLcParenR"/>
            </a:pPr>
            <a:r>
              <a:rPr lang="de-DE" sz="2000" b="0">
                <a:latin typeface="+mn-lt"/>
                <a:cs typeface="MV Boli" panose="02000500030200090000" pitchFamily="2" charset="0"/>
              </a:rPr>
              <a:t>Interoperability</a:t>
            </a:r>
          </a:p>
          <a:p>
            <a:pPr marL="457200" indent="-457200">
              <a:buFont typeface="+mj-lt"/>
              <a:buAutoNum type="alphaLcParenR"/>
            </a:pPr>
            <a:r>
              <a:rPr lang="de-DE" sz="2000" b="0">
                <a:latin typeface="+mn-lt"/>
                <a:cs typeface="MV Boli" panose="02000500030200090000" pitchFamily="2" charset="0"/>
              </a:rPr>
              <a:t>Testability</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68</a:t>
            </a:fld>
            <a:endParaRPr lang="de-DE"/>
          </a:p>
        </p:txBody>
      </p:sp>
    </p:spTree>
    <p:extLst>
      <p:ext uri="{BB962C8B-B14F-4D97-AF65-F5344CB8AC3E}">
        <p14:creationId xmlns:p14="http://schemas.microsoft.com/office/powerpoint/2010/main" val="1874141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4a) Qualitätsattribute</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69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dirty="0"/>
              <a:t>Sind Eigenschaften eines Softwaresystems und eine Untermenge der non-functional requirements</a:t>
            </a:r>
          </a:p>
          <a:p>
            <a:r>
              <a:rPr lang="de-DE" dirty="0"/>
              <a:t>Wie alle Anforderungen sollten sie meßbar und testbar sein</a:t>
            </a:r>
          </a:p>
          <a:p>
            <a:r>
              <a:rPr lang="de-DE" dirty="0"/>
              <a:t>Sie sind ein Benchmark für die Qualität eines Software Systems und messen dessen Fitness</a:t>
            </a:r>
          </a:p>
          <a:p>
            <a:r>
              <a:rPr lang="de-DE" dirty="0"/>
              <a:t>Ein Software System besteht aus einer Kombination von Qualitätsattributen </a:t>
            </a:r>
          </a:p>
          <a:p>
            <a:r>
              <a:rPr lang="de-DE" dirty="0"/>
              <a:t>Je besser die Qualitätsattribute erfüllt werden, um so besser ist die Qualität der Software</a:t>
            </a:r>
          </a:p>
          <a:p>
            <a:pPr lvl="1"/>
            <a:r>
              <a:rPr lang="de-DE" dirty="0"/>
              <a:t>Sie haben entscheidenden Einfluss auf</a:t>
            </a:r>
          </a:p>
          <a:p>
            <a:pPr lvl="2"/>
            <a:r>
              <a:rPr lang="de-DE" dirty="0"/>
              <a:t>Das Design</a:t>
            </a:r>
          </a:p>
          <a:p>
            <a:pPr lvl="2"/>
            <a:r>
              <a:rPr lang="de-DE" dirty="0"/>
              <a:t>Die Wartbarkeit</a:t>
            </a:r>
          </a:p>
          <a:p>
            <a:pPr lvl="2"/>
            <a:r>
              <a:rPr lang="de-DE" dirty="0"/>
              <a:t>Das Laufzeitverhalten</a:t>
            </a:r>
          </a:p>
          <a:p>
            <a:pPr lvl="2"/>
            <a:r>
              <a:rPr lang="de-DE" dirty="0"/>
              <a:t>Die User Experience</a:t>
            </a:r>
          </a:p>
          <a:p>
            <a:r>
              <a:rPr lang="de-DE" dirty="0"/>
              <a:t>Einige Attribute beeinflussen sich gegenseitig oder können sich (wenigstens teilweise) gegenseitig ausschließen (z.B. Performance mit Scalability oder Security und Usability)</a:t>
            </a:r>
          </a:p>
          <a:p>
            <a:r>
              <a:rPr lang="de-DE" dirty="0"/>
              <a:t>Es ist wichtig, sie zu kennen, zu verstehen und benutzen zu können</a:t>
            </a:r>
          </a:p>
          <a:p>
            <a:r>
              <a:rPr lang="de-DE" dirty="0"/>
              <a:t>Eine vernünftige Balance kann akzeptierbare Lösungen hervorbringen</a:t>
            </a:r>
          </a:p>
        </p:txBody>
      </p:sp>
    </p:spTree>
    <p:extLst>
      <p:ext uri="{BB962C8B-B14F-4D97-AF65-F5344CB8AC3E}">
        <p14:creationId xmlns:p14="http://schemas.microsoft.com/office/powerpoint/2010/main" val="3965530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56E8-2D6E-45A9-BA08-3F53CFCB30CB}"/>
              </a:ext>
            </a:extLst>
          </p:cNvPr>
          <p:cNvSpPr>
            <a:spLocks noGrp="1"/>
          </p:cNvSpPr>
          <p:nvPr>
            <p:ph type="title"/>
          </p:nvPr>
        </p:nvSpPr>
        <p:spPr/>
        <p:txBody>
          <a:bodyPr/>
          <a:lstStyle/>
          <a:p>
            <a:r>
              <a:rPr lang="de-DE"/>
              <a:t>Aufgabe (Teamarbeit)</a:t>
            </a:r>
          </a:p>
        </p:txBody>
      </p:sp>
      <p:sp>
        <p:nvSpPr>
          <p:cNvPr id="3" name="Slide Number Placeholder 2">
            <a:extLst>
              <a:ext uri="{FF2B5EF4-FFF2-40B4-BE49-F238E27FC236}">
                <a16:creationId xmlns:a16="http://schemas.microsoft.com/office/drawing/2014/main" id="{E67018C1-1688-492A-A5F1-A2FF28F860D5}"/>
              </a:ext>
            </a:extLst>
          </p:cNvPr>
          <p:cNvSpPr>
            <a:spLocks noGrp="1"/>
          </p:cNvSpPr>
          <p:nvPr>
            <p:ph type="sldNum" sz="quarter" idx="4"/>
          </p:nvPr>
        </p:nvSpPr>
        <p:spPr/>
        <p:txBody>
          <a:bodyPr/>
          <a:lstStyle/>
          <a:p>
            <a:fld id="{82EA1D04-CA53-4DE3-84A8-2B63E41036C9}" type="slidenum">
              <a:rPr lang="de-DE" smtClean="0"/>
              <a:pPr/>
              <a:t>7</a:t>
            </a:fld>
            <a:endParaRPr lang="de-DE"/>
          </a:p>
        </p:txBody>
      </p:sp>
      <p:sp>
        <p:nvSpPr>
          <p:cNvPr id="4" name="TextBox 3">
            <a:extLst>
              <a:ext uri="{FF2B5EF4-FFF2-40B4-BE49-F238E27FC236}">
                <a16:creationId xmlns:a16="http://schemas.microsoft.com/office/drawing/2014/main" id="{B8A9668C-311B-4B59-B91E-95B8887103D1}"/>
              </a:ext>
            </a:extLst>
          </p:cNvPr>
          <p:cNvSpPr txBox="1"/>
          <p:nvPr/>
        </p:nvSpPr>
        <p:spPr>
          <a:xfrm>
            <a:off x="4027251" y="2269380"/>
            <a:ext cx="4766553" cy="1384995"/>
          </a:xfrm>
          <a:prstGeom prst="rect">
            <a:avLst/>
          </a:prstGeom>
          <a:noFill/>
        </p:spPr>
        <p:txBody>
          <a:bodyPr wrap="square" rtlCol="0">
            <a:spAutoFit/>
          </a:bodyPr>
          <a:lstStyle/>
          <a:p>
            <a:r>
              <a:rPr lang="de-DE" sz="2800"/>
              <a:t>Was ist Polymorphismus ?</a:t>
            </a:r>
          </a:p>
          <a:p>
            <a:pPr marL="285750" indent="-285750">
              <a:buFontTx/>
              <a:buChar char="-"/>
            </a:pPr>
            <a:r>
              <a:rPr lang="de-DE" sz="2800"/>
              <a:t>Definition / Erklärung</a:t>
            </a:r>
          </a:p>
          <a:p>
            <a:pPr marL="285750" indent="-285750">
              <a:buFontTx/>
              <a:buChar char="-"/>
            </a:pPr>
            <a:r>
              <a:rPr lang="de-DE" sz="2800"/>
              <a:t>1 Beispiel (lauffähig)</a:t>
            </a:r>
          </a:p>
        </p:txBody>
      </p:sp>
    </p:spTree>
    <p:extLst>
      <p:ext uri="{BB962C8B-B14F-4D97-AF65-F5344CB8AC3E}">
        <p14:creationId xmlns:p14="http://schemas.microsoft.com/office/powerpoint/2010/main" val="3558017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4a) Qualitätsattribute</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70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Können intern oder extern sein</a:t>
            </a:r>
          </a:p>
          <a:p>
            <a:r>
              <a:rPr lang="de-DE"/>
              <a:t>Interne Attribute gehören zum Softwaresystem, sind meßbar und für Entwickler sichtbar</a:t>
            </a:r>
          </a:p>
          <a:p>
            <a:r>
              <a:rPr lang="de-DE"/>
              <a:t>Beispiele</a:t>
            </a:r>
          </a:p>
          <a:p>
            <a:pPr lvl="1"/>
            <a:r>
              <a:rPr lang="de-DE"/>
              <a:t>LOC (lines of Code)</a:t>
            </a:r>
          </a:p>
          <a:p>
            <a:pPr lvl="1"/>
            <a:r>
              <a:rPr lang="de-DE"/>
              <a:t>Maß der Kohäsion</a:t>
            </a:r>
          </a:p>
          <a:p>
            <a:pPr lvl="1"/>
            <a:r>
              <a:rPr lang="de-DE"/>
              <a:t>Lesbarkeit des Codes</a:t>
            </a:r>
          </a:p>
          <a:p>
            <a:pPr lvl="1"/>
            <a:r>
              <a:rPr lang="de-DE"/>
              <a:t>Grad der Kopplung zwischen Modulen</a:t>
            </a:r>
          </a:p>
          <a:p>
            <a:r>
              <a:rPr lang="de-DE"/>
              <a:t>Sie zeigen die Komplexität eines Software Systems</a:t>
            </a:r>
          </a:p>
          <a:p>
            <a:r>
              <a:rPr lang="de-DE"/>
              <a:t>Sie beeinflussen externe Attribute, obwohl sie nicht direkt von Endanwendern gesehen werden</a:t>
            </a:r>
          </a:p>
          <a:p>
            <a:r>
              <a:rPr lang="de-DE"/>
              <a:t>Ein höherer Level von interner Qualität hat in den meisten Fällen eine höhere äußere Qualität zur Folge</a:t>
            </a:r>
          </a:p>
        </p:txBody>
      </p:sp>
    </p:spTree>
    <p:extLst>
      <p:ext uri="{BB962C8B-B14F-4D97-AF65-F5344CB8AC3E}">
        <p14:creationId xmlns:p14="http://schemas.microsoft.com/office/powerpoint/2010/main" val="502235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4a) Qualitätsattribute</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71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Externe Qualitätsattribute sind Eigenschaften die extern sichtbar sind</a:t>
            </a:r>
          </a:p>
          <a:p>
            <a:r>
              <a:rPr lang="de-DE"/>
              <a:t>Sie sind für Endbenutzer sichtbar/bemerkbar</a:t>
            </a:r>
          </a:p>
          <a:p>
            <a:r>
              <a:rPr lang="de-DE"/>
              <a:t>Beispiele</a:t>
            </a:r>
          </a:p>
          <a:p>
            <a:pPr lvl="1"/>
            <a:r>
              <a:rPr lang="de-DE"/>
              <a:t>Performance</a:t>
            </a:r>
          </a:p>
          <a:p>
            <a:pPr lvl="1"/>
            <a:r>
              <a:rPr lang="de-DE"/>
              <a:t>Reliability (Ausfallsicherheit)</a:t>
            </a:r>
          </a:p>
          <a:p>
            <a:pPr lvl="1"/>
            <a:r>
              <a:rPr lang="de-DE"/>
              <a:t>Availability (Verfügbarkeit)</a:t>
            </a:r>
          </a:p>
          <a:p>
            <a:pPr lvl="1"/>
            <a:r>
              <a:rPr lang="de-DE"/>
              <a:t>Usability (Benutzbarkeit)</a:t>
            </a:r>
          </a:p>
          <a:p>
            <a:r>
              <a:rPr lang="de-DE"/>
              <a:t>Qualitätsattribute spielen eine wichtige Rolle im gesamten SDLC (Software Development Life Cycle)</a:t>
            </a:r>
          </a:p>
          <a:p>
            <a:pPr lvl="1"/>
            <a:r>
              <a:rPr lang="de-DE"/>
              <a:t>Vom Design bis zum Testen</a:t>
            </a:r>
          </a:p>
        </p:txBody>
      </p:sp>
    </p:spTree>
    <p:extLst>
      <p:ext uri="{BB962C8B-B14F-4D97-AF65-F5344CB8AC3E}">
        <p14:creationId xmlns:p14="http://schemas.microsoft.com/office/powerpoint/2010/main" val="1391998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4a) Qualitätsattribute</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72</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dirty="0"/>
              <a:t>Müssen immer wieder überprüft werden</a:t>
            </a:r>
          </a:p>
          <a:p>
            <a:pPr lvl="1"/>
            <a:r>
              <a:rPr lang="de-DE" dirty="0"/>
              <a:t>Manuell (z.B. Usability Test)</a:t>
            </a:r>
          </a:p>
          <a:p>
            <a:pPr lvl="1"/>
            <a:r>
              <a:rPr lang="de-DE" dirty="0"/>
              <a:t>Durch Tools nach definierten Benchmarks</a:t>
            </a:r>
          </a:p>
          <a:p>
            <a:pPr lvl="1"/>
            <a:r>
              <a:rPr lang="de-DE" dirty="0"/>
              <a:t>Durch Code Reviews</a:t>
            </a:r>
          </a:p>
          <a:p>
            <a:pPr lvl="1"/>
            <a:r>
              <a:rPr lang="de-DE" dirty="0"/>
              <a:t>Durch automatisierte Unit Tests</a:t>
            </a:r>
          </a:p>
          <a:p>
            <a:endParaRPr lang="de-DE" dirty="0"/>
          </a:p>
          <a:p>
            <a:r>
              <a:rPr lang="de-DE" dirty="0"/>
              <a:t>Jede Testmethode hat seine Stärken und Schwächen</a:t>
            </a:r>
          </a:p>
          <a:p>
            <a:r>
              <a:rPr lang="de-DE" dirty="0"/>
              <a:t>Oft reicht ein Test alleine nicht aus, um ein Attribut zu bestimmen</a:t>
            </a:r>
          </a:p>
          <a:p>
            <a:r>
              <a:rPr lang="de-DE" dirty="0"/>
              <a:t>Manchmal sind umfangreiche Tests notwendig</a:t>
            </a:r>
          </a:p>
          <a:p>
            <a:endParaRPr lang="de-DE" dirty="0"/>
          </a:p>
          <a:p>
            <a:r>
              <a:rPr lang="de-DE" dirty="0"/>
              <a:t>Eine sinnvolle Balance zwischen Testaufwand und benötigter Zeit ist wichtig</a:t>
            </a:r>
          </a:p>
          <a:p>
            <a:endParaRPr lang="de-DE" dirty="0"/>
          </a:p>
          <a:p>
            <a:r>
              <a:rPr lang="de-DE" dirty="0"/>
              <a:t>Automatisierung von Test, wo immer möglich, ist notwendig</a:t>
            </a:r>
          </a:p>
          <a:p>
            <a:r>
              <a:rPr lang="de-DE" dirty="0"/>
              <a:t>Automatisierte Test sind oft Teil eines Continuous Delivery Prozesses</a:t>
            </a:r>
          </a:p>
        </p:txBody>
      </p:sp>
    </p:spTree>
    <p:extLst>
      <p:ext uri="{BB962C8B-B14F-4D97-AF65-F5344CB8AC3E}">
        <p14:creationId xmlns:p14="http://schemas.microsoft.com/office/powerpoint/2010/main" val="726894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4b) Maintainability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73</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Maß für die Wartbarkeit eines Software Systems</a:t>
            </a:r>
          </a:p>
          <a:p>
            <a:r>
              <a:rPr lang="de-DE"/>
              <a:t>Wartung muss auch nach der Inbetriebnahme einfach möglich sein</a:t>
            </a:r>
          </a:p>
          <a:p>
            <a:r>
              <a:rPr lang="de-DE"/>
              <a:t>Sichert den Wert des Software Systems über die Zeit</a:t>
            </a:r>
          </a:p>
          <a:p>
            <a:endParaRPr lang="de-DE"/>
          </a:p>
          <a:p>
            <a:r>
              <a:rPr lang="de-DE"/>
              <a:t>Änderungen an Software Systemen sind vorprogrammiert – am besten schon vorgeplant</a:t>
            </a:r>
          </a:p>
          <a:p>
            <a:endParaRPr lang="de-DE"/>
          </a:p>
          <a:p>
            <a:r>
              <a:rPr lang="de-DE"/>
              <a:t>Früher lag der Hauptkostenblock eines Systems in der Entwicklung</a:t>
            </a:r>
          </a:p>
          <a:p>
            <a:r>
              <a:rPr lang="de-DE"/>
              <a:t>Heute hat sich das in Richtung Wartung verschoben</a:t>
            </a:r>
          </a:p>
          <a:p>
            <a:pPr lvl="1"/>
            <a:r>
              <a:rPr lang="de-DE"/>
              <a:t>Früher am Markt, dafür eingeschränkte Funktionalität</a:t>
            </a:r>
          </a:p>
          <a:p>
            <a:r>
              <a:rPr lang="de-DE"/>
              <a:t>Beeinflusst daher stark die Gesamtkosten</a:t>
            </a:r>
          </a:p>
          <a:p>
            <a:r>
              <a:rPr lang="de-DE"/>
              <a:t>Ein guter Entwickler entwickelt gut wartbaren Code (auch für andere Entwickler)</a:t>
            </a:r>
          </a:p>
          <a:p>
            <a:r>
              <a:rPr lang="de-DE"/>
              <a:t>Gute Wartbarkeit unterstützt die Migration von Systemen auf neue Technologien </a:t>
            </a:r>
          </a:p>
          <a:p>
            <a:r>
              <a:rPr lang="de-DE"/>
              <a:t>Gute Wartbarkeit unterstützt Reverse-Engineering</a:t>
            </a:r>
          </a:p>
        </p:txBody>
      </p:sp>
    </p:spTree>
    <p:extLst>
      <p:ext uri="{BB962C8B-B14F-4D97-AF65-F5344CB8AC3E}">
        <p14:creationId xmlns:p14="http://schemas.microsoft.com/office/powerpoint/2010/main" val="1330285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4b) Maintainability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74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Typen von Wartbarkeit</a:t>
            </a:r>
          </a:p>
          <a:p>
            <a:pPr lvl="1"/>
            <a:r>
              <a:rPr lang="de-DE"/>
              <a:t>Corrective</a:t>
            </a:r>
          </a:p>
          <a:p>
            <a:pPr lvl="2"/>
            <a:r>
              <a:rPr lang="de-DE"/>
              <a:t>Korrektur von Fehlern (Bugs), gefunden im Betrieb oder von Benutzern</a:t>
            </a:r>
          </a:p>
          <a:p>
            <a:pPr lvl="2"/>
            <a:r>
              <a:rPr lang="de-DE"/>
              <a:t>Führt zu Incidents (Prio = Reihenfolge der Behebung, Severity = Wirkweite)</a:t>
            </a:r>
          </a:p>
          <a:p>
            <a:pPr lvl="2"/>
            <a:r>
              <a:rPr lang="de-DE"/>
              <a:t>Wartbarkeit kann an der Zeit für Suche, Finden und Behebung gemessen werden</a:t>
            </a:r>
          </a:p>
          <a:p>
            <a:pPr lvl="1"/>
            <a:r>
              <a:rPr lang="de-DE"/>
              <a:t>Perfective</a:t>
            </a:r>
          </a:p>
          <a:p>
            <a:pPr lvl="2"/>
            <a:r>
              <a:rPr lang="de-DE"/>
              <a:t>Bei neuer oder erweiterter Funktionalität</a:t>
            </a:r>
          </a:p>
          <a:p>
            <a:pPr lvl="2"/>
            <a:r>
              <a:rPr lang="de-DE"/>
              <a:t>Eine gute Architektur kann Perfective Maintainability unterstützen</a:t>
            </a:r>
          </a:p>
        </p:txBody>
      </p:sp>
    </p:spTree>
    <p:extLst>
      <p:ext uri="{BB962C8B-B14F-4D97-AF65-F5344CB8AC3E}">
        <p14:creationId xmlns:p14="http://schemas.microsoft.com/office/powerpoint/2010/main" val="2852707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4b) Maintainability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75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dirty="0"/>
              <a:t>Typen von Wartbarkeit</a:t>
            </a:r>
          </a:p>
          <a:p>
            <a:pPr lvl="1"/>
            <a:r>
              <a:rPr lang="de-DE" dirty="0"/>
              <a:t>Adaptive</a:t>
            </a:r>
          </a:p>
          <a:p>
            <a:pPr lvl="2"/>
            <a:r>
              <a:rPr lang="de-DE" dirty="0"/>
              <a:t>Um Softwaresysteme an Änderungen der Umgebung anzupassen</a:t>
            </a:r>
          </a:p>
          <a:p>
            <a:pPr lvl="3"/>
            <a:r>
              <a:rPr lang="de-DE" dirty="0"/>
              <a:t>Neues Betriebssystem oder neues Datenbanksystem</a:t>
            </a:r>
          </a:p>
          <a:p>
            <a:pPr lvl="1"/>
            <a:r>
              <a:rPr lang="de-DE" dirty="0"/>
              <a:t>Preventive</a:t>
            </a:r>
          </a:p>
          <a:p>
            <a:pPr lvl="2"/>
            <a:r>
              <a:rPr lang="de-DE" dirty="0"/>
              <a:t>Um Fehler, Ausfälle oder Probleme in der Zukunft zu vermeiden</a:t>
            </a:r>
          </a:p>
          <a:p>
            <a:pPr lvl="1"/>
            <a:r>
              <a:rPr lang="de-DE" dirty="0"/>
              <a:t>Predictive</a:t>
            </a:r>
          </a:p>
          <a:p>
            <a:pPr lvl="2"/>
            <a:r>
              <a:rPr lang="de-DE" dirty="0"/>
              <a:t>Der Versuch, mit Big Data Methoden Fehler, Probleme oder Ausfälle vorherzusagen</a:t>
            </a:r>
          </a:p>
        </p:txBody>
      </p:sp>
    </p:spTree>
    <p:extLst>
      <p:ext uri="{BB962C8B-B14F-4D97-AF65-F5344CB8AC3E}">
        <p14:creationId xmlns:p14="http://schemas.microsoft.com/office/powerpoint/2010/main" val="2554970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4b) Maintainability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76</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Modifiability (Veränderbarkeit)</a:t>
            </a:r>
          </a:p>
          <a:p>
            <a:pPr lvl="1"/>
            <a:r>
              <a:rPr lang="de-DE"/>
              <a:t>Die Möglichkeit Software Systeme einfach zu ändern ohne die Wartbarkeit zu verschlechtern</a:t>
            </a:r>
          </a:p>
          <a:p>
            <a:pPr lvl="1"/>
            <a:r>
              <a:rPr lang="de-DE"/>
              <a:t>Wichtig für moderne Software in agilen Umgebungen</a:t>
            </a:r>
          </a:p>
          <a:p>
            <a:pPr lvl="1"/>
            <a:r>
              <a:rPr lang="de-DE"/>
              <a:t>Iterationen in der Entwicklung ändern Systeme Schritt für Schritt</a:t>
            </a:r>
          </a:p>
          <a:p>
            <a:r>
              <a:rPr lang="de-DE"/>
              <a:t>Erweiterbarkeit und Flexibilität</a:t>
            </a:r>
          </a:p>
          <a:p>
            <a:pPr lvl="1"/>
            <a:r>
              <a:rPr lang="de-DE"/>
              <a:t>Wird auch Adaptivität und Resilienz genannt</a:t>
            </a:r>
          </a:p>
          <a:p>
            <a:pPr lvl="1"/>
            <a:r>
              <a:rPr lang="de-DE"/>
              <a:t>Werden wir in Teil 17 behandeln</a:t>
            </a:r>
          </a:p>
        </p:txBody>
      </p:sp>
    </p:spTree>
    <p:extLst>
      <p:ext uri="{BB962C8B-B14F-4D97-AF65-F5344CB8AC3E}">
        <p14:creationId xmlns:p14="http://schemas.microsoft.com/office/powerpoint/2010/main" val="11581040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4b) Maintainability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77</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Spezielles Design zur Unterstützung von Wartbarkeit ist notwendig</a:t>
            </a:r>
          </a:p>
          <a:p>
            <a:pPr lvl="1"/>
            <a:r>
              <a:rPr lang="de-DE"/>
              <a:t>Reduzierung der Komplexität</a:t>
            </a:r>
          </a:p>
          <a:p>
            <a:pPr lvl="1"/>
            <a:r>
              <a:rPr lang="de-DE"/>
              <a:t>Klingt einfach – kann aber mehr Zeit und/oder Geld kosten</a:t>
            </a:r>
          </a:p>
          <a:p>
            <a:pPr marL="357188" lvl="1" indent="0">
              <a:buNone/>
            </a:pPr>
            <a:endParaRPr lang="de-DE"/>
          </a:p>
          <a:p>
            <a:r>
              <a:rPr lang="de-DE"/>
              <a:t>Techniken zur Reduzierung der Komplexität</a:t>
            </a:r>
          </a:p>
          <a:p>
            <a:pPr lvl="1"/>
            <a:r>
              <a:rPr lang="de-DE"/>
              <a:t>Reduzierung der Größe</a:t>
            </a:r>
          </a:p>
          <a:p>
            <a:pPr lvl="1"/>
            <a:r>
              <a:rPr lang="de-DE"/>
              <a:t>Erhöhung der Kohesion (Zusammenhalt)</a:t>
            </a:r>
          </a:p>
          <a:p>
            <a:pPr lvl="1"/>
            <a:r>
              <a:rPr lang="de-DE"/>
              <a:t>Reduzierung von Koppelung</a:t>
            </a:r>
          </a:p>
        </p:txBody>
      </p:sp>
      <p:sp>
        <p:nvSpPr>
          <p:cNvPr id="5" name="TextBox 4">
            <a:extLst>
              <a:ext uri="{FF2B5EF4-FFF2-40B4-BE49-F238E27FC236}">
                <a16:creationId xmlns:a16="http://schemas.microsoft.com/office/drawing/2014/main" id="{3FF3A792-2F8B-4636-AC0F-7139C74DBDA8}"/>
              </a:ext>
            </a:extLst>
          </p:cNvPr>
          <p:cNvSpPr txBox="1"/>
          <p:nvPr/>
        </p:nvSpPr>
        <p:spPr>
          <a:xfrm>
            <a:off x="611230" y="4591664"/>
            <a:ext cx="3925177" cy="369332"/>
          </a:xfrm>
          <a:prstGeom prst="rect">
            <a:avLst/>
          </a:prstGeom>
          <a:noFill/>
        </p:spPr>
        <p:txBody>
          <a:bodyPr wrap="none" rtlCol="0">
            <a:spAutoFit/>
          </a:bodyPr>
          <a:lstStyle/>
          <a:p>
            <a:r>
              <a:rPr lang="de-DE"/>
              <a:t>Siehe Teil 6 Prinzipien und Praktiken</a:t>
            </a:r>
          </a:p>
        </p:txBody>
      </p:sp>
    </p:spTree>
    <p:extLst>
      <p:ext uri="{BB962C8B-B14F-4D97-AF65-F5344CB8AC3E}">
        <p14:creationId xmlns:p14="http://schemas.microsoft.com/office/powerpoint/2010/main" val="678637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4b) Maintainability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78</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Das Messen der Wartbarkeit</a:t>
            </a:r>
          </a:p>
          <a:p>
            <a:pPr lvl="1"/>
            <a:r>
              <a:rPr lang="de-DE"/>
              <a:t>Lines of Code (LOC)</a:t>
            </a:r>
          </a:p>
          <a:p>
            <a:pPr lvl="2"/>
            <a:r>
              <a:rPr lang="de-DE"/>
              <a:t>Vergleich zwischen 2 Systemen nur möglich bei unterschiedlichen Größenordnungen</a:t>
            </a:r>
          </a:p>
          <a:p>
            <a:pPr lvl="2"/>
            <a:r>
              <a:rPr lang="de-DE"/>
              <a:t>Kann von Entwicklungsumgebungen gezählt werden</a:t>
            </a:r>
          </a:p>
          <a:p>
            <a:pPr lvl="1"/>
            <a:r>
              <a:rPr lang="de-DE"/>
              <a:t>Cyclomatische Komplexität</a:t>
            </a:r>
          </a:p>
          <a:p>
            <a:pPr lvl="2"/>
            <a:r>
              <a:rPr lang="de-DE"/>
              <a:t>Ist eine quantitative Metrik</a:t>
            </a:r>
          </a:p>
          <a:p>
            <a:pPr lvl="2"/>
            <a:r>
              <a:rPr lang="de-DE"/>
              <a:t>Entwickelt von Thomas J. McCabe</a:t>
            </a:r>
          </a:p>
          <a:p>
            <a:pPr lvl="2"/>
            <a:r>
              <a:rPr lang="de-DE"/>
              <a:t>Maßzahl von linear unabhängigen Pfaden durch ein Modul oder Element</a:t>
            </a:r>
          </a:p>
          <a:p>
            <a:pPr lvl="2"/>
            <a:r>
              <a:rPr lang="de-DE"/>
              <a:t>Formel : CC = E – N + 2P</a:t>
            </a:r>
          </a:p>
          <a:p>
            <a:pPr lvl="2"/>
            <a:r>
              <a:rPr lang="de-DE"/>
              <a:t>Darstellung in Graphen</a:t>
            </a:r>
          </a:p>
        </p:txBody>
      </p:sp>
      <p:sp>
        <p:nvSpPr>
          <p:cNvPr id="6" name="TextBox 5">
            <a:extLst>
              <a:ext uri="{FF2B5EF4-FFF2-40B4-BE49-F238E27FC236}">
                <a16:creationId xmlns:a16="http://schemas.microsoft.com/office/drawing/2014/main" id="{5F72FF46-EED7-435F-9368-493DA8D5C638}"/>
              </a:ext>
            </a:extLst>
          </p:cNvPr>
          <p:cNvSpPr txBox="1"/>
          <p:nvPr/>
        </p:nvSpPr>
        <p:spPr>
          <a:xfrm>
            <a:off x="865238" y="5381450"/>
            <a:ext cx="4621161" cy="923330"/>
          </a:xfrm>
          <a:prstGeom prst="rect">
            <a:avLst/>
          </a:prstGeom>
          <a:noFill/>
        </p:spPr>
        <p:txBody>
          <a:bodyPr wrap="square" rtlCol="0">
            <a:spAutoFit/>
          </a:bodyPr>
          <a:lstStyle/>
          <a:p>
            <a:r>
              <a:rPr lang="de-DE"/>
              <a:t>E = Anzahl der Kanten im Graphen</a:t>
            </a:r>
          </a:p>
          <a:p>
            <a:r>
              <a:rPr lang="de-DE"/>
              <a:t>N = Anzahl der Knoten im Graphen</a:t>
            </a:r>
          </a:p>
          <a:p>
            <a:r>
              <a:rPr lang="de-DE"/>
              <a:t>P = Anzahl von Pfaden im Graphen</a:t>
            </a:r>
          </a:p>
        </p:txBody>
      </p:sp>
    </p:spTree>
    <p:extLst>
      <p:ext uri="{BB962C8B-B14F-4D97-AF65-F5344CB8AC3E}">
        <p14:creationId xmlns:p14="http://schemas.microsoft.com/office/powerpoint/2010/main" val="4108549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4b) Maintainability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79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Cyclomatische Komplexität</a:t>
            </a:r>
          </a:p>
          <a:p>
            <a:pPr lvl="1"/>
            <a:r>
              <a:rPr lang="de-DE"/>
              <a:t>Beispiel</a:t>
            </a:r>
          </a:p>
        </p:txBody>
      </p:sp>
      <p:sp>
        <p:nvSpPr>
          <p:cNvPr id="5" name="TextBox 4">
            <a:extLst>
              <a:ext uri="{FF2B5EF4-FFF2-40B4-BE49-F238E27FC236}">
                <a16:creationId xmlns:a16="http://schemas.microsoft.com/office/drawing/2014/main" id="{A12AE17A-AAB1-4916-AE82-8FD1DEA538E0}"/>
              </a:ext>
            </a:extLst>
          </p:cNvPr>
          <p:cNvSpPr txBox="1"/>
          <p:nvPr/>
        </p:nvSpPr>
        <p:spPr>
          <a:xfrm>
            <a:off x="1150373" y="2507227"/>
            <a:ext cx="1946787" cy="1477328"/>
          </a:xfrm>
          <a:prstGeom prst="rect">
            <a:avLst/>
          </a:prstGeom>
          <a:noFill/>
        </p:spPr>
        <p:txBody>
          <a:bodyPr wrap="square" rtlCol="0">
            <a:spAutoFit/>
          </a:bodyPr>
          <a:lstStyle/>
          <a:p>
            <a:r>
              <a:rPr lang="de-DE"/>
              <a:t>If (N1)</a:t>
            </a:r>
          </a:p>
          <a:p>
            <a:r>
              <a:rPr lang="de-DE"/>
              <a:t>   then N2</a:t>
            </a:r>
          </a:p>
          <a:p>
            <a:r>
              <a:rPr lang="de-DE"/>
              <a:t>   else N3</a:t>
            </a:r>
          </a:p>
          <a:p>
            <a:r>
              <a:rPr lang="de-DE"/>
              <a:t>End if</a:t>
            </a:r>
          </a:p>
          <a:p>
            <a:r>
              <a:rPr lang="de-DE"/>
              <a:t>N4</a:t>
            </a:r>
          </a:p>
        </p:txBody>
      </p:sp>
      <p:sp>
        <p:nvSpPr>
          <p:cNvPr id="7" name="TextBox 6">
            <a:extLst>
              <a:ext uri="{FF2B5EF4-FFF2-40B4-BE49-F238E27FC236}">
                <a16:creationId xmlns:a16="http://schemas.microsoft.com/office/drawing/2014/main" id="{7837DE0E-4486-48F9-8F80-84BA510041E6}"/>
              </a:ext>
            </a:extLst>
          </p:cNvPr>
          <p:cNvSpPr txBox="1"/>
          <p:nvPr/>
        </p:nvSpPr>
        <p:spPr>
          <a:xfrm>
            <a:off x="1061884" y="2033296"/>
            <a:ext cx="1467068" cy="369332"/>
          </a:xfrm>
          <a:prstGeom prst="rect">
            <a:avLst/>
          </a:prstGeom>
          <a:noFill/>
        </p:spPr>
        <p:txBody>
          <a:bodyPr wrap="none" rtlCol="0">
            <a:spAutoFit/>
          </a:bodyPr>
          <a:lstStyle/>
          <a:p>
            <a:r>
              <a:rPr lang="de-DE"/>
              <a:t>Pseudocode</a:t>
            </a:r>
          </a:p>
        </p:txBody>
      </p:sp>
      <p:sp>
        <p:nvSpPr>
          <p:cNvPr id="8" name="TextBox 7">
            <a:extLst>
              <a:ext uri="{FF2B5EF4-FFF2-40B4-BE49-F238E27FC236}">
                <a16:creationId xmlns:a16="http://schemas.microsoft.com/office/drawing/2014/main" id="{A5345037-3ACE-4C5D-A200-A06681466E0D}"/>
              </a:ext>
            </a:extLst>
          </p:cNvPr>
          <p:cNvSpPr txBox="1"/>
          <p:nvPr/>
        </p:nvSpPr>
        <p:spPr>
          <a:xfrm>
            <a:off x="6754761" y="1985620"/>
            <a:ext cx="825867" cy="369332"/>
          </a:xfrm>
          <a:prstGeom prst="rect">
            <a:avLst/>
          </a:prstGeom>
          <a:noFill/>
        </p:spPr>
        <p:txBody>
          <a:bodyPr wrap="none" rtlCol="0">
            <a:spAutoFit/>
          </a:bodyPr>
          <a:lstStyle/>
          <a:p>
            <a:r>
              <a:rPr lang="de-DE"/>
              <a:t>Graph</a:t>
            </a:r>
          </a:p>
        </p:txBody>
      </p:sp>
      <p:sp>
        <p:nvSpPr>
          <p:cNvPr id="9" name="Oval 8">
            <a:extLst>
              <a:ext uri="{FF2B5EF4-FFF2-40B4-BE49-F238E27FC236}">
                <a16:creationId xmlns:a16="http://schemas.microsoft.com/office/drawing/2014/main" id="{A179EC8F-BCE6-4AED-8A09-88408D379B09}"/>
              </a:ext>
            </a:extLst>
          </p:cNvPr>
          <p:cNvSpPr/>
          <p:nvPr/>
        </p:nvSpPr>
        <p:spPr>
          <a:xfrm>
            <a:off x="6961239" y="2604336"/>
            <a:ext cx="698090" cy="6415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N1</a:t>
            </a:r>
          </a:p>
        </p:txBody>
      </p:sp>
      <p:sp>
        <p:nvSpPr>
          <p:cNvPr id="10" name="Oval 9">
            <a:extLst>
              <a:ext uri="{FF2B5EF4-FFF2-40B4-BE49-F238E27FC236}">
                <a16:creationId xmlns:a16="http://schemas.microsoft.com/office/drawing/2014/main" id="{6C0B7694-E4E2-4BD1-9418-0BD9495B1ED4}"/>
              </a:ext>
            </a:extLst>
          </p:cNvPr>
          <p:cNvSpPr/>
          <p:nvPr/>
        </p:nvSpPr>
        <p:spPr>
          <a:xfrm>
            <a:off x="5933768" y="3542960"/>
            <a:ext cx="698090" cy="6415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N2</a:t>
            </a:r>
          </a:p>
        </p:txBody>
      </p:sp>
      <p:sp>
        <p:nvSpPr>
          <p:cNvPr id="11" name="Oval 10">
            <a:extLst>
              <a:ext uri="{FF2B5EF4-FFF2-40B4-BE49-F238E27FC236}">
                <a16:creationId xmlns:a16="http://schemas.microsoft.com/office/drawing/2014/main" id="{402F2699-9CCF-4A72-A67C-F57B0094499F}"/>
              </a:ext>
            </a:extLst>
          </p:cNvPr>
          <p:cNvSpPr/>
          <p:nvPr/>
        </p:nvSpPr>
        <p:spPr>
          <a:xfrm>
            <a:off x="6961239" y="4541447"/>
            <a:ext cx="698090" cy="6415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N4</a:t>
            </a:r>
          </a:p>
        </p:txBody>
      </p:sp>
      <p:sp>
        <p:nvSpPr>
          <p:cNvPr id="12" name="Oval 11">
            <a:extLst>
              <a:ext uri="{FF2B5EF4-FFF2-40B4-BE49-F238E27FC236}">
                <a16:creationId xmlns:a16="http://schemas.microsoft.com/office/drawing/2014/main" id="{35285F2B-8733-457F-BA4D-2E7983D9F64C}"/>
              </a:ext>
            </a:extLst>
          </p:cNvPr>
          <p:cNvSpPr/>
          <p:nvPr/>
        </p:nvSpPr>
        <p:spPr>
          <a:xfrm>
            <a:off x="7908822" y="3542959"/>
            <a:ext cx="698090" cy="6415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N3</a:t>
            </a:r>
          </a:p>
        </p:txBody>
      </p:sp>
      <p:cxnSp>
        <p:nvCxnSpPr>
          <p:cNvPr id="14" name="Straight Arrow Connector 13">
            <a:extLst>
              <a:ext uri="{FF2B5EF4-FFF2-40B4-BE49-F238E27FC236}">
                <a16:creationId xmlns:a16="http://schemas.microsoft.com/office/drawing/2014/main" id="{6E8C415D-8A53-432F-AAA9-BCDD1FD25AC4}"/>
              </a:ext>
            </a:extLst>
          </p:cNvPr>
          <p:cNvCxnSpPr>
            <a:stCxn id="9" idx="3"/>
            <a:endCxn id="10" idx="7"/>
          </p:cNvCxnSpPr>
          <p:nvPr/>
        </p:nvCxnSpPr>
        <p:spPr>
          <a:xfrm flipH="1">
            <a:off x="6529625" y="3151937"/>
            <a:ext cx="533847" cy="484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85A7697-8A1A-455F-BF6B-F857E56AD0CA}"/>
              </a:ext>
            </a:extLst>
          </p:cNvPr>
          <p:cNvCxnSpPr>
            <a:stCxn id="9" idx="5"/>
            <a:endCxn id="12" idx="1"/>
          </p:cNvCxnSpPr>
          <p:nvPr/>
        </p:nvCxnSpPr>
        <p:spPr>
          <a:xfrm>
            <a:off x="7557096" y="3151937"/>
            <a:ext cx="453959" cy="484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7BC488-AE25-419C-BA4E-D5C04BEA8007}"/>
              </a:ext>
            </a:extLst>
          </p:cNvPr>
          <p:cNvCxnSpPr>
            <a:stCxn id="12" idx="3"/>
            <a:endCxn id="11" idx="7"/>
          </p:cNvCxnSpPr>
          <p:nvPr/>
        </p:nvCxnSpPr>
        <p:spPr>
          <a:xfrm flipH="1">
            <a:off x="7557096" y="4090560"/>
            <a:ext cx="453959" cy="544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C47F96C-CA6F-4DF9-82D9-5B78395DF2C6}"/>
              </a:ext>
            </a:extLst>
          </p:cNvPr>
          <p:cNvCxnSpPr>
            <a:stCxn id="10" idx="5"/>
            <a:endCxn id="11" idx="1"/>
          </p:cNvCxnSpPr>
          <p:nvPr/>
        </p:nvCxnSpPr>
        <p:spPr>
          <a:xfrm>
            <a:off x="6529625" y="4090561"/>
            <a:ext cx="533847" cy="54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D0E5DFD-8CA4-4ACD-8E83-52DCC35FADBD}"/>
              </a:ext>
            </a:extLst>
          </p:cNvPr>
          <p:cNvSpPr txBox="1"/>
          <p:nvPr/>
        </p:nvSpPr>
        <p:spPr>
          <a:xfrm>
            <a:off x="9370142" y="2354952"/>
            <a:ext cx="742511" cy="1477328"/>
          </a:xfrm>
          <a:prstGeom prst="rect">
            <a:avLst/>
          </a:prstGeom>
          <a:noFill/>
        </p:spPr>
        <p:txBody>
          <a:bodyPr wrap="none" rtlCol="0">
            <a:spAutoFit/>
          </a:bodyPr>
          <a:lstStyle/>
          <a:p>
            <a:endParaRPr lang="de-DE"/>
          </a:p>
          <a:p>
            <a:r>
              <a:rPr lang="de-DE"/>
              <a:t>E = 4</a:t>
            </a:r>
          </a:p>
          <a:p>
            <a:r>
              <a:rPr lang="de-DE"/>
              <a:t>N = 4</a:t>
            </a:r>
          </a:p>
          <a:p>
            <a:r>
              <a:rPr lang="de-DE"/>
              <a:t>P = 1</a:t>
            </a:r>
          </a:p>
          <a:p>
            <a:endParaRPr lang="de-DE"/>
          </a:p>
        </p:txBody>
      </p:sp>
      <p:sp>
        <p:nvSpPr>
          <p:cNvPr id="22" name="TextBox 21">
            <a:extLst>
              <a:ext uri="{FF2B5EF4-FFF2-40B4-BE49-F238E27FC236}">
                <a16:creationId xmlns:a16="http://schemas.microsoft.com/office/drawing/2014/main" id="{1372F267-2E0A-4AC9-9E0D-211CFDDC3C95}"/>
              </a:ext>
            </a:extLst>
          </p:cNvPr>
          <p:cNvSpPr txBox="1"/>
          <p:nvPr/>
        </p:nvSpPr>
        <p:spPr>
          <a:xfrm flipH="1">
            <a:off x="8836179" y="4266069"/>
            <a:ext cx="2552947" cy="369332"/>
          </a:xfrm>
          <a:prstGeom prst="rect">
            <a:avLst/>
          </a:prstGeom>
          <a:noFill/>
        </p:spPr>
        <p:txBody>
          <a:bodyPr wrap="square" rtlCol="0">
            <a:spAutoFit/>
          </a:bodyPr>
          <a:lstStyle/>
          <a:p>
            <a:r>
              <a:rPr lang="de-DE"/>
              <a:t>CC = 4 – 4 + 2*1 = 2</a:t>
            </a:r>
          </a:p>
        </p:txBody>
      </p:sp>
      <p:sp>
        <p:nvSpPr>
          <p:cNvPr id="23" name="TextBox 22">
            <a:extLst>
              <a:ext uri="{FF2B5EF4-FFF2-40B4-BE49-F238E27FC236}">
                <a16:creationId xmlns:a16="http://schemas.microsoft.com/office/drawing/2014/main" id="{5EF83C7F-0D85-48FF-A27C-5FE5F34DF72D}"/>
              </a:ext>
            </a:extLst>
          </p:cNvPr>
          <p:cNvSpPr txBox="1"/>
          <p:nvPr/>
        </p:nvSpPr>
        <p:spPr>
          <a:xfrm>
            <a:off x="631245" y="5291042"/>
            <a:ext cx="5269391" cy="646331"/>
          </a:xfrm>
          <a:prstGeom prst="rect">
            <a:avLst/>
          </a:prstGeom>
          <a:noFill/>
        </p:spPr>
        <p:txBody>
          <a:bodyPr wrap="none" rtlCol="0">
            <a:spAutoFit/>
          </a:bodyPr>
          <a:lstStyle/>
          <a:p>
            <a:r>
              <a:rPr lang="de-DE"/>
              <a:t>Geringe Komplexität</a:t>
            </a:r>
          </a:p>
          <a:p>
            <a:r>
              <a:rPr lang="de-DE"/>
              <a:t>Ab CC &gt; 10 spricht man von erhöhter Komplexität</a:t>
            </a:r>
          </a:p>
        </p:txBody>
      </p:sp>
    </p:spTree>
    <p:extLst>
      <p:ext uri="{BB962C8B-B14F-4D97-AF65-F5344CB8AC3E}">
        <p14:creationId xmlns:p14="http://schemas.microsoft.com/office/powerpoint/2010/main" val="119801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D74F-5396-4DAD-9284-4420C6AC6E7F}"/>
              </a:ext>
            </a:extLst>
          </p:cNvPr>
          <p:cNvSpPr>
            <a:spLocks noGrp="1"/>
          </p:cNvSpPr>
          <p:nvPr>
            <p:ph type="title"/>
          </p:nvPr>
        </p:nvSpPr>
        <p:spPr/>
        <p:txBody>
          <a:bodyPr/>
          <a:lstStyle/>
          <a:p>
            <a:r>
              <a:rPr lang="de-DE"/>
              <a:t>Inhaltsverzeichnis</a:t>
            </a:r>
          </a:p>
        </p:txBody>
      </p:sp>
      <p:sp>
        <p:nvSpPr>
          <p:cNvPr id="3" name="Slide Number Placeholder 2">
            <a:extLst>
              <a:ext uri="{FF2B5EF4-FFF2-40B4-BE49-F238E27FC236}">
                <a16:creationId xmlns:a16="http://schemas.microsoft.com/office/drawing/2014/main" id="{B784606A-4BEC-4D87-BE17-E834E565F48B}"/>
              </a:ext>
            </a:extLst>
          </p:cNvPr>
          <p:cNvSpPr>
            <a:spLocks noGrp="1"/>
          </p:cNvSpPr>
          <p:nvPr>
            <p:ph type="sldNum" sz="quarter" idx="4"/>
          </p:nvPr>
        </p:nvSpPr>
        <p:spPr/>
        <p:txBody>
          <a:bodyPr/>
          <a:lstStyle/>
          <a:p>
            <a:fld id="{82EA1D04-CA53-4DE3-84A8-2B63E41036C9}" type="slidenum">
              <a:rPr lang="de-DE" smtClean="0"/>
              <a:pPr/>
              <a:t>8</a:t>
            </a:fld>
            <a:endParaRPr lang="de-DE"/>
          </a:p>
        </p:txBody>
      </p:sp>
      <p:sp>
        <p:nvSpPr>
          <p:cNvPr id="4" name="Content Placeholder 3">
            <a:extLst>
              <a:ext uri="{FF2B5EF4-FFF2-40B4-BE49-F238E27FC236}">
                <a16:creationId xmlns:a16="http://schemas.microsoft.com/office/drawing/2014/main" id="{AE45AF91-D649-474B-BFBC-A4176355F558}"/>
              </a:ext>
            </a:extLst>
          </p:cNvPr>
          <p:cNvSpPr>
            <a:spLocks noGrp="1"/>
          </p:cNvSpPr>
          <p:nvPr>
            <p:ph idx="1"/>
          </p:nvPr>
        </p:nvSpPr>
        <p:spPr>
          <a:xfrm>
            <a:off x="211040" y="1127975"/>
            <a:ext cx="11752359" cy="5260670"/>
          </a:xfrm>
        </p:spPr>
        <p:txBody>
          <a:bodyPr/>
          <a:lstStyle/>
          <a:p>
            <a:pPr marL="400050" indent="-400050">
              <a:buFont typeface="+mj-lt"/>
              <a:buAutoNum type="arabicParenR"/>
            </a:pPr>
            <a:r>
              <a:rPr lang="de-DE" sz="1800" dirty="0"/>
              <a:t>Die Bedeutung von Softwarearchitektur</a:t>
            </a:r>
          </a:p>
          <a:p>
            <a:pPr marL="400050" indent="-400050">
              <a:buFont typeface="+mj-lt"/>
              <a:buAutoNum type="arabicParenR"/>
            </a:pPr>
            <a:r>
              <a:rPr lang="de-DE" sz="1800" dirty="0"/>
              <a:t>Softwarearchitektur in Unternehmen</a:t>
            </a:r>
          </a:p>
          <a:p>
            <a:pPr marL="400050" indent="-400050">
              <a:buFont typeface="+mj-lt"/>
              <a:buAutoNum type="arabicParenR"/>
            </a:pPr>
            <a:r>
              <a:rPr lang="de-DE" sz="1800" dirty="0"/>
              <a:t>Die Domäne</a:t>
            </a:r>
          </a:p>
          <a:p>
            <a:pPr marL="400050" indent="-400050">
              <a:buFont typeface="+mj-lt"/>
              <a:buAutoNum type="arabicParenR"/>
            </a:pPr>
            <a:r>
              <a:rPr lang="de-DE" sz="1800" dirty="0"/>
              <a:t>Software Qualitätsattribute</a:t>
            </a:r>
          </a:p>
          <a:p>
            <a:pPr marL="400050" indent="-400050">
              <a:buFont typeface="+mj-lt"/>
              <a:buAutoNum type="arabicParenR"/>
            </a:pPr>
            <a:r>
              <a:rPr lang="de-DE" sz="1800" dirty="0"/>
              <a:t>Softwarearchitektur Design</a:t>
            </a:r>
          </a:p>
          <a:p>
            <a:pPr marL="400050" indent="-400050">
              <a:buFont typeface="+mj-lt"/>
              <a:buAutoNum type="arabicParenR"/>
            </a:pPr>
            <a:r>
              <a:rPr lang="de-DE" sz="1800" dirty="0"/>
              <a:t>Software Entwicklung Prinzipien und Praktiken</a:t>
            </a:r>
          </a:p>
          <a:p>
            <a:pPr marL="400050" indent="-400050">
              <a:buFont typeface="+mj-lt"/>
              <a:buAutoNum type="arabicParenR"/>
            </a:pPr>
            <a:r>
              <a:rPr lang="de-DE" sz="1800" dirty="0"/>
              <a:t>Softwarearchitektur Patterns</a:t>
            </a:r>
          </a:p>
          <a:p>
            <a:pPr marL="400050" indent="-400050">
              <a:buFont typeface="+mj-lt"/>
              <a:buAutoNum type="arabicParenR"/>
            </a:pPr>
            <a:r>
              <a:rPr lang="de-DE" sz="1800" dirty="0"/>
              <a:t>Moderne Architekturen</a:t>
            </a:r>
          </a:p>
          <a:p>
            <a:pPr marL="400050" indent="-400050">
              <a:buFont typeface="+mj-lt"/>
              <a:buAutoNum type="arabicParenR"/>
            </a:pPr>
            <a:r>
              <a:rPr lang="de-DE" sz="1800" dirty="0"/>
              <a:t>Performance</a:t>
            </a:r>
          </a:p>
          <a:p>
            <a:pPr marL="400050" indent="-400050">
              <a:buFont typeface="+mj-lt"/>
              <a:buAutoNum type="arabicParenR"/>
            </a:pPr>
            <a:r>
              <a:rPr lang="de-DE" sz="1800" dirty="0"/>
              <a:t>Security</a:t>
            </a:r>
          </a:p>
          <a:p>
            <a:pPr marL="400050" indent="-400050">
              <a:buFont typeface="+mj-lt"/>
              <a:buAutoNum type="arabicParenR"/>
            </a:pPr>
            <a:r>
              <a:rPr lang="de-DE" sz="1800" dirty="0"/>
              <a:t>Dokumentation</a:t>
            </a:r>
          </a:p>
          <a:p>
            <a:pPr marL="400050" indent="-400050">
              <a:buFont typeface="+mj-lt"/>
              <a:buAutoNum type="arabicParenR"/>
            </a:pPr>
            <a:r>
              <a:rPr lang="de-DE" sz="1800" dirty="0"/>
              <a:t>DevOps und Softwarearchitektur</a:t>
            </a:r>
          </a:p>
          <a:p>
            <a:pPr marL="400050" indent="-400050">
              <a:buFont typeface="+mj-lt"/>
              <a:buAutoNum type="arabicParenR"/>
            </a:pPr>
            <a:r>
              <a:rPr lang="de-DE" sz="1800" dirty="0"/>
              <a:t>Die Skills eines Softwarearchitekten</a:t>
            </a:r>
          </a:p>
          <a:p>
            <a:pPr marL="400050" indent="-400050">
              <a:buFont typeface="+mj-lt"/>
              <a:buAutoNum type="arabicParenR"/>
            </a:pPr>
            <a:r>
              <a:rPr lang="de-DE" sz="1800" dirty="0"/>
              <a:t>Evolutionäre Architekturen</a:t>
            </a:r>
          </a:p>
          <a:p>
            <a:pPr marL="400050" indent="-400050">
              <a:buFont typeface="+mj-lt"/>
              <a:buAutoNum type="arabicParenR"/>
            </a:pPr>
            <a:r>
              <a:rPr lang="de-DE" sz="1800" dirty="0"/>
              <a:t>Wie werde ich ein guter Softwarearchitekt</a:t>
            </a:r>
          </a:p>
          <a:p>
            <a:pPr marL="400050" indent="-400050">
              <a:buFont typeface="+mj-lt"/>
              <a:buAutoNum type="arabicParenR"/>
            </a:pPr>
            <a:r>
              <a:rPr lang="de-DE" sz="1800" dirty="0"/>
              <a:t>Architektur und Legacy Applications</a:t>
            </a:r>
          </a:p>
          <a:p>
            <a:endParaRPr lang="de-DE" dirty="0"/>
          </a:p>
          <a:p>
            <a:endParaRPr lang="de-DE" dirty="0"/>
          </a:p>
        </p:txBody>
      </p:sp>
      <p:pic>
        <p:nvPicPr>
          <p:cNvPr id="7" name="Picture 6">
            <a:extLst>
              <a:ext uri="{FF2B5EF4-FFF2-40B4-BE49-F238E27FC236}">
                <a16:creationId xmlns:a16="http://schemas.microsoft.com/office/drawing/2014/main" id="{4CCD62D1-1BE9-4E4A-ACBD-41B0E679E47E}"/>
              </a:ext>
            </a:extLst>
          </p:cNvPr>
          <p:cNvPicPr>
            <a:picLocks noChangeAspect="1"/>
          </p:cNvPicPr>
          <p:nvPr/>
        </p:nvPicPr>
        <p:blipFill>
          <a:blip r:embed="rId2"/>
          <a:stretch>
            <a:fillRect/>
          </a:stretch>
        </p:blipFill>
        <p:spPr>
          <a:xfrm>
            <a:off x="8197187" y="247321"/>
            <a:ext cx="3993226" cy="5700254"/>
          </a:xfrm>
          <a:prstGeom prst="rect">
            <a:avLst/>
          </a:prstGeom>
        </p:spPr>
      </p:pic>
    </p:spTree>
    <p:extLst>
      <p:ext uri="{BB962C8B-B14F-4D97-AF65-F5344CB8AC3E}">
        <p14:creationId xmlns:p14="http://schemas.microsoft.com/office/powerpoint/2010/main" val="2054688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4b) Maintainability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80</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Das Messen der Wartbarkeit</a:t>
            </a:r>
          </a:p>
          <a:p>
            <a:pPr lvl="1"/>
            <a:r>
              <a:rPr lang="de-DE"/>
              <a:t>Depth of Inheritance tree (DIT)</a:t>
            </a:r>
          </a:p>
          <a:p>
            <a:pPr lvl="1"/>
            <a:endParaRPr lang="de-DE"/>
          </a:p>
        </p:txBody>
      </p:sp>
      <p:grpSp>
        <p:nvGrpSpPr>
          <p:cNvPr id="16" name="Group 15">
            <a:extLst>
              <a:ext uri="{FF2B5EF4-FFF2-40B4-BE49-F238E27FC236}">
                <a16:creationId xmlns:a16="http://schemas.microsoft.com/office/drawing/2014/main" id="{E7A86985-6E36-47E6-8CD7-062CAC668E59}"/>
              </a:ext>
            </a:extLst>
          </p:cNvPr>
          <p:cNvGrpSpPr/>
          <p:nvPr/>
        </p:nvGrpSpPr>
        <p:grpSpPr>
          <a:xfrm>
            <a:off x="1085850" y="2300324"/>
            <a:ext cx="2381250" cy="3933825"/>
            <a:chOff x="4467225" y="2381250"/>
            <a:chExt cx="2381250" cy="3933825"/>
          </a:xfrm>
        </p:grpSpPr>
        <p:sp>
          <p:nvSpPr>
            <p:cNvPr id="5" name="Rectangle 4">
              <a:extLst>
                <a:ext uri="{FF2B5EF4-FFF2-40B4-BE49-F238E27FC236}">
                  <a16:creationId xmlns:a16="http://schemas.microsoft.com/office/drawing/2014/main" id="{EDA89B3B-3827-42EC-BCD1-2B554CF7FE39}"/>
                </a:ext>
              </a:extLst>
            </p:cNvPr>
            <p:cNvSpPr/>
            <p:nvPr/>
          </p:nvSpPr>
          <p:spPr>
            <a:xfrm>
              <a:off x="4467225" y="2381250"/>
              <a:ext cx="2381250" cy="3933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5">
              <a:extLst>
                <a:ext uri="{FF2B5EF4-FFF2-40B4-BE49-F238E27FC236}">
                  <a16:creationId xmlns:a16="http://schemas.microsoft.com/office/drawing/2014/main" id="{E3F92F09-5ACB-4A69-A825-09609445F405}"/>
                </a:ext>
              </a:extLst>
            </p:cNvPr>
            <p:cNvSpPr/>
            <p:nvPr/>
          </p:nvSpPr>
          <p:spPr>
            <a:xfrm>
              <a:off x="4572000" y="2533650"/>
              <a:ext cx="215265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Class A</a:t>
              </a:r>
            </a:p>
          </p:txBody>
        </p:sp>
        <p:sp>
          <p:nvSpPr>
            <p:cNvPr id="7" name="Rectangle 6">
              <a:extLst>
                <a:ext uri="{FF2B5EF4-FFF2-40B4-BE49-F238E27FC236}">
                  <a16:creationId xmlns:a16="http://schemas.microsoft.com/office/drawing/2014/main" id="{84941598-C44B-474C-8722-FC7D1C9FEB26}"/>
                </a:ext>
              </a:extLst>
            </p:cNvPr>
            <p:cNvSpPr/>
            <p:nvPr/>
          </p:nvSpPr>
          <p:spPr>
            <a:xfrm>
              <a:off x="4572000" y="5143688"/>
              <a:ext cx="215265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Class C</a:t>
              </a:r>
            </a:p>
          </p:txBody>
        </p:sp>
        <p:sp>
          <p:nvSpPr>
            <p:cNvPr id="8" name="Rectangle 7">
              <a:extLst>
                <a:ext uri="{FF2B5EF4-FFF2-40B4-BE49-F238E27FC236}">
                  <a16:creationId xmlns:a16="http://schemas.microsoft.com/office/drawing/2014/main" id="{36B80431-08FB-465F-9C29-67B02577E905}"/>
                </a:ext>
              </a:extLst>
            </p:cNvPr>
            <p:cNvSpPr/>
            <p:nvPr/>
          </p:nvSpPr>
          <p:spPr>
            <a:xfrm>
              <a:off x="4572000" y="3852862"/>
              <a:ext cx="215265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Class B</a:t>
              </a:r>
            </a:p>
          </p:txBody>
        </p:sp>
        <p:cxnSp>
          <p:nvCxnSpPr>
            <p:cNvPr id="10" name="Straight Arrow Connector 9">
              <a:extLst>
                <a:ext uri="{FF2B5EF4-FFF2-40B4-BE49-F238E27FC236}">
                  <a16:creationId xmlns:a16="http://schemas.microsoft.com/office/drawing/2014/main" id="{E2979E36-B7C3-454F-BBC3-383508EED08A}"/>
                </a:ext>
              </a:extLst>
            </p:cNvPr>
            <p:cNvCxnSpPr>
              <a:cxnSpLocks/>
              <a:stCxn id="8" idx="0"/>
              <a:endCxn id="6" idx="2"/>
            </p:cNvCxnSpPr>
            <p:nvPr/>
          </p:nvCxnSpPr>
          <p:spPr>
            <a:xfrm flipV="1">
              <a:off x="5648325" y="3524250"/>
              <a:ext cx="0" cy="328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17FECD8-B175-4810-9E45-5732BC8C44C1}"/>
                </a:ext>
              </a:extLst>
            </p:cNvPr>
            <p:cNvCxnSpPr>
              <a:stCxn id="7" idx="0"/>
              <a:endCxn id="8" idx="2"/>
            </p:cNvCxnSpPr>
            <p:nvPr/>
          </p:nvCxnSpPr>
          <p:spPr>
            <a:xfrm flipV="1">
              <a:off x="5648325" y="4843462"/>
              <a:ext cx="0" cy="30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781DDA80-9D06-4C87-879F-E02889367C4F}"/>
              </a:ext>
            </a:extLst>
          </p:cNvPr>
          <p:cNvSpPr txBox="1"/>
          <p:nvPr/>
        </p:nvSpPr>
        <p:spPr>
          <a:xfrm>
            <a:off x="4114800" y="2905125"/>
            <a:ext cx="943528" cy="369332"/>
          </a:xfrm>
          <a:prstGeom prst="rect">
            <a:avLst/>
          </a:prstGeom>
          <a:noFill/>
        </p:spPr>
        <p:txBody>
          <a:bodyPr wrap="none" rtlCol="0">
            <a:spAutoFit/>
          </a:bodyPr>
          <a:lstStyle/>
          <a:p>
            <a:r>
              <a:rPr lang="de-DE"/>
              <a:t>DIT = 0</a:t>
            </a:r>
          </a:p>
        </p:txBody>
      </p:sp>
      <p:sp>
        <p:nvSpPr>
          <p:cNvPr id="18" name="TextBox 17">
            <a:extLst>
              <a:ext uri="{FF2B5EF4-FFF2-40B4-BE49-F238E27FC236}">
                <a16:creationId xmlns:a16="http://schemas.microsoft.com/office/drawing/2014/main" id="{112E4E4A-CC30-467F-BEDA-F281B200DAD1}"/>
              </a:ext>
            </a:extLst>
          </p:cNvPr>
          <p:cNvSpPr txBox="1"/>
          <p:nvPr/>
        </p:nvSpPr>
        <p:spPr>
          <a:xfrm>
            <a:off x="4114800" y="4082570"/>
            <a:ext cx="943528" cy="369332"/>
          </a:xfrm>
          <a:prstGeom prst="rect">
            <a:avLst/>
          </a:prstGeom>
          <a:noFill/>
        </p:spPr>
        <p:txBody>
          <a:bodyPr wrap="none" rtlCol="0">
            <a:spAutoFit/>
          </a:bodyPr>
          <a:lstStyle/>
          <a:p>
            <a:r>
              <a:rPr lang="de-DE"/>
              <a:t>DIT = 1</a:t>
            </a:r>
          </a:p>
        </p:txBody>
      </p:sp>
      <p:sp>
        <p:nvSpPr>
          <p:cNvPr id="19" name="TextBox 18">
            <a:extLst>
              <a:ext uri="{FF2B5EF4-FFF2-40B4-BE49-F238E27FC236}">
                <a16:creationId xmlns:a16="http://schemas.microsoft.com/office/drawing/2014/main" id="{89366910-9A00-4CC4-AC82-0992B264C678}"/>
              </a:ext>
            </a:extLst>
          </p:cNvPr>
          <p:cNvSpPr txBox="1"/>
          <p:nvPr/>
        </p:nvSpPr>
        <p:spPr>
          <a:xfrm>
            <a:off x="4114800" y="5260015"/>
            <a:ext cx="943528" cy="369332"/>
          </a:xfrm>
          <a:prstGeom prst="rect">
            <a:avLst/>
          </a:prstGeom>
          <a:noFill/>
        </p:spPr>
        <p:txBody>
          <a:bodyPr wrap="none" rtlCol="0">
            <a:spAutoFit/>
          </a:bodyPr>
          <a:lstStyle/>
          <a:p>
            <a:r>
              <a:rPr lang="de-DE"/>
              <a:t>DIT = 2</a:t>
            </a:r>
          </a:p>
        </p:txBody>
      </p:sp>
      <p:sp>
        <p:nvSpPr>
          <p:cNvPr id="20" name="TextBox 19">
            <a:extLst>
              <a:ext uri="{FF2B5EF4-FFF2-40B4-BE49-F238E27FC236}">
                <a16:creationId xmlns:a16="http://schemas.microsoft.com/office/drawing/2014/main" id="{731D9978-74F8-4D47-AB92-2573369120CB}"/>
              </a:ext>
            </a:extLst>
          </p:cNvPr>
          <p:cNvSpPr txBox="1"/>
          <p:nvPr/>
        </p:nvSpPr>
        <p:spPr>
          <a:xfrm>
            <a:off x="6438900" y="3089791"/>
            <a:ext cx="4713791" cy="923330"/>
          </a:xfrm>
          <a:prstGeom prst="rect">
            <a:avLst/>
          </a:prstGeom>
          <a:noFill/>
        </p:spPr>
        <p:txBody>
          <a:bodyPr wrap="none" rtlCol="0">
            <a:spAutoFit/>
          </a:bodyPr>
          <a:lstStyle/>
          <a:p>
            <a:r>
              <a:rPr lang="de-DE"/>
              <a:t>Je größer DIT je höher die Komplexität</a:t>
            </a:r>
          </a:p>
          <a:p>
            <a:endParaRPr lang="de-DE"/>
          </a:p>
          <a:p>
            <a:r>
              <a:rPr lang="de-DE"/>
              <a:t>DIT &gt; 5 deutet auf Optimierungspotential hin</a:t>
            </a:r>
          </a:p>
        </p:txBody>
      </p:sp>
    </p:spTree>
    <p:extLst>
      <p:ext uri="{BB962C8B-B14F-4D97-AF65-F5344CB8AC3E}">
        <p14:creationId xmlns:p14="http://schemas.microsoft.com/office/powerpoint/2010/main" val="3357551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4c) Usability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81</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Wichtiger Punkt für gute Architektur</a:t>
            </a:r>
          </a:p>
          <a:p>
            <a:r>
              <a:rPr lang="de-DE"/>
              <a:t>Beschreibt wie einfach es für Enduser ist ihre Aufgaben mit dem System zu erledigen (useful)</a:t>
            </a:r>
          </a:p>
          <a:p>
            <a:r>
              <a:rPr lang="de-DE"/>
              <a:t>Ist für Enduser hauptsächlich im Fokus</a:t>
            </a:r>
          </a:p>
          <a:p>
            <a:r>
              <a:rPr lang="de-DE"/>
              <a:t>Hat Einfluss auf den Gesamteindruck des Systems</a:t>
            </a:r>
          </a:p>
          <a:p>
            <a:r>
              <a:rPr lang="de-DE"/>
              <a:t>Kann oft am einfachsten verbessert werden</a:t>
            </a:r>
          </a:p>
          <a:p>
            <a:r>
              <a:rPr lang="de-DE"/>
              <a:t>Ist enorm wichtig, da das die Produktivität der Enduser maßgeblich beeinflusst</a:t>
            </a:r>
          </a:p>
          <a:p>
            <a:pPr lvl="1"/>
            <a:r>
              <a:rPr lang="de-DE"/>
              <a:t>Gute Usability erhöht die Produktivität</a:t>
            </a:r>
          </a:p>
          <a:p>
            <a:r>
              <a:rPr lang="de-DE"/>
              <a:t>Kann im schlechten Fall zur totalen Ablehnung oder zur Suche nach Alternativen führen</a:t>
            </a:r>
          </a:p>
          <a:p>
            <a:r>
              <a:rPr lang="de-DE"/>
              <a:t>Usability untergliedert sich in</a:t>
            </a:r>
          </a:p>
          <a:p>
            <a:pPr lvl="1"/>
            <a:r>
              <a:rPr lang="de-DE"/>
              <a:t>Learnability</a:t>
            </a:r>
          </a:p>
          <a:p>
            <a:pPr lvl="2"/>
            <a:r>
              <a:rPr lang="de-DE"/>
              <a:t>Die Geschwindigkeit mit der neue User das System zu bedienen lernen (ISO/IEC 25010)</a:t>
            </a:r>
          </a:p>
          <a:p>
            <a:pPr lvl="1"/>
            <a:r>
              <a:rPr lang="de-DE"/>
              <a:t>Accessibility</a:t>
            </a:r>
          </a:p>
          <a:p>
            <a:pPr lvl="2"/>
            <a:r>
              <a:rPr lang="de-DE"/>
              <a:t>Wie kann auf das System zugegriffen werden (Technologien, Navigation, Farben, …)</a:t>
            </a:r>
          </a:p>
          <a:p>
            <a:pPr lvl="1"/>
            <a:r>
              <a:rPr lang="de-DE"/>
              <a:t>Feedback</a:t>
            </a:r>
          </a:p>
          <a:p>
            <a:pPr lvl="2"/>
            <a:r>
              <a:rPr lang="de-DE"/>
              <a:t>Nachrichten, Tooltips, lang laufende Tasks</a:t>
            </a:r>
          </a:p>
        </p:txBody>
      </p:sp>
    </p:spTree>
    <p:extLst>
      <p:ext uri="{BB962C8B-B14F-4D97-AF65-F5344CB8AC3E}">
        <p14:creationId xmlns:p14="http://schemas.microsoft.com/office/powerpoint/2010/main" val="22430650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4d) Availability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82</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Beschreibt ein prozentuales Maß über eine definierte Zeit, an der ein System verfügbar ist</a:t>
            </a:r>
          </a:p>
          <a:p>
            <a:r>
              <a:rPr lang="de-DE"/>
              <a:t>Ist die Wahrscheinlichkeit der Verfügbarkeit eines Systems zu einem bestimmten Zeitpunkt</a:t>
            </a:r>
          </a:p>
          <a:p>
            <a:r>
              <a:rPr lang="de-DE"/>
              <a:t>Man sieht oft Maßzahlen wie 99,9%, 99,99% oder 99,999%</a:t>
            </a:r>
          </a:p>
          <a:p>
            <a:r>
              <a:rPr lang="de-DE"/>
              <a:t>Ist definiert als </a:t>
            </a:r>
          </a:p>
        </p:txBody>
      </p:sp>
      <p:sp>
        <p:nvSpPr>
          <p:cNvPr id="5" name="TextBox 4">
            <a:extLst>
              <a:ext uri="{FF2B5EF4-FFF2-40B4-BE49-F238E27FC236}">
                <a16:creationId xmlns:a16="http://schemas.microsoft.com/office/drawing/2014/main" id="{EBFC53CB-8EDB-4DFE-822E-A0CB9BD42D11}"/>
              </a:ext>
            </a:extLst>
          </p:cNvPr>
          <p:cNvSpPr txBox="1"/>
          <p:nvPr/>
        </p:nvSpPr>
        <p:spPr>
          <a:xfrm>
            <a:off x="2181225" y="3173628"/>
            <a:ext cx="1806970" cy="369332"/>
          </a:xfrm>
          <a:prstGeom prst="rect">
            <a:avLst/>
          </a:prstGeom>
          <a:noFill/>
        </p:spPr>
        <p:txBody>
          <a:bodyPr wrap="none" rtlCol="0">
            <a:spAutoFit/>
          </a:bodyPr>
          <a:lstStyle/>
          <a:p>
            <a:r>
              <a:rPr lang="de-DE"/>
              <a:t>Verfügbarkeit =</a:t>
            </a:r>
          </a:p>
        </p:txBody>
      </p:sp>
      <p:sp>
        <p:nvSpPr>
          <p:cNvPr id="6" name="TextBox 5">
            <a:extLst>
              <a:ext uri="{FF2B5EF4-FFF2-40B4-BE49-F238E27FC236}">
                <a16:creationId xmlns:a16="http://schemas.microsoft.com/office/drawing/2014/main" id="{3CBD5712-4E6A-4B28-9747-936D558A0288}"/>
              </a:ext>
            </a:extLst>
          </p:cNvPr>
          <p:cNvSpPr txBox="1"/>
          <p:nvPr/>
        </p:nvSpPr>
        <p:spPr>
          <a:xfrm>
            <a:off x="5145337" y="2819285"/>
            <a:ext cx="813043" cy="369332"/>
          </a:xfrm>
          <a:prstGeom prst="rect">
            <a:avLst/>
          </a:prstGeom>
          <a:noFill/>
        </p:spPr>
        <p:txBody>
          <a:bodyPr wrap="none" rtlCol="0">
            <a:spAutoFit/>
          </a:bodyPr>
          <a:lstStyle/>
          <a:p>
            <a:r>
              <a:rPr lang="de-DE"/>
              <a:t>MTBF</a:t>
            </a:r>
          </a:p>
        </p:txBody>
      </p:sp>
      <p:cxnSp>
        <p:nvCxnSpPr>
          <p:cNvPr id="8" name="Straight Connector 7">
            <a:extLst>
              <a:ext uri="{FF2B5EF4-FFF2-40B4-BE49-F238E27FC236}">
                <a16:creationId xmlns:a16="http://schemas.microsoft.com/office/drawing/2014/main" id="{5FAEA81E-CE94-4010-8138-D1A8DCB2800E}"/>
              </a:ext>
            </a:extLst>
          </p:cNvPr>
          <p:cNvCxnSpPr>
            <a:cxnSpLocks/>
          </p:cNvCxnSpPr>
          <p:nvPr/>
        </p:nvCxnSpPr>
        <p:spPr>
          <a:xfrm>
            <a:off x="4362450" y="3358294"/>
            <a:ext cx="19431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EC78A7-B1D8-4DE9-A0B9-C672A6E1A816}"/>
              </a:ext>
            </a:extLst>
          </p:cNvPr>
          <p:cNvSpPr txBox="1"/>
          <p:nvPr/>
        </p:nvSpPr>
        <p:spPr>
          <a:xfrm>
            <a:off x="4730506" y="3480201"/>
            <a:ext cx="1717137" cy="369332"/>
          </a:xfrm>
          <a:prstGeom prst="rect">
            <a:avLst/>
          </a:prstGeom>
          <a:noFill/>
        </p:spPr>
        <p:txBody>
          <a:bodyPr wrap="none" rtlCol="0">
            <a:spAutoFit/>
          </a:bodyPr>
          <a:lstStyle/>
          <a:p>
            <a:r>
              <a:rPr lang="de-DE"/>
              <a:t>MTBF + MTTR</a:t>
            </a:r>
          </a:p>
        </p:txBody>
      </p:sp>
      <p:sp>
        <p:nvSpPr>
          <p:cNvPr id="11" name="TextBox 10">
            <a:extLst>
              <a:ext uri="{FF2B5EF4-FFF2-40B4-BE49-F238E27FC236}">
                <a16:creationId xmlns:a16="http://schemas.microsoft.com/office/drawing/2014/main" id="{5E36D3AE-631B-432D-97A8-AD7EF8F64DC5}"/>
              </a:ext>
            </a:extLst>
          </p:cNvPr>
          <p:cNvSpPr txBox="1"/>
          <p:nvPr/>
        </p:nvSpPr>
        <p:spPr>
          <a:xfrm>
            <a:off x="529349" y="3957578"/>
            <a:ext cx="8584401" cy="646331"/>
          </a:xfrm>
          <a:prstGeom prst="rect">
            <a:avLst/>
          </a:prstGeom>
          <a:noFill/>
        </p:spPr>
        <p:txBody>
          <a:bodyPr wrap="none" rtlCol="0">
            <a:spAutoFit/>
          </a:bodyPr>
          <a:lstStyle/>
          <a:p>
            <a:r>
              <a:rPr lang="de-DE"/>
              <a:t>MTBF = meantime between failures (manchmal auch MTTF = meantime to failure)</a:t>
            </a:r>
          </a:p>
          <a:p>
            <a:r>
              <a:rPr lang="de-DE"/>
              <a:t>Die mittlere Zeit zwischen 2 Ausfällen </a:t>
            </a:r>
          </a:p>
        </p:txBody>
      </p:sp>
      <p:sp>
        <p:nvSpPr>
          <p:cNvPr id="12" name="TextBox 11">
            <a:extLst>
              <a:ext uri="{FF2B5EF4-FFF2-40B4-BE49-F238E27FC236}">
                <a16:creationId xmlns:a16="http://schemas.microsoft.com/office/drawing/2014/main" id="{D220C0A2-A4CA-4A85-9EF2-8522C3D18804}"/>
              </a:ext>
            </a:extLst>
          </p:cNvPr>
          <p:cNvSpPr txBox="1"/>
          <p:nvPr/>
        </p:nvSpPr>
        <p:spPr>
          <a:xfrm>
            <a:off x="527567" y="4980541"/>
            <a:ext cx="7199407" cy="646331"/>
          </a:xfrm>
          <a:prstGeom prst="rect">
            <a:avLst/>
          </a:prstGeom>
          <a:noFill/>
        </p:spPr>
        <p:txBody>
          <a:bodyPr wrap="none" rtlCol="0">
            <a:spAutoFit/>
          </a:bodyPr>
          <a:lstStyle/>
          <a:p>
            <a:r>
              <a:rPr lang="de-DE"/>
              <a:t>MTTR = meantime to recovery/repair</a:t>
            </a:r>
          </a:p>
          <a:p>
            <a:r>
              <a:rPr lang="de-DE"/>
              <a:t>Die mittlere Zeit die zum Wiederanlaufen/zur Reparatur benötigt wird</a:t>
            </a:r>
          </a:p>
        </p:txBody>
      </p:sp>
      <p:sp>
        <p:nvSpPr>
          <p:cNvPr id="13" name="TextBox 12">
            <a:extLst>
              <a:ext uri="{FF2B5EF4-FFF2-40B4-BE49-F238E27FC236}">
                <a16:creationId xmlns:a16="http://schemas.microsoft.com/office/drawing/2014/main" id="{B2A41179-00B9-47A1-A883-87310C2DEEB6}"/>
              </a:ext>
            </a:extLst>
          </p:cNvPr>
          <p:cNvSpPr txBox="1"/>
          <p:nvPr/>
        </p:nvSpPr>
        <p:spPr>
          <a:xfrm>
            <a:off x="527567" y="5862553"/>
            <a:ext cx="5929828" cy="646331"/>
          </a:xfrm>
          <a:prstGeom prst="rect">
            <a:avLst/>
          </a:prstGeom>
          <a:noFill/>
        </p:spPr>
        <p:txBody>
          <a:bodyPr wrap="none" rtlCol="0">
            <a:spAutoFit/>
          </a:bodyPr>
          <a:lstStyle/>
          <a:p>
            <a:r>
              <a:rPr lang="de-DE"/>
              <a:t>Wichtig : es muss ein Bezugszeitraum angegeben sein</a:t>
            </a:r>
          </a:p>
          <a:p>
            <a:r>
              <a:rPr lang="de-DE"/>
              <a:t>99,999% in Bezug auf 1 Jahr bedeutet 5 min und 15 sec</a:t>
            </a:r>
          </a:p>
        </p:txBody>
      </p:sp>
    </p:spTree>
    <p:extLst>
      <p:ext uri="{BB962C8B-B14F-4D97-AF65-F5344CB8AC3E}">
        <p14:creationId xmlns:p14="http://schemas.microsoft.com/office/powerpoint/2010/main" val="5393079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4d) Availability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83</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Wichtig : es muss ein Bezugszeitraum angegeben sein</a:t>
            </a:r>
          </a:p>
          <a:p>
            <a:pPr lvl="1"/>
            <a:r>
              <a:rPr lang="de-DE"/>
              <a:t>Typische Verfügbarkeiten</a:t>
            </a:r>
          </a:p>
          <a:p>
            <a:pPr lvl="1"/>
            <a:endParaRPr lang="de-DE"/>
          </a:p>
          <a:p>
            <a:pPr lvl="1"/>
            <a:endParaRPr lang="de-DE"/>
          </a:p>
          <a:p>
            <a:pPr lvl="1"/>
            <a:endParaRPr lang="de-DE"/>
          </a:p>
          <a:p>
            <a:pPr lvl="1"/>
            <a:endParaRPr lang="de-DE"/>
          </a:p>
          <a:p>
            <a:pPr lvl="1"/>
            <a:endParaRPr lang="de-DE"/>
          </a:p>
          <a:p>
            <a:pPr lvl="1"/>
            <a:endParaRPr lang="de-DE"/>
          </a:p>
          <a:p>
            <a:pPr lvl="1"/>
            <a:endParaRPr lang="de-DE"/>
          </a:p>
          <a:p>
            <a:pPr lvl="1"/>
            <a:r>
              <a:rPr lang="de-DE"/>
              <a:t>Verfügbarkeiten abhängiger Systeme werden multpliziert</a:t>
            </a:r>
          </a:p>
          <a:p>
            <a:endParaRPr lang="de-DE"/>
          </a:p>
        </p:txBody>
      </p:sp>
      <p:graphicFrame>
        <p:nvGraphicFramePr>
          <p:cNvPr id="7" name="Table 6">
            <a:extLst>
              <a:ext uri="{FF2B5EF4-FFF2-40B4-BE49-F238E27FC236}">
                <a16:creationId xmlns:a16="http://schemas.microsoft.com/office/drawing/2014/main" id="{5B879B2E-3F6D-4249-B4F7-A7482D0D6B6F}"/>
              </a:ext>
            </a:extLst>
          </p:cNvPr>
          <p:cNvGraphicFramePr>
            <a:graphicFrameLocks noGrp="1"/>
          </p:cNvGraphicFramePr>
          <p:nvPr>
            <p:extLst>
              <p:ext uri="{D42A27DB-BD31-4B8C-83A1-F6EECF244321}">
                <p14:modId xmlns:p14="http://schemas.microsoft.com/office/powerpoint/2010/main" val="3125146343"/>
              </p:ext>
            </p:extLst>
          </p:nvPr>
        </p:nvGraphicFramePr>
        <p:xfrm>
          <a:off x="1193534" y="2501900"/>
          <a:ext cx="8922016" cy="1854200"/>
        </p:xfrm>
        <a:graphic>
          <a:graphicData uri="http://schemas.openxmlformats.org/drawingml/2006/table">
            <a:tbl>
              <a:tblPr firstRow="1" bandRow="1">
                <a:tableStyleId>{5C22544A-7EE6-4342-B048-85BDC9FD1C3A}</a:tableStyleId>
              </a:tblPr>
              <a:tblGrid>
                <a:gridCol w="2230504">
                  <a:extLst>
                    <a:ext uri="{9D8B030D-6E8A-4147-A177-3AD203B41FA5}">
                      <a16:colId xmlns:a16="http://schemas.microsoft.com/office/drawing/2014/main" val="171103749"/>
                    </a:ext>
                  </a:extLst>
                </a:gridCol>
                <a:gridCol w="2230504">
                  <a:extLst>
                    <a:ext uri="{9D8B030D-6E8A-4147-A177-3AD203B41FA5}">
                      <a16:colId xmlns:a16="http://schemas.microsoft.com/office/drawing/2014/main" val="2169669271"/>
                    </a:ext>
                  </a:extLst>
                </a:gridCol>
                <a:gridCol w="2230504">
                  <a:extLst>
                    <a:ext uri="{9D8B030D-6E8A-4147-A177-3AD203B41FA5}">
                      <a16:colId xmlns:a16="http://schemas.microsoft.com/office/drawing/2014/main" val="3895610797"/>
                    </a:ext>
                  </a:extLst>
                </a:gridCol>
                <a:gridCol w="2230504">
                  <a:extLst>
                    <a:ext uri="{9D8B030D-6E8A-4147-A177-3AD203B41FA5}">
                      <a16:colId xmlns:a16="http://schemas.microsoft.com/office/drawing/2014/main" val="2492840908"/>
                    </a:ext>
                  </a:extLst>
                </a:gridCol>
              </a:tblGrid>
              <a:tr h="370840">
                <a:tc>
                  <a:txBody>
                    <a:bodyPr/>
                    <a:lstStyle/>
                    <a:p>
                      <a:r>
                        <a:rPr lang="de-DE"/>
                        <a:t>Verfügbarkeiten</a:t>
                      </a:r>
                    </a:p>
                  </a:txBody>
                  <a:tcPr/>
                </a:tc>
                <a:tc>
                  <a:txBody>
                    <a:bodyPr/>
                    <a:lstStyle/>
                    <a:p>
                      <a:r>
                        <a:rPr lang="de-DE"/>
                        <a:t>Downtime / Jahr</a:t>
                      </a:r>
                    </a:p>
                  </a:txBody>
                  <a:tcPr/>
                </a:tc>
                <a:tc>
                  <a:txBody>
                    <a:bodyPr/>
                    <a:lstStyle/>
                    <a:p>
                      <a:r>
                        <a:rPr lang="de-DE"/>
                        <a:t>Downtime / Monat</a:t>
                      </a:r>
                    </a:p>
                  </a:txBody>
                  <a:tcPr/>
                </a:tc>
                <a:tc>
                  <a:txBody>
                    <a:bodyPr/>
                    <a:lstStyle/>
                    <a:p>
                      <a:r>
                        <a:rPr lang="de-DE"/>
                        <a:t>Downtime / Woche</a:t>
                      </a:r>
                    </a:p>
                  </a:txBody>
                  <a:tcPr/>
                </a:tc>
                <a:extLst>
                  <a:ext uri="{0D108BD9-81ED-4DB2-BD59-A6C34878D82A}">
                    <a16:rowId xmlns:a16="http://schemas.microsoft.com/office/drawing/2014/main" val="3782041618"/>
                  </a:ext>
                </a:extLst>
              </a:tr>
              <a:tr h="370840">
                <a:tc>
                  <a:txBody>
                    <a:bodyPr/>
                    <a:lstStyle/>
                    <a:p>
                      <a:r>
                        <a:rPr lang="de-DE"/>
                        <a:t>99,0 %</a:t>
                      </a:r>
                    </a:p>
                  </a:txBody>
                  <a:tcPr/>
                </a:tc>
                <a:tc>
                  <a:txBody>
                    <a:bodyPr/>
                    <a:lstStyle/>
                    <a:p>
                      <a:r>
                        <a:rPr lang="de-DE"/>
                        <a:t>3,65 Tage</a:t>
                      </a:r>
                    </a:p>
                  </a:txBody>
                  <a:tcPr/>
                </a:tc>
                <a:tc>
                  <a:txBody>
                    <a:bodyPr/>
                    <a:lstStyle/>
                    <a:p>
                      <a:r>
                        <a:rPr lang="de-DE"/>
                        <a:t>7,2 Stunden</a:t>
                      </a:r>
                    </a:p>
                  </a:txBody>
                  <a:tcPr/>
                </a:tc>
                <a:tc>
                  <a:txBody>
                    <a:bodyPr/>
                    <a:lstStyle/>
                    <a:p>
                      <a:r>
                        <a:rPr lang="de-DE"/>
                        <a:t>1,68 Stunden</a:t>
                      </a:r>
                    </a:p>
                  </a:txBody>
                  <a:tcPr/>
                </a:tc>
                <a:extLst>
                  <a:ext uri="{0D108BD9-81ED-4DB2-BD59-A6C34878D82A}">
                    <a16:rowId xmlns:a16="http://schemas.microsoft.com/office/drawing/2014/main" val="3215293332"/>
                  </a:ext>
                </a:extLst>
              </a:tr>
              <a:tr h="370840">
                <a:tc>
                  <a:txBody>
                    <a:bodyPr/>
                    <a:lstStyle/>
                    <a:p>
                      <a:r>
                        <a:rPr lang="de-DE"/>
                        <a:t>99,9 %</a:t>
                      </a:r>
                    </a:p>
                  </a:txBody>
                  <a:tcPr/>
                </a:tc>
                <a:tc>
                  <a:txBody>
                    <a:bodyPr/>
                    <a:lstStyle/>
                    <a:p>
                      <a:r>
                        <a:rPr lang="de-DE"/>
                        <a:t>8,76 Stunden</a:t>
                      </a:r>
                    </a:p>
                  </a:txBody>
                  <a:tcPr/>
                </a:tc>
                <a:tc>
                  <a:txBody>
                    <a:bodyPr/>
                    <a:lstStyle/>
                    <a:p>
                      <a:r>
                        <a:rPr lang="de-DE"/>
                        <a:t>43,2 Minuten</a:t>
                      </a:r>
                    </a:p>
                  </a:txBody>
                  <a:tcPr/>
                </a:tc>
                <a:tc>
                  <a:txBody>
                    <a:bodyPr/>
                    <a:lstStyle/>
                    <a:p>
                      <a:r>
                        <a:rPr lang="de-DE"/>
                        <a:t>10,1 Minuten</a:t>
                      </a:r>
                    </a:p>
                  </a:txBody>
                  <a:tcPr/>
                </a:tc>
                <a:extLst>
                  <a:ext uri="{0D108BD9-81ED-4DB2-BD59-A6C34878D82A}">
                    <a16:rowId xmlns:a16="http://schemas.microsoft.com/office/drawing/2014/main" val="916303491"/>
                  </a:ext>
                </a:extLst>
              </a:tr>
              <a:tr h="370840">
                <a:tc>
                  <a:txBody>
                    <a:bodyPr/>
                    <a:lstStyle/>
                    <a:p>
                      <a:r>
                        <a:rPr lang="de-DE"/>
                        <a:t>99,99 %</a:t>
                      </a:r>
                    </a:p>
                  </a:txBody>
                  <a:tcPr/>
                </a:tc>
                <a:tc>
                  <a:txBody>
                    <a:bodyPr/>
                    <a:lstStyle/>
                    <a:p>
                      <a:r>
                        <a:rPr lang="de-DE"/>
                        <a:t>52,6 Minuten</a:t>
                      </a:r>
                    </a:p>
                  </a:txBody>
                  <a:tcPr/>
                </a:tc>
                <a:tc>
                  <a:txBody>
                    <a:bodyPr/>
                    <a:lstStyle/>
                    <a:p>
                      <a:r>
                        <a:rPr lang="de-DE"/>
                        <a:t>4,32 Minuten</a:t>
                      </a:r>
                    </a:p>
                  </a:txBody>
                  <a:tcPr/>
                </a:tc>
                <a:tc>
                  <a:txBody>
                    <a:bodyPr/>
                    <a:lstStyle/>
                    <a:p>
                      <a:r>
                        <a:rPr lang="de-DE"/>
                        <a:t>60,5 Sekunden</a:t>
                      </a:r>
                    </a:p>
                  </a:txBody>
                  <a:tcPr/>
                </a:tc>
                <a:extLst>
                  <a:ext uri="{0D108BD9-81ED-4DB2-BD59-A6C34878D82A}">
                    <a16:rowId xmlns:a16="http://schemas.microsoft.com/office/drawing/2014/main" val="1371815081"/>
                  </a:ext>
                </a:extLst>
              </a:tr>
              <a:tr h="370840">
                <a:tc>
                  <a:txBody>
                    <a:bodyPr/>
                    <a:lstStyle/>
                    <a:p>
                      <a:r>
                        <a:rPr lang="de-DE"/>
                        <a:t>99,999 %</a:t>
                      </a:r>
                    </a:p>
                  </a:txBody>
                  <a:tcPr/>
                </a:tc>
                <a:tc>
                  <a:txBody>
                    <a:bodyPr/>
                    <a:lstStyle/>
                    <a:p>
                      <a:r>
                        <a:rPr lang="de-DE"/>
                        <a:t>5,26 Minuten</a:t>
                      </a:r>
                    </a:p>
                  </a:txBody>
                  <a:tcPr/>
                </a:tc>
                <a:tc>
                  <a:txBody>
                    <a:bodyPr/>
                    <a:lstStyle/>
                    <a:p>
                      <a:r>
                        <a:rPr lang="de-DE"/>
                        <a:t>25,9 Sekunden</a:t>
                      </a:r>
                    </a:p>
                  </a:txBody>
                  <a:tcPr/>
                </a:tc>
                <a:tc>
                  <a:txBody>
                    <a:bodyPr/>
                    <a:lstStyle/>
                    <a:p>
                      <a:r>
                        <a:rPr lang="de-DE"/>
                        <a:t>6,05 Sekunden</a:t>
                      </a:r>
                    </a:p>
                  </a:txBody>
                  <a:tcPr/>
                </a:tc>
                <a:extLst>
                  <a:ext uri="{0D108BD9-81ED-4DB2-BD59-A6C34878D82A}">
                    <a16:rowId xmlns:a16="http://schemas.microsoft.com/office/drawing/2014/main" val="2728325425"/>
                  </a:ext>
                </a:extLst>
              </a:tr>
            </a:tbl>
          </a:graphicData>
        </a:graphic>
      </p:graphicFrame>
    </p:spTree>
    <p:extLst>
      <p:ext uri="{BB962C8B-B14F-4D97-AF65-F5344CB8AC3E}">
        <p14:creationId xmlns:p14="http://schemas.microsoft.com/office/powerpoint/2010/main" val="808634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4d) Availability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84</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Fehlererkennung</a:t>
            </a:r>
          </a:p>
          <a:p>
            <a:pPr lvl="1"/>
            <a:r>
              <a:rPr lang="de-DE"/>
              <a:t>Ping</a:t>
            </a:r>
          </a:p>
          <a:p>
            <a:pPr lvl="2"/>
            <a:r>
              <a:rPr lang="de-DE"/>
              <a:t>Von außen anpingen (TCP/IP Ping)</a:t>
            </a:r>
          </a:p>
          <a:p>
            <a:pPr lvl="1"/>
            <a:r>
              <a:rPr lang="de-DE"/>
              <a:t>Heartbeat</a:t>
            </a:r>
          </a:p>
          <a:p>
            <a:pPr lvl="2"/>
            <a:r>
              <a:rPr lang="de-DE"/>
              <a:t>Periodisches Senden von Nachrichten nach außen</a:t>
            </a:r>
          </a:p>
          <a:p>
            <a:pPr lvl="1"/>
            <a:r>
              <a:rPr lang="de-DE"/>
              <a:t>Timestamp</a:t>
            </a:r>
          </a:p>
          <a:p>
            <a:pPr lvl="2"/>
            <a:r>
              <a:rPr lang="de-DE"/>
              <a:t>Zur Erkennung von Fehlern in Reihenfolgen</a:t>
            </a:r>
          </a:p>
          <a:p>
            <a:pPr lvl="1"/>
            <a:r>
              <a:rPr lang="de-DE"/>
              <a:t>Voting</a:t>
            </a:r>
          </a:p>
          <a:p>
            <a:pPr lvl="2"/>
            <a:r>
              <a:rPr lang="de-DE"/>
              <a:t>Triple modular redundancy (TMR)</a:t>
            </a:r>
          </a:p>
          <a:p>
            <a:pPr lvl="2"/>
            <a:r>
              <a:rPr lang="de-DE"/>
              <a:t>Drei Module machen die gleiche Berechnung</a:t>
            </a:r>
          </a:p>
          <a:p>
            <a:pPr lvl="2"/>
            <a:r>
              <a:rPr lang="de-DE"/>
              <a:t>Die Mehrheit gleicher Ergebnisse bestimmt das Gesamtergebnis</a:t>
            </a:r>
          </a:p>
          <a:p>
            <a:pPr lvl="1"/>
            <a:r>
              <a:rPr lang="de-DE"/>
              <a:t>Sanity checking</a:t>
            </a:r>
          </a:p>
          <a:p>
            <a:pPr lvl="2"/>
            <a:r>
              <a:rPr lang="de-DE"/>
              <a:t>Oft eine speziell implementierte Funtion (von außen aufrufbar)</a:t>
            </a:r>
          </a:p>
          <a:p>
            <a:pPr lvl="1"/>
            <a:r>
              <a:rPr lang="de-DE"/>
              <a:t>Condition monitoring und Selbsttests</a:t>
            </a:r>
          </a:p>
        </p:txBody>
      </p:sp>
    </p:spTree>
    <p:extLst>
      <p:ext uri="{BB962C8B-B14F-4D97-AF65-F5344CB8AC3E}">
        <p14:creationId xmlns:p14="http://schemas.microsoft.com/office/powerpoint/2010/main" val="27814714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4d) Availability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85</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Fehlerbehebung</a:t>
            </a:r>
          </a:p>
          <a:p>
            <a:pPr lvl="1"/>
            <a:r>
              <a:rPr lang="de-DE"/>
              <a:t>Exeption handling</a:t>
            </a:r>
          </a:p>
          <a:p>
            <a:pPr lvl="2"/>
            <a:r>
              <a:rPr lang="de-DE"/>
              <a:t>geplant gesteuerte Ausnahmebehandlung</a:t>
            </a:r>
          </a:p>
          <a:p>
            <a:pPr lvl="1"/>
            <a:r>
              <a:rPr lang="de-DE"/>
              <a:t>Retry strategien</a:t>
            </a:r>
          </a:p>
          <a:p>
            <a:pPr lvl="2"/>
            <a:r>
              <a:rPr lang="de-DE"/>
              <a:t>Wiederholungen (in Intervallen, incrementell, sofort, zufällig)</a:t>
            </a:r>
          </a:p>
          <a:p>
            <a:pPr lvl="1"/>
            <a:r>
              <a:rPr lang="de-DE"/>
              <a:t>Redundanz</a:t>
            </a:r>
          </a:p>
          <a:p>
            <a:pPr lvl="2"/>
            <a:r>
              <a:rPr lang="de-DE"/>
              <a:t>Failover Mechanismen</a:t>
            </a:r>
          </a:p>
          <a:p>
            <a:pPr lvl="2"/>
            <a:r>
              <a:rPr lang="de-DE"/>
              <a:t>Active/passive/cold Spare</a:t>
            </a:r>
          </a:p>
          <a:p>
            <a:pPr lvl="1"/>
            <a:r>
              <a:rPr lang="de-DE"/>
              <a:t>Rollback</a:t>
            </a:r>
          </a:p>
          <a:p>
            <a:pPr lvl="2"/>
            <a:r>
              <a:rPr lang="de-DE"/>
              <a:t>Zurückrollen zu einem definierten Punkt</a:t>
            </a:r>
          </a:p>
          <a:p>
            <a:pPr lvl="1"/>
            <a:r>
              <a:rPr lang="de-DE"/>
              <a:t>Graceful degadation</a:t>
            </a:r>
          </a:p>
          <a:p>
            <a:pPr lvl="2"/>
            <a:r>
              <a:rPr lang="de-DE"/>
              <a:t>Gezieltes Abschalten von Funktionalität</a:t>
            </a:r>
          </a:p>
          <a:p>
            <a:pPr lvl="1"/>
            <a:r>
              <a:rPr lang="de-DE"/>
              <a:t>Ingnorieren</a:t>
            </a:r>
          </a:p>
        </p:txBody>
      </p:sp>
    </p:spTree>
    <p:extLst>
      <p:ext uri="{BB962C8B-B14F-4D97-AF65-F5344CB8AC3E}">
        <p14:creationId xmlns:p14="http://schemas.microsoft.com/office/powerpoint/2010/main" val="33559457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4d) Availability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86</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Fehlervermeidung</a:t>
            </a:r>
          </a:p>
          <a:p>
            <a:pPr lvl="1"/>
            <a:r>
              <a:rPr lang="de-DE"/>
              <a:t>Removal from service (Stilllegen)</a:t>
            </a:r>
          </a:p>
          <a:p>
            <a:pPr lvl="1"/>
            <a:r>
              <a:rPr lang="de-DE"/>
              <a:t>Transaktionen</a:t>
            </a:r>
          </a:p>
          <a:p>
            <a:pPr lvl="2"/>
            <a:r>
              <a:rPr lang="de-DE"/>
              <a:t>Siehe Datenbanken</a:t>
            </a:r>
          </a:p>
          <a:p>
            <a:pPr lvl="1"/>
            <a:r>
              <a:rPr lang="de-DE"/>
              <a:t>Competence Sets</a:t>
            </a:r>
          </a:p>
          <a:p>
            <a:pPr lvl="2"/>
            <a:r>
              <a:rPr lang="de-DE"/>
              <a:t>Erhöhung der Fähigkeit eines Systems mit Fehlern umzugehen</a:t>
            </a:r>
          </a:p>
          <a:p>
            <a:pPr lvl="2"/>
            <a:r>
              <a:rPr lang="de-DE"/>
              <a:t>Ausnahmen werden Bestandteil der Logik</a:t>
            </a:r>
          </a:p>
          <a:p>
            <a:pPr lvl="1"/>
            <a:r>
              <a:rPr lang="de-DE"/>
              <a:t>Exception prevention</a:t>
            </a:r>
          </a:p>
          <a:p>
            <a:pPr lvl="2"/>
            <a:r>
              <a:rPr lang="de-DE"/>
              <a:t>Prüfen von Grenzen (Arrays)</a:t>
            </a:r>
          </a:p>
          <a:p>
            <a:pPr lvl="2"/>
            <a:r>
              <a:rPr lang="de-DE"/>
              <a:t>Überprüfen von Argumenten auf zulässige Werte</a:t>
            </a:r>
          </a:p>
          <a:p>
            <a:pPr lvl="1"/>
            <a:endParaRPr lang="de-DE"/>
          </a:p>
        </p:txBody>
      </p:sp>
    </p:spTree>
    <p:extLst>
      <p:ext uri="{BB962C8B-B14F-4D97-AF65-F5344CB8AC3E}">
        <p14:creationId xmlns:p14="http://schemas.microsoft.com/office/powerpoint/2010/main" val="24461379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6833-C5CA-4ECC-8054-00827271F97C}"/>
              </a:ext>
            </a:extLst>
          </p:cNvPr>
          <p:cNvSpPr>
            <a:spLocks noGrp="1"/>
          </p:cNvSpPr>
          <p:nvPr>
            <p:ph type="title"/>
          </p:nvPr>
        </p:nvSpPr>
        <p:spPr/>
        <p:txBody>
          <a:bodyPr/>
          <a:lstStyle/>
          <a:p>
            <a:r>
              <a:rPr lang="de-DE"/>
              <a:t>4d) Ausflug in moderne Softwarearchitektur</a:t>
            </a:r>
            <a:br>
              <a:rPr lang="de-DE"/>
            </a:br>
            <a:r>
              <a:rPr lang="de-DE"/>
              <a:t>Resilienz</a:t>
            </a:r>
          </a:p>
        </p:txBody>
      </p:sp>
      <p:sp>
        <p:nvSpPr>
          <p:cNvPr id="3" name="Slide Number Placeholder 2">
            <a:extLst>
              <a:ext uri="{FF2B5EF4-FFF2-40B4-BE49-F238E27FC236}">
                <a16:creationId xmlns:a16="http://schemas.microsoft.com/office/drawing/2014/main" id="{4F26ED63-2BDD-4BC0-A5CB-DECCFB35E49F}"/>
              </a:ext>
            </a:extLst>
          </p:cNvPr>
          <p:cNvSpPr>
            <a:spLocks noGrp="1"/>
          </p:cNvSpPr>
          <p:nvPr>
            <p:ph type="sldNum" sz="quarter" idx="4"/>
          </p:nvPr>
        </p:nvSpPr>
        <p:spPr/>
        <p:txBody>
          <a:bodyPr/>
          <a:lstStyle/>
          <a:p>
            <a:fld id="{82EA1D04-CA53-4DE3-84A8-2B63E41036C9}" type="slidenum">
              <a:rPr lang="de-DE" smtClean="0"/>
              <a:pPr/>
              <a:t>87</a:t>
            </a:fld>
            <a:endParaRPr lang="de-DE"/>
          </a:p>
        </p:txBody>
      </p:sp>
      <p:sp>
        <p:nvSpPr>
          <p:cNvPr id="4" name="Content Placeholder 3">
            <a:extLst>
              <a:ext uri="{FF2B5EF4-FFF2-40B4-BE49-F238E27FC236}">
                <a16:creationId xmlns:a16="http://schemas.microsoft.com/office/drawing/2014/main" id="{FB274997-0A39-488B-984E-AF67CC22B3B8}"/>
              </a:ext>
            </a:extLst>
          </p:cNvPr>
          <p:cNvSpPr>
            <a:spLocks noGrp="1"/>
          </p:cNvSpPr>
          <p:nvPr>
            <p:ph idx="1"/>
          </p:nvPr>
        </p:nvSpPr>
        <p:spPr/>
        <p:txBody>
          <a:bodyPr/>
          <a:lstStyle/>
          <a:p>
            <a:r>
              <a:rPr lang="de-DE" dirty="0"/>
              <a:t>In heutigen komplexen, verteilten und hochgradig vernetzten Systemlandschaften ist es unmöglich, die vielfältigen möglichen Fehlerquellen zu antizipieren und durch vorbeugende Maßnahmen auszuschließen.</a:t>
            </a:r>
          </a:p>
          <a:p>
            <a:r>
              <a:rPr lang="de-DE" dirty="0"/>
              <a:t>Der immer höher werdende Grad an Verteilung, sei es wegen Cloud, Mobile oder Internet of Things sowie die immer schwerer vorhersagbaren Lastmuster werden dafür sorgen, dass Resilient Software Design in Zukunft noch viel wichtiger wird als es jetzt bereits ist.</a:t>
            </a:r>
          </a:p>
        </p:txBody>
      </p:sp>
    </p:spTree>
    <p:extLst>
      <p:ext uri="{BB962C8B-B14F-4D97-AF65-F5344CB8AC3E}">
        <p14:creationId xmlns:p14="http://schemas.microsoft.com/office/powerpoint/2010/main" val="4081700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6833-C5CA-4ECC-8054-00827271F97C}"/>
              </a:ext>
            </a:extLst>
          </p:cNvPr>
          <p:cNvSpPr>
            <a:spLocks noGrp="1"/>
          </p:cNvSpPr>
          <p:nvPr>
            <p:ph type="title"/>
          </p:nvPr>
        </p:nvSpPr>
        <p:spPr/>
        <p:txBody>
          <a:bodyPr/>
          <a:lstStyle/>
          <a:p>
            <a:r>
              <a:rPr lang="de-DE"/>
              <a:t>4d) Ausflug in moderne Softwarearchitektur</a:t>
            </a:r>
            <a:br>
              <a:rPr lang="de-DE"/>
            </a:br>
            <a:r>
              <a:rPr lang="de-DE"/>
              <a:t>Resilienz</a:t>
            </a:r>
          </a:p>
        </p:txBody>
      </p:sp>
      <p:sp>
        <p:nvSpPr>
          <p:cNvPr id="3" name="Slide Number Placeholder 2">
            <a:extLst>
              <a:ext uri="{FF2B5EF4-FFF2-40B4-BE49-F238E27FC236}">
                <a16:creationId xmlns:a16="http://schemas.microsoft.com/office/drawing/2014/main" id="{4F26ED63-2BDD-4BC0-A5CB-DECCFB35E49F}"/>
              </a:ext>
            </a:extLst>
          </p:cNvPr>
          <p:cNvSpPr>
            <a:spLocks noGrp="1"/>
          </p:cNvSpPr>
          <p:nvPr>
            <p:ph type="sldNum" sz="quarter" idx="4"/>
          </p:nvPr>
        </p:nvSpPr>
        <p:spPr/>
        <p:txBody>
          <a:bodyPr/>
          <a:lstStyle/>
          <a:p>
            <a:pPr defTabSz="914309">
              <a:defRPr/>
            </a:pPr>
            <a:fld id="{82EA1D04-CA53-4DE3-84A8-2B63E41036C9}" type="slidenum">
              <a:rPr lang="de-DE">
                <a:solidFill>
                  <a:srgbClr val="000000"/>
                </a:solidFill>
                <a:latin typeface="Arial" panose="020B0604020202020204"/>
                <a:cs typeface="Arial"/>
              </a:rPr>
              <a:pPr defTabSz="914309">
                <a:defRPr/>
              </a:pPr>
              <a:t>88</a:t>
            </a:fld>
            <a:endParaRPr lang="de-DE">
              <a:solidFill>
                <a:srgbClr val="000000"/>
              </a:solidFill>
              <a:latin typeface="Arial" panose="020B0604020202020204"/>
              <a:cs typeface="Arial"/>
            </a:endParaRPr>
          </a:p>
        </p:txBody>
      </p:sp>
      <p:sp>
        <p:nvSpPr>
          <p:cNvPr id="6" name="TextBox 5">
            <a:extLst>
              <a:ext uri="{FF2B5EF4-FFF2-40B4-BE49-F238E27FC236}">
                <a16:creationId xmlns:a16="http://schemas.microsoft.com/office/drawing/2014/main" id="{DABC631C-EBAE-491C-8D03-1C3296CB72F2}"/>
              </a:ext>
            </a:extLst>
          </p:cNvPr>
          <p:cNvSpPr txBox="1"/>
          <p:nvPr/>
        </p:nvSpPr>
        <p:spPr>
          <a:xfrm>
            <a:off x="196430" y="1281223"/>
            <a:ext cx="5646383" cy="3385101"/>
          </a:xfrm>
          <a:prstGeom prst="rect">
            <a:avLst/>
          </a:prstGeom>
          <a:noFill/>
        </p:spPr>
        <p:txBody>
          <a:bodyPr wrap="square" rtlCol="0">
            <a:spAutoFit/>
          </a:bodyPr>
          <a:lstStyle/>
          <a:p>
            <a:pPr defTabSz="914309">
              <a:defRPr/>
            </a:pPr>
            <a:r>
              <a:rPr lang="de-DE" b="1">
                <a:solidFill>
                  <a:srgbClr val="000000"/>
                </a:solidFill>
                <a:latin typeface="Arial" panose="020B0604020202020204"/>
                <a:cs typeface="Arial"/>
                <a:sym typeface="Wingdings" panose="05000000000000000000" pitchFamily="2" charset="2"/>
              </a:rPr>
              <a:t>Traditional approach</a:t>
            </a:r>
          </a:p>
          <a:p>
            <a:pPr defTabSz="914309">
              <a:defRPr/>
            </a:pPr>
            <a:endParaRPr lang="de-DE" sz="1400">
              <a:solidFill>
                <a:srgbClr val="000000"/>
              </a:solidFill>
              <a:latin typeface="Arial" panose="020B0604020202020204"/>
              <a:cs typeface="Arial"/>
            </a:endParaRPr>
          </a:p>
          <a:p>
            <a:pPr lvl="0">
              <a:defRPr/>
            </a:pPr>
            <a:r>
              <a:rPr lang="de-DE" sz="1400">
                <a:solidFill>
                  <a:srgbClr val="000000"/>
                </a:solidFill>
              </a:rPr>
              <a:t>The traditional approach is to postpone the incidence of an error as long as possible, that means to make MTTF extremely large to make MTTR nonsignificant for availibility.</a:t>
            </a:r>
          </a:p>
          <a:p>
            <a:pPr lvl="0">
              <a:defRPr/>
            </a:pPr>
            <a:endParaRPr lang="de-DE" sz="1400">
              <a:solidFill>
                <a:srgbClr val="000000"/>
              </a:solidFill>
            </a:endParaRPr>
          </a:p>
          <a:p>
            <a:pPr lvl="0">
              <a:defRPr/>
            </a:pPr>
            <a:r>
              <a:rPr lang="de-DE" sz="1400">
                <a:solidFill>
                  <a:srgbClr val="000000"/>
                </a:solidFill>
              </a:rPr>
              <a:t>To reach that goal, high investments in infrastructure is needed : </a:t>
            </a:r>
          </a:p>
          <a:p>
            <a:pPr marL="285721" indent="-285721">
              <a:buFontTx/>
              <a:buChar char="-"/>
              <a:defRPr/>
            </a:pPr>
            <a:r>
              <a:rPr lang="de-DE" sz="1400">
                <a:solidFill>
                  <a:srgbClr val="000000"/>
                </a:solidFill>
              </a:rPr>
              <a:t>redundant Hardware (Cluster) and Mirroring</a:t>
            </a:r>
          </a:p>
          <a:p>
            <a:pPr marL="285721" indent="-285721">
              <a:buFontTx/>
              <a:buChar char="-"/>
              <a:defRPr/>
            </a:pPr>
            <a:r>
              <a:rPr lang="de-DE" sz="1400">
                <a:solidFill>
                  <a:srgbClr val="000000"/>
                </a:solidFill>
              </a:rPr>
              <a:t>redundant networks</a:t>
            </a:r>
          </a:p>
          <a:p>
            <a:pPr marL="285721" indent="-285721">
              <a:buFontTx/>
              <a:buChar char="-"/>
              <a:defRPr/>
            </a:pPr>
            <a:r>
              <a:rPr lang="de-DE" sz="1400">
                <a:solidFill>
                  <a:srgbClr val="000000"/>
                </a:solidFill>
              </a:rPr>
              <a:t>Shadow databases</a:t>
            </a:r>
          </a:p>
          <a:p>
            <a:pPr marL="285721" indent="-285721">
              <a:buFontTx/>
              <a:buChar char="-"/>
              <a:defRPr/>
            </a:pPr>
            <a:r>
              <a:rPr lang="de-DE" sz="1400">
                <a:solidFill>
                  <a:srgbClr val="000000"/>
                </a:solidFill>
              </a:rPr>
              <a:t>Second (remote) data center</a:t>
            </a:r>
          </a:p>
          <a:p>
            <a:pPr marL="285721" indent="-285721">
              <a:buFontTx/>
              <a:buChar char="-"/>
              <a:defRPr/>
            </a:pPr>
            <a:r>
              <a:rPr lang="de-DE" sz="1400">
                <a:solidFill>
                  <a:srgbClr val="000000"/>
                </a:solidFill>
              </a:rPr>
              <a:t>Businesscopies within storage subsystems</a:t>
            </a:r>
          </a:p>
          <a:p>
            <a:pPr marL="285721" indent="-285721">
              <a:buFontTx/>
              <a:buChar char="-"/>
              <a:defRPr/>
            </a:pPr>
            <a:r>
              <a:rPr lang="de-DE" sz="1400">
                <a:solidFill>
                  <a:srgbClr val="000000"/>
                </a:solidFill>
              </a:rPr>
              <a:t>And so on</a:t>
            </a:r>
          </a:p>
          <a:p>
            <a:pPr lvl="0">
              <a:defRPr/>
            </a:pPr>
            <a:endParaRPr lang="de-DE" sz="1400">
              <a:solidFill>
                <a:srgbClr val="000000"/>
              </a:solidFill>
            </a:endParaRPr>
          </a:p>
          <a:p>
            <a:pPr defTabSz="914309">
              <a:defRPr/>
            </a:pPr>
            <a:endParaRPr lang="de-DE" sz="1400">
              <a:solidFill>
                <a:srgbClr val="000000"/>
              </a:solidFill>
              <a:latin typeface="Arial" panose="020B0604020202020204"/>
              <a:cs typeface="Arial"/>
            </a:endParaRPr>
          </a:p>
        </p:txBody>
      </p:sp>
      <p:sp>
        <p:nvSpPr>
          <p:cNvPr id="10" name="Rectangle 9">
            <a:extLst>
              <a:ext uri="{FF2B5EF4-FFF2-40B4-BE49-F238E27FC236}">
                <a16:creationId xmlns:a16="http://schemas.microsoft.com/office/drawing/2014/main" id="{4D55E44F-F69B-45DC-8016-13E841A6775C}"/>
              </a:ext>
            </a:extLst>
          </p:cNvPr>
          <p:cNvSpPr/>
          <p:nvPr/>
        </p:nvSpPr>
        <p:spPr>
          <a:xfrm>
            <a:off x="6239611" y="1319517"/>
            <a:ext cx="5769478" cy="2092608"/>
          </a:xfrm>
          <a:prstGeom prst="rect">
            <a:avLst/>
          </a:prstGeom>
        </p:spPr>
        <p:txBody>
          <a:bodyPr wrap="square">
            <a:spAutoFit/>
          </a:bodyPr>
          <a:lstStyle/>
          <a:p>
            <a:pPr defTabSz="914309">
              <a:defRPr/>
            </a:pPr>
            <a:r>
              <a:rPr lang="de-DE" b="1">
                <a:solidFill>
                  <a:srgbClr val="000000"/>
                </a:solidFill>
                <a:latin typeface="Arial" panose="020B0604020202020204"/>
                <a:cs typeface="Arial"/>
              </a:rPr>
              <a:t>Resilient approach</a:t>
            </a:r>
          </a:p>
          <a:p>
            <a:pPr defTabSz="914309">
              <a:defRPr/>
            </a:pPr>
            <a:endParaRPr lang="de-DE" sz="1400">
              <a:solidFill>
                <a:srgbClr val="000000"/>
              </a:solidFill>
              <a:latin typeface="Arial" panose="020B0604020202020204"/>
              <a:cs typeface="Arial"/>
            </a:endParaRPr>
          </a:p>
          <a:p>
            <a:pPr defTabSz="914309">
              <a:defRPr/>
            </a:pPr>
            <a:r>
              <a:rPr lang="de-DE" sz="1400">
                <a:solidFill>
                  <a:srgbClr val="000000"/>
                </a:solidFill>
                <a:latin typeface="Arial" panose="020B0604020202020204"/>
                <a:cs typeface="Arial"/>
              </a:rPr>
              <a:t>Resilient Software Design tries to accept errors, because they cannot neither be avoided nor foreseen, they just happen.</a:t>
            </a:r>
          </a:p>
          <a:p>
            <a:pPr defTabSz="914309">
              <a:defRPr/>
            </a:pPr>
            <a:endParaRPr lang="de-DE" sz="1400">
              <a:solidFill>
                <a:srgbClr val="000000"/>
              </a:solidFill>
              <a:latin typeface="Arial" panose="020B0604020202020204"/>
              <a:cs typeface="Arial"/>
            </a:endParaRPr>
          </a:p>
          <a:p>
            <a:pPr>
              <a:defRPr/>
            </a:pPr>
            <a:r>
              <a:rPr lang="de-DE" sz="1400">
                <a:solidFill>
                  <a:srgbClr val="000000"/>
                </a:solidFill>
              </a:rPr>
              <a:t>Resiliency is the capability of a system to handle unexpected situations, without disturbing the end user (best case) or (worst case) with a defined and planned „graceful degradation of service“.</a:t>
            </a:r>
          </a:p>
          <a:p>
            <a:pPr defTabSz="914309">
              <a:defRPr/>
            </a:pPr>
            <a:endParaRPr lang="de-DE" sz="1400">
              <a:solidFill>
                <a:srgbClr val="000000"/>
              </a:solidFill>
              <a:latin typeface="Arial" panose="020B0604020202020204"/>
              <a:cs typeface="Arial"/>
            </a:endParaRPr>
          </a:p>
        </p:txBody>
      </p:sp>
      <p:sp>
        <p:nvSpPr>
          <p:cNvPr id="11" name="Rectangle 10">
            <a:extLst>
              <a:ext uri="{FF2B5EF4-FFF2-40B4-BE49-F238E27FC236}">
                <a16:creationId xmlns:a16="http://schemas.microsoft.com/office/drawing/2014/main" id="{A217E27D-FEF9-4535-955D-AE4C0DD34B95}"/>
              </a:ext>
            </a:extLst>
          </p:cNvPr>
          <p:cNvSpPr/>
          <p:nvPr/>
        </p:nvSpPr>
        <p:spPr>
          <a:xfrm>
            <a:off x="5877122" y="891933"/>
            <a:ext cx="74353" cy="59048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de-DE">
              <a:solidFill>
                <a:srgbClr val="FFFFFF"/>
              </a:solidFill>
              <a:latin typeface="Arial" panose="020B0604020202020204"/>
              <a:cs typeface="Arial"/>
            </a:endParaRPr>
          </a:p>
        </p:txBody>
      </p:sp>
      <p:pic>
        <p:nvPicPr>
          <p:cNvPr id="14" name="Picture 13">
            <a:extLst>
              <a:ext uri="{FF2B5EF4-FFF2-40B4-BE49-F238E27FC236}">
                <a16:creationId xmlns:a16="http://schemas.microsoft.com/office/drawing/2014/main" id="{A0EF0A9C-D624-4A2A-A2C4-43F1F5E3C255}"/>
              </a:ext>
            </a:extLst>
          </p:cNvPr>
          <p:cNvPicPr>
            <a:picLocks noChangeAspect="1"/>
          </p:cNvPicPr>
          <p:nvPr/>
        </p:nvPicPr>
        <p:blipFill>
          <a:blip r:embed="rId3"/>
          <a:stretch>
            <a:fillRect/>
          </a:stretch>
        </p:blipFill>
        <p:spPr>
          <a:xfrm>
            <a:off x="4792528" y="5569037"/>
            <a:ext cx="723109" cy="723109"/>
          </a:xfrm>
          <a:prstGeom prst="rect">
            <a:avLst/>
          </a:prstGeom>
        </p:spPr>
      </p:pic>
      <p:sp>
        <p:nvSpPr>
          <p:cNvPr id="15" name="TextBox 14">
            <a:extLst>
              <a:ext uri="{FF2B5EF4-FFF2-40B4-BE49-F238E27FC236}">
                <a16:creationId xmlns:a16="http://schemas.microsoft.com/office/drawing/2014/main" id="{757FF1FE-7D9E-4175-8367-A79A7F7C6B13}"/>
              </a:ext>
            </a:extLst>
          </p:cNvPr>
          <p:cNvSpPr txBox="1"/>
          <p:nvPr/>
        </p:nvSpPr>
        <p:spPr>
          <a:xfrm>
            <a:off x="4846276" y="5002274"/>
            <a:ext cx="615473" cy="276963"/>
          </a:xfrm>
          <a:prstGeom prst="rect">
            <a:avLst/>
          </a:prstGeom>
          <a:noFill/>
        </p:spPr>
        <p:txBody>
          <a:bodyPr wrap="none" lIns="0" tIns="0" rIns="0" bIns="0" rtlCol="0">
            <a:spAutoFit/>
          </a:bodyPr>
          <a:lstStyle/>
          <a:p>
            <a:pPr defTabSz="914309">
              <a:defRPr/>
            </a:pPr>
            <a:r>
              <a:rPr lang="de-DE">
                <a:solidFill>
                  <a:srgbClr val="000000"/>
                </a:solidFill>
                <a:latin typeface="Arial" panose="020B0604020202020204"/>
                <a:cs typeface="Arial"/>
              </a:rPr>
              <a:t>MTTF</a:t>
            </a:r>
          </a:p>
        </p:txBody>
      </p:sp>
      <p:cxnSp>
        <p:nvCxnSpPr>
          <p:cNvPr id="17" name="Straight Arrow Connector 16">
            <a:extLst>
              <a:ext uri="{FF2B5EF4-FFF2-40B4-BE49-F238E27FC236}">
                <a16:creationId xmlns:a16="http://schemas.microsoft.com/office/drawing/2014/main" id="{1914E65A-DC15-4061-B763-F8D10E750296}"/>
              </a:ext>
            </a:extLst>
          </p:cNvPr>
          <p:cNvCxnSpPr>
            <a:cxnSpLocks/>
            <a:stCxn id="15" idx="2"/>
          </p:cNvCxnSpPr>
          <p:nvPr/>
        </p:nvCxnSpPr>
        <p:spPr>
          <a:xfrm>
            <a:off x="5154013" y="5279237"/>
            <a:ext cx="3709" cy="572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572D65-AE03-4DA5-A9D8-4175F51879EE}"/>
              </a:ext>
            </a:extLst>
          </p:cNvPr>
          <p:cNvSpPr txBox="1"/>
          <p:nvPr/>
        </p:nvSpPr>
        <p:spPr>
          <a:xfrm>
            <a:off x="11275964" y="4610260"/>
            <a:ext cx="641118" cy="276963"/>
          </a:xfrm>
          <a:prstGeom prst="rect">
            <a:avLst/>
          </a:prstGeom>
          <a:noFill/>
        </p:spPr>
        <p:txBody>
          <a:bodyPr wrap="none" lIns="0" tIns="0" rIns="0" bIns="0" rtlCol="0">
            <a:spAutoFit/>
          </a:bodyPr>
          <a:lstStyle/>
          <a:p>
            <a:pPr defTabSz="914309">
              <a:defRPr/>
            </a:pPr>
            <a:r>
              <a:rPr lang="de-DE">
                <a:solidFill>
                  <a:srgbClr val="000000"/>
                </a:solidFill>
                <a:latin typeface="Arial" panose="020B0604020202020204"/>
                <a:cs typeface="Arial"/>
              </a:rPr>
              <a:t>MTTR</a:t>
            </a:r>
          </a:p>
        </p:txBody>
      </p:sp>
      <p:cxnSp>
        <p:nvCxnSpPr>
          <p:cNvPr id="21" name="Straight Arrow Connector 20">
            <a:extLst>
              <a:ext uri="{FF2B5EF4-FFF2-40B4-BE49-F238E27FC236}">
                <a16:creationId xmlns:a16="http://schemas.microsoft.com/office/drawing/2014/main" id="{AA910AA0-3971-4AA6-8D7D-0B2F66916378}"/>
              </a:ext>
            </a:extLst>
          </p:cNvPr>
          <p:cNvCxnSpPr>
            <a:cxnSpLocks/>
            <a:stCxn id="20" idx="2"/>
          </p:cNvCxnSpPr>
          <p:nvPr/>
        </p:nvCxnSpPr>
        <p:spPr>
          <a:xfrm flipH="1">
            <a:off x="11587410" y="4887223"/>
            <a:ext cx="9113" cy="572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CB48D77-85A6-439B-B39C-EEA501AB81C0}"/>
              </a:ext>
            </a:extLst>
          </p:cNvPr>
          <p:cNvPicPr>
            <a:picLocks noChangeAspect="1"/>
          </p:cNvPicPr>
          <p:nvPr/>
        </p:nvPicPr>
        <p:blipFill>
          <a:blip r:embed="rId4"/>
          <a:stretch>
            <a:fillRect/>
          </a:stretch>
        </p:blipFill>
        <p:spPr>
          <a:xfrm>
            <a:off x="11352773" y="5505868"/>
            <a:ext cx="502585" cy="376453"/>
          </a:xfrm>
          <a:prstGeom prst="rect">
            <a:avLst/>
          </a:prstGeom>
        </p:spPr>
      </p:pic>
      <p:pic>
        <p:nvPicPr>
          <p:cNvPr id="4" name="Picture 3">
            <a:extLst>
              <a:ext uri="{FF2B5EF4-FFF2-40B4-BE49-F238E27FC236}">
                <a16:creationId xmlns:a16="http://schemas.microsoft.com/office/drawing/2014/main" id="{6427EBA1-E149-4DF8-8063-17C0B992FB0C}"/>
              </a:ext>
            </a:extLst>
          </p:cNvPr>
          <p:cNvPicPr>
            <a:picLocks noChangeAspect="1"/>
          </p:cNvPicPr>
          <p:nvPr/>
        </p:nvPicPr>
        <p:blipFill>
          <a:blip r:embed="rId5"/>
          <a:stretch>
            <a:fillRect/>
          </a:stretch>
        </p:blipFill>
        <p:spPr>
          <a:xfrm>
            <a:off x="142198" y="4120621"/>
            <a:ext cx="4516940" cy="2151795"/>
          </a:xfrm>
          <a:prstGeom prst="rect">
            <a:avLst/>
          </a:prstGeom>
        </p:spPr>
      </p:pic>
      <p:pic>
        <p:nvPicPr>
          <p:cNvPr id="8" name="Picture 7">
            <a:extLst>
              <a:ext uri="{FF2B5EF4-FFF2-40B4-BE49-F238E27FC236}">
                <a16:creationId xmlns:a16="http://schemas.microsoft.com/office/drawing/2014/main" id="{A9CCD5EE-AD12-489D-9ABA-DBB886D7AD09}"/>
              </a:ext>
            </a:extLst>
          </p:cNvPr>
          <p:cNvPicPr>
            <a:picLocks noChangeAspect="1"/>
          </p:cNvPicPr>
          <p:nvPr/>
        </p:nvPicPr>
        <p:blipFill>
          <a:blip r:embed="rId6"/>
          <a:stretch>
            <a:fillRect/>
          </a:stretch>
        </p:blipFill>
        <p:spPr>
          <a:xfrm>
            <a:off x="7191792" y="3226827"/>
            <a:ext cx="3791547" cy="2676028"/>
          </a:xfrm>
          <a:prstGeom prst="rect">
            <a:avLst/>
          </a:prstGeom>
        </p:spPr>
      </p:pic>
      <p:sp>
        <p:nvSpPr>
          <p:cNvPr id="5" name="Rectangle 4">
            <a:extLst>
              <a:ext uri="{FF2B5EF4-FFF2-40B4-BE49-F238E27FC236}">
                <a16:creationId xmlns:a16="http://schemas.microsoft.com/office/drawing/2014/main" id="{ECF9EBBB-9723-4C7E-9316-48A9BA75DA2E}"/>
              </a:ext>
            </a:extLst>
          </p:cNvPr>
          <p:cNvSpPr/>
          <p:nvPr/>
        </p:nvSpPr>
        <p:spPr>
          <a:xfrm>
            <a:off x="8509185" y="751522"/>
            <a:ext cx="3407897" cy="646331"/>
          </a:xfrm>
          <a:prstGeom prst="rect">
            <a:avLst/>
          </a:prstGeom>
        </p:spPr>
        <p:txBody>
          <a:bodyPr wrap="square">
            <a:spAutoFit/>
          </a:bodyPr>
          <a:lstStyle/>
          <a:p>
            <a:r>
              <a:rPr lang="de-DE"/>
              <a:t>Goal : Availibility = 1 (= 100 %) </a:t>
            </a:r>
            <a:br>
              <a:rPr lang="de-DE"/>
            </a:br>
            <a:endParaRPr lang="de-DE"/>
          </a:p>
        </p:txBody>
      </p:sp>
    </p:spTree>
    <p:extLst>
      <p:ext uri="{BB962C8B-B14F-4D97-AF65-F5344CB8AC3E}">
        <p14:creationId xmlns:p14="http://schemas.microsoft.com/office/powerpoint/2010/main" val="4053841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6833-C5CA-4ECC-8054-00827271F97C}"/>
              </a:ext>
            </a:extLst>
          </p:cNvPr>
          <p:cNvSpPr>
            <a:spLocks noGrp="1"/>
          </p:cNvSpPr>
          <p:nvPr>
            <p:ph type="title"/>
          </p:nvPr>
        </p:nvSpPr>
        <p:spPr/>
        <p:txBody>
          <a:bodyPr/>
          <a:lstStyle/>
          <a:p>
            <a:r>
              <a:rPr lang="de-DE"/>
              <a:t>4d) Ausflug in moderne Softwarearchitektur</a:t>
            </a:r>
            <a:br>
              <a:rPr lang="de-DE"/>
            </a:br>
            <a:r>
              <a:rPr lang="de-DE"/>
              <a:t>Resilienz</a:t>
            </a:r>
          </a:p>
        </p:txBody>
      </p:sp>
      <p:sp>
        <p:nvSpPr>
          <p:cNvPr id="3" name="Slide Number Placeholder 2">
            <a:extLst>
              <a:ext uri="{FF2B5EF4-FFF2-40B4-BE49-F238E27FC236}">
                <a16:creationId xmlns:a16="http://schemas.microsoft.com/office/drawing/2014/main" id="{4F26ED63-2BDD-4BC0-A5CB-DECCFB35E49F}"/>
              </a:ext>
            </a:extLst>
          </p:cNvPr>
          <p:cNvSpPr>
            <a:spLocks noGrp="1"/>
          </p:cNvSpPr>
          <p:nvPr>
            <p:ph type="sldNum" sz="quarter" idx="4"/>
          </p:nvPr>
        </p:nvSpPr>
        <p:spPr/>
        <p:txBody>
          <a:bodyPr/>
          <a:lstStyle/>
          <a:p>
            <a:fld id="{82EA1D04-CA53-4DE3-84A8-2B63E41036C9}" type="slidenum">
              <a:rPr lang="de-DE" smtClean="0"/>
              <a:pPr/>
              <a:t>89</a:t>
            </a:fld>
            <a:endParaRPr lang="de-DE"/>
          </a:p>
        </p:txBody>
      </p:sp>
      <p:sp>
        <p:nvSpPr>
          <p:cNvPr id="8" name="TextBox 7">
            <a:extLst>
              <a:ext uri="{FF2B5EF4-FFF2-40B4-BE49-F238E27FC236}">
                <a16:creationId xmlns:a16="http://schemas.microsoft.com/office/drawing/2014/main" id="{3AAD3568-607F-4DE9-95D1-76EF1F0FC729}"/>
              </a:ext>
            </a:extLst>
          </p:cNvPr>
          <p:cNvSpPr txBox="1"/>
          <p:nvPr/>
        </p:nvSpPr>
        <p:spPr>
          <a:xfrm>
            <a:off x="3175515" y="1805775"/>
            <a:ext cx="5556149" cy="2369880"/>
          </a:xfrm>
          <a:prstGeom prst="rect">
            <a:avLst/>
          </a:prstGeom>
          <a:noFill/>
        </p:spPr>
        <p:txBody>
          <a:bodyPr wrap="square" rtlCol="0">
            <a:spAutoFit/>
          </a:bodyPr>
          <a:lstStyle/>
          <a:p>
            <a:r>
              <a:rPr lang="de-DE" b="1"/>
              <a:t>Welches Design, welche Architektur ist für resiliente Software notwendig ? </a:t>
            </a:r>
            <a:endParaRPr lang="de-DE">
              <a:sym typeface="Wingdings" panose="05000000000000000000" pitchFamily="2" charset="2"/>
            </a:endParaRPr>
          </a:p>
          <a:p>
            <a:endParaRPr lang="de-DE" sz="1400"/>
          </a:p>
          <a:p>
            <a:r>
              <a:rPr lang="de-DE" sz="1400"/>
              <a:t>Gibt es Resilienzprinzipien und Muster ?</a:t>
            </a:r>
          </a:p>
          <a:p>
            <a:endParaRPr lang="de-DE" sz="1400"/>
          </a:p>
          <a:p>
            <a:endParaRPr lang="de-DE" sz="1400"/>
          </a:p>
          <a:p>
            <a:endParaRPr lang="de-DE" sz="1400"/>
          </a:p>
          <a:p>
            <a:endParaRPr lang="de-DE" sz="1400"/>
          </a:p>
          <a:p>
            <a:endParaRPr lang="de-DE" sz="1400"/>
          </a:p>
          <a:p>
            <a:endParaRPr lang="de-DE" sz="1400"/>
          </a:p>
        </p:txBody>
      </p:sp>
    </p:spTree>
    <p:extLst>
      <p:ext uri="{BB962C8B-B14F-4D97-AF65-F5344CB8AC3E}">
        <p14:creationId xmlns:p14="http://schemas.microsoft.com/office/powerpoint/2010/main" val="1707089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8199-36A8-4E9F-96BA-088C7B866B27}"/>
              </a:ext>
            </a:extLst>
          </p:cNvPr>
          <p:cNvSpPr>
            <a:spLocks noGrp="1"/>
          </p:cNvSpPr>
          <p:nvPr>
            <p:ph type="title"/>
          </p:nvPr>
        </p:nvSpPr>
        <p:spPr/>
        <p:txBody>
          <a:bodyPr/>
          <a:lstStyle/>
          <a:p>
            <a:r>
              <a:rPr lang="de-DE">
                <a:latin typeface="+mj-lt"/>
                <a:cs typeface="MV Boli" panose="02000500030200090000" pitchFamily="2" charset="0"/>
              </a:rPr>
              <a:t>1) Die Bedeutung von Software Architektur</a:t>
            </a:r>
          </a:p>
        </p:txBody>
      </p:sp>
      <p:sp>
        <p:nvSpPr>
          <p:cNvPr id="3" name="Title 1">
            <a:extLst>
              <a:ext uri="{FF2B5EF4-FFF2-40B4-BE49-F238E27FC236}">
                <a16:creationId xmlns:a16="http://schemas.microsoft.com/office/drawing/2014/main" id="{30F4F84B-A38E-467F-A06F-0C4D51DB1323}"/>
              </a:ext>
            </a:extLst>
          </p:cNvPr>
          <p:cNvSpPr txBox="1">
            <a:spLocks/>
          </p:cNvSpPr>
          <p:nvPr/>
        </p:nvSpPr>
        <p:spPr>
          <a:xfrm>
            <a:off x="218301" y="1663499"/>
            <a:ext cx="11736386" cy="4266246"/>
          </a:xfrm>
          <a:prstGeom prst="rect">
            <a:avLst/>
          </a:prstGeom>
        </p:spPr>
        <p:txBody>
          <a:bodyPr vert="horz" lIns="0" tIns="0" rIns="0" bIns="0" rtlCol="0" anchor="t" anchorCtr="0">
            <a:noAutofit/>
          </a:bodyPr>
          <a:lstStyle>
            <a:lvl1pPr algn="l" defTabSz="914400" rtl="0" eaLnBrk="1" latinLnBrk="0" hangingPunct="1">
              <a:lnSpc>
                <a:spcPct val="100000"/>
              </a:lnSpc>
              <a:spcBef>
                <a:spcPts val="0"/>
              </a:spcBef>
              <a:spcAft>
                <a:spcPts val="0"/>
              </a:spcAft>
              <a:buNone/>
              <a:defRPr sz="2800" b="1" i="0" kern="1200">
                <a:solidFill>
                  <a:schemeClr val="accent1"/>
                </a:solidFill>
                <a:latin typeface="Arial"/>
                <a:ea typeface="+mj-ea"/>
                <a:cs typeface="+mj-cs"/>
              </a:defRPr>
            </a:lvl1pPr>
          </a:lstStyle>
          <a:p>
            <a:pPr marL="342900" indent="-342900">
              <a:buFont typeface="Arial" panose="020B0604020202020204" pitchFamily="34" charset="0"/>
              <a:buChar char="•"/>
            </a:pPr>
            <a:r>
              <a:rPr lang="de-DE" sz="2400" b="0">
                <a:latin typeface="+mn-lt"/>
                <a:cs typeface="MV Boli" panose="02000500030200090000" pitchFamily="2" charset="0"/>
              </a:rPr>
              <a:t>Alles beginnt mit einer Definition</a:t>
            </a:r>
          </a:p>
          <a:p>
            <a:pPr marL="342900" indent="-342900">
              <a:buFont typeface="Arial" panose="020B0604020202020204" pitchFamily="34" charset="0"/>
              <a:buChar char="•"/>
            </a:pPr>
            <a:r>
              <a:rPr lang="de-DE" sz="2400" b="0">
                <a:latin typeface="+mn-lt"/>
                <a:cs typeface="MV Boli" panose="02000500030200090000" pitchFamily="2" charset="0"/>
              </a:rPr>
              <a:t>Warum spielt Softwarearchitektur eine wichtige Rolle in der Softwareentwicklung ?</a:t>
            </a:r>
          </a:p>
          <a:p>
            <a:pPr marL="342900" indent="-342900">
              <a:buFont typeface="Arial" panose="020B0604020202020204" pitchFamily="34" charset="0"/>
              <a:buChar char="•"/>
            </a:pPr>
            <a:r>
              <a:rPr lang="de-DE" sz="2400" b="0">
                <a:latin typeface="+mn-lt"/>
                <a:cs typeface="MV Boli" panose="02000500030200090000" pitchFamily="2" charset="0"/>
              </a:rPr>
              <a:t>Warum hat es Vorteile ein gutes Architekturdesign zu haben ?</a:t>
            </a:r>
          </a:p>
          <a:p>
            <a:pPr marL="342900" indent="-342900">
              <a:buFont typeface="Arial" panose="020B0604020202020204" pitchFamily="34" charset="0"/>
              <a:buChar char="•"/>
            </a:pPr>
            <a:endParaRPr lang="de-DE" sz="2400" b="0">
              <a:latin typeface="+mn-lt"/>
              <a:cs typeface="MV Boli" panose="02000500030200090000" pitchFamily="2" charset="0"/>
            </a:endParaRPr>
          </a:p>
          <a:p>
            <a:r>
              <a:rPr lang="de-DE" sz="2400" b="0">
                <a:latin typeface="+mn-lt"/>
                <a:cs typeface="MV Boli" panose="02000500030200090000" pitchFamily="2" charset="0"/>
              </a:rPr>
              <a:t>Wir werden folgendes betrachten</a:t>
            </a:r>
          </a:p>
          <a:p>
            <a:endParaRPr lang="de-DE" sz="2400" b="0">
              <a:latin typeface="+mn-lt"/>
              <a:cs typeface="MV Boli" panose="02000500030200090000" pitchFamily="2" charset="0"/>
            </a:endParaRPr>
          </a:p>
          <a:p>
            <a:pPr marL="457200" indent="-457200">
              <a:buFont typeface="+mj-lt"/>
              <a:buAutoNum type="alphaLcParenR"/>
            </a:pPr>
            <a:r>
              <a:rPr lang="de-DE" sz="2400" b="0">
                <a:latin typeface="+mn-lt"/>
                <a:cs typeface="MV Boli" panose="02000500030200090000" pitchFamily="2" charset="0"/>
              </a:rPr>
              <a:t>Was ist Softwarearchitektur ?</a:t>
            </a:r>
          </a:p>
          <a:p>
            <a:pPr marL="457200" indent="-457200">
              <a:buFont typeface="+mj-lt"/>
              <a:buAutoNum type="alphaLcParenR"/>
            </a:pPr>
            <a:r>
              <a:rPr lang="de-DE" sz="2400" b="0">
                <a:latin typeface="+mn-lt"/>
                <a:cs typeface="MV Boli" panose="02000500030200090000" pitchFamily="2" charset="0"/>
              </a:rPr>
              <a:t>Warum ist Softwarearchitektur so wichtig ?</a:t>
            </a:r>
          </a:p>
          <a:p>
            <a:pPr marL="457200" indent="-457200">
              <a:buFont typeface="+mj-lt"/>
              <a:buAutoNum type="alphaLcParenR"/>
            </a:pPr>
            <a:r>
              <a:rPr lang="de-DE" sz="2400" b="0">
                <a:latin typeface="+mn-lt"/>
                <a:cs typeface="MV Boli" panose="02000500030200090000" pitchFamily="2" charset="0"/>
              </a:rPr>
              <a:t>Wer benötigt Softwarearchitektur ?</a:t>
            </a:r>
          </a:p>
          <a:p>
            <a:pPr marL="457200" indent="-457200">
              <a:buFont typeface="+mj-lt"/>
              <a:buAutoNum type="alphaLcParenR"/>
            </a:pPr>
            <a:r>
              <a:rPr lang="de-DE" sz="2400" b="0">
                <a:latin typeface="+mn-lt"/>
                <a:cs typeface="MV Boli" panose="02000500030200090000" pitchFamily="2" charset="0"/>
              </a:rPr>
              <a:t>Was ist die Rolle des Softwarearchitekten ?</a:t>
            </a:r>
          </a:p>
        </p:txBody>
      </p:sp>
      <p:sp>
        <p:nvSpPr>
          <p:cNvPr id="4" name="Slide Number Placeholder 3">
            <a:extLst>
              <a:ext uri="{FF2B5EF4-FFF2-40B4-BE49-F238E27FC236}">
                <a16:creationId xmlns:a16="http://schemas.microsoft.com/office/drawing/2014/main" id="{AF6A9DD7-A575-4D4C-8351-B0E24A520056}"/>
              </a:ext>
            </a:extLst>
          </p:cNvPr>
          <p:cNvSpPr>
            <a:spLocks noGrp="1"/>
          </p:cNvSpPr>
          <p:nvPr>
            <p:ph type="sldNum" sz="quarter" idx="4"/>
          </p:nvPr>
        </p:nvSpPr>
        <p:spPr/>
        <p:txBody>
          <a:bodyPr/>
          <a:lstStyle/>
          <a:p>
            <a:fld id="{82EA1D04-CA53-4DE3-84A8-2B63E41036C9}" type="slidenum">
              <a:rPr lang="de-DE" smtClean="0"/>
              <a:pPr/>
              <a:t>9</a:t>
            </a:fld>
            <a:endParaRPr lang="de-DE"/>
          </a:p>
        </p:txBody>
      </p:sp>
    </p:spTree>
    <p:extLst>
      <p:ext uri="{BB962C8B-B14F-4D97-AF65-F5344CB8AC3E}">
        <p14:creationId xmlns:p14="http://schemas.microsoft.com/office/powerpoint/2010/main" val="26786528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707CCE-5268-47C6-91EB-0F5032BDA4F5}"/>
              </a:ext>
            </a:extLst>
          </p:cNvPr>
          <p:cNvPicPr>
            <a:picLocks noChangeAspect="1"/>
          </p:cNvPicPr>
          <p:nvPr/>
        </p:nvPicPr>
        <p:blipFill>
          <a:blip r:embed="rId2"/>
          <a:stretch>
            <a:fillRect/>
          </a:stretch>
        </p:blipFill>
        <p:spPr>
          <a:xfrm>
            <a:off x="5564221" y="974799"/>
            <a:ext cx="6534799" cy="4628817"/>
          </a:xfrm>
          <a:prstGeom prst="rect">
            <a:avLst/>
          </a:prstGeom>
        </p:spPr>
      </p:pic>
      <p:sp>
        <p:nvSpPr>
          <p:cNvPr id="2" name="Title 1">
            <a:extLst>
              <a:ext uri="{FF2B5EF4-FFF2-40B4-BE49-F238E27FC236}">
                <a16:creationId xmlns:a16="http://schemas.microsoft.com/office/drawing/2014/main" id="{D7536833-C5CA-4ECC-8054-00827271F97C}"/>
              </a:ext>
            </a:extLst>
          </p:cNvPr>
          <p:cNvSpPr>
            <a:spLocks noGrp="1"/>
          </p:cNvSpPr>
          <p:nvPr>
            <p:ph type="title"/>
          </p:nvPr>
        </p:nvSpPr>
        <p:spPr/>
        <p:txBody>
          <a:bodyPr/>
          <a:lstStyle/>
          <a:p>
            <a:r>
              <a:rPr lang="de-DE"/>
              <a:t>4d) Ausflug in moderne Softwarearchitektur</a:t>
            </a:r>
            <a:br>
              <a:rPr lang="de-DE"/>
            </a:br>
            <a:r>
              <a:rPr lang="de-DE"/>
              <a:t>Resilienz</a:t>
            </a:r>
          </a:p>
        </p:txBody>
      </p:sp>
      <p:sp>
        <p:nvSpPr>
          <p:cNvPr id="3" name="Slide Number Placeholder 2">
            <a:extLst>
              <a:ext uri="{FF2B5EF4-FFF2-40B4-BE49-F238E27FC236}">
                <a16:creationId xmlns:a16="http://schemas.microsoft.com/office/drawing/2014/main" id="{4F26ED63-2BDD-4BC0-A5CB-DECCFB35E49F}"/>
              </a:ext>
            </a:extLst>
          </p:cNvPr>
          <p:cNvSpPr>
            <a:spLocks noGrp="1"/>
          </p:cNvSpPr>
          <p:nvPr>
            <p:ph type="sldNum" sz="quarter" idx="4"/>
          </p:nvPr>
        </p:nvSpPr>
        <p:spPr/>
        <p:txBody>
          <a:bodyPr/>
          <a:lstStyle/>
          <a:p>
            <a:fld id="{82EA1D04-CA53-4DE3-84A8-2B63E41036C9}" type="slidenum">
              <a:rPr lang="de-DE" smtClean="0"/>
              <a:pPr/>
              <a:t>90</a:t>
            </a:fld>
            <a:endParaRPr lang="de-DE"/>
          </a:p>
        </p:txBody>
      </p:sp>
      <p:sp>
        <p:nvSpPr>
          <p:cNvPr id="6" name="TextBox 5">
            <a:extLst>
              <a:ext uri="{FF2B5EF4-FFF2-40B4-BE49-F238E27FC236}">
                <a16:creationId xmlns:a16="http://schemas.microsoft.com/office/drawing/2014/main" id="{3CE914F6-69FE-4B32-9505-913917813D0E}"/>
              </a:ext>
            </a:extLst>
          </p:cNvPr>
          <p:cNvSpPr txBox="1"/>
          <p:nvPr/>
        </p:nvSpPr>
        <p:spPr>
          <a:xfrm>
            <a:off x="6951240" y="5298760"/>
            <a:ext cx="4095993" cy="276999"/>
          </a:xfrm>
          <a:prstGeom prst="rect">
            <a:avLst/>
          </a:prstGeom>
          <a:noFill/>
        </p:spPr>
        <p:txBody>
          <a:bodyPr wrap="none" rtlCol="0">
            <a:spAutoFit/>
          </a:bodyPr>
          <a:lstStyle/>
          <a:p>
            <a:r>
              <a:rPr lang="de-DE" sz="1200"/>
              <a:t>Elementare Grundprinzipien im Resilient Software Design</a:t>
            </a:r>
          </a:p>
        </p:txBody>
      </p:sp>
      <p:sp>
        <p:nvSpPr>
          <p:cNvPr id="8" name="TextBox 7">
            <a:extLst>
              <a:ext uri="{FF2B5EF4-FFF2-40B4-BE49-F238E27FC236}">
                <a16:creationId xmlns:a16="http://schemas.microsoft.com/office/drawing/2014/main" id="{3AAD3568-607F-4DE9-95D1-76EF1F0FC729}"/>
              </a:ext>
            </a:extLst>
          </p:cNvPr>
          <p:cNvSpPr txBox="1"/>
          <p:nvPr/>
        </p:nvSpPr>
        <p:spPr>
          <a:xfrm>
            <a:off x="218306" y="1573325"/>
            <a:ext cx="6435413" cy="4247317"/>
          </a:xfrm>
          <a:prstGeom prst="rect">
            <a:avLst/>
          </a:prstGeom>
          <a:noFill/>
        </p:spPr>
        <p:txBody>
          <a:bodyPr wrap="square" rtlCol="0">
            <a:spAutoFit/>
          </a:bodyPr>
          <a:lstStyle/>
          <a:p>
            <a:r>
              <a:rPr lang="de-DE" b="1" dirty="0"/>
              <a:t>Isolation </a:t>
            </a:r>
            <a:endParaRPr lang="de-DE" dirty="0">
              <a:sym typeface="Wingdings" panose="05000000000000000000" pitchFamily="2" charset="2"/>
            </a:endParaRPr>
          </a:p>
          <a:p>
            <a:endParaRPr lang="de-DE" sz="1400" dirty="0"/>
          </a:p>
          <a:p>
            <a:r>
              <a:rPr lang="de-DE" sz="1400" dirty="0"/>
              <a:t>Das erste Grundprinzip von Resilienz ist Isolation.</a:t>
            </a:r>
          </a:p>
          <a:p>
            <a:endParaRPr lang="de-DE" sz="1400" dirty="0"/>
          </a:p>
          <a:p>
            <a:r>
              <a:rPr lang="de-DE" sz="1400" dirty="0"/>
              <a:t>Auf diesem Prinzip bauen fast alle anderen Resilienz-Muster auf. </a:t>
            </a:r>
          </a:p>
          <a:p>
            <a:endParaRPr lang="de-DE" sz="1400" dirty="0"/>
          </a:p>
          <a:p>
            <a:r>
              <a:rPr lang="de-DE" sz="1400" dirty="0"/>
              <a:t>Isolation bedeutet, dass ein System niemals als Ganzes kaputtgehen darf. </a:t>
            </a:r>
          </a:p>
          <a:p>
            <a:r>
              <a:rPr lang="de-DE" sz="1400" dirty="0"/>
              <a:t>Um das zu vermeiden, teilt man das System in möglichst unabhängige Einheiten auf und isoliert diese gegeneinander. </a:t>
            </a:r>
          </a:p>
          <a:p>
            <a:endParaRPr lang="de-DE" sz="1400" dirty="0"/>
          </a:p>
          <a:p>
            <a:r>
              <a:rPr lang="de-DE" sz="1400" dirty="0"/>
              <a:t>Diese unabhängigen Einheiten werden Bulkheads, Failure Units</a:t>
            </a:r>
          </a:p>
          <a:p>
            <a:r>
              <a:rPr lang="de-DE" sz="1400" dirty="0"/>
              <a:t>oder Units of Mitigation genannt. </a:t>
            </a:r>
          </a:p>
          <a:p>
            <a:endParaRPr lang="de-DE" sz="1400" dirty="0"/>
          </a:p>
          <a:p>
            <a:r>
              <a:rPr lang="de-DE" sz="1400" dirty="0"/>
              <a:t>Die Einheiten isolieren sich gegen Fehler anderer Einheiten, um kaskadierende, d. h. sich über mehrere Einheiten fortpflanzende </a:t>
            </a:r>
          </a:p>
          <a:p>
            <a:r>
              <a:rPr lang="de-DE" sz="1400" dirty="0"/>
              <a:t>Fehler zu vermeiden. </a:t>
            </a:r>
          </a:p>
          <a:p>
            <a:endParaRPr lang="de-DE" sz="1400" dirty="0"/>
          </a:p>
          <a:p>
            <a:endParaRPr lang="de-DE" sz="1400" dirty="0"/>
          </a:p>
          <a:p>
            <a:endParaRPr lang="de-DE" sz="1400" dirty="0"/>
          </a:p>
        </p:txBody>
      </p:sp>
    </p:spTree>
    <p:extLst>
      <p:ext uri="{BB962C8B-B14F-4D97-AF65-F5344CB8AC3E}">
        <p14:creationId xmlns:p14="http://schemas.microsoft.com/office/powerpoint/2010/main" val="3095175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707CCE-5268-47C6-91EB-0F5032BDA4F5}"/>
              </a:ext>
            </a:extLst>
          </p:cNvPr>
          <p:cNvPicPr>
            <a:picLocks noChangeAspect="1"/>
          </p:cNvPicPr>
          <p:nvPr/>
        </p:nvPicPr>
        <p:blipFill>
          <a:blip r:embed="rId2"/>
          <a:stretch>
            <a:fillRect/>
          </a:stretch>
        </p:blipFill>
        <p:spPr>
          <a:xfrm>
            <a:off x="6512493" y="974800"/>
            <a:ext cx="5586527" cy="3957124"/>
          </a:xfrm>
          <a:prstGeom prst="rect">
            <a:avLst/>
          </a:prstGeom>
        </p:spPr>
      </p:pic>
      <p:sp>
        <p:nvSpPr>
          <p:cNvPr id="2" name="Title 1">
            <a:extLst>
              <a:ext uri="{FF2B5EF4-FFF2-40B4-BE49-F238E27FC236}">
                <a16:creationId xmlns:a16="http://schemas.microsoft.com/office/drawing/2014/main" id="{D7536833-C5CA-4ECC-8054-00827271F97C}"/>
              </a:ext>
            </a:extLst>
          </p:cNvPr>
          <p:cNvSpPr>
            <a:spLocks noGrp="1"/>
          </p:cNvSpPr>
          <p:nvPr>
            <p:ph type="title"/>
          </p:nvPr>
        </p:nvSpPr>
        <p:spPr/>
        <p:txBody>
          <a:bodyPr/>
          <a:lstStyle/>
          <a:p>
            <a:r>
              <a:rPr lang="de-DE"/>
              <a:t>4d) Ausflug in moderne Softwarearchitektur</a:t>
            </a:r>
            <a:br>
              <a:rPr lang="de-DE"/>
            </a:br>
            <a:r>
              <a:rPr lang="de-DE"/>
              <a:t>Resilienz</a:t>
            </a:r>
          </a:p>
        </p:txBody>
      </p:sp>
      <p:sp>
        <p:nvSpPr>
          <p:cNvPr id="3" name="Slide Number Placeholder 2">
            <a:extLst>
              <a:ext uri="{FF2B5EF4-FFF2-40B4-BE49-F238E27FC236}">
                <a16:creationId xmlns:a16="http://schemas.microsoft.com/office/drawing/2014/main" id="{4F26ED63-2BDD-4BC0-A5CB-DECCFB35E49F}"/>
              </a:ext>
            </a:extLst>
          </p:cNvPr>
          <p:cNvSpPr>
            <a:spLocks noGrp="1"/>
          </p:cNvSpPr>
          <p:nvPr>
            <p:ph type="sldNum" sz="quarter" idx="4"/>
          </p:nvPr>
        </p:nvSpPr>
        <p:spPr/>
        <p:txBody>
          <a:bodyPr/>
          <a:lstStyle/>
          <a:p>
            <a:fld id="{82EA1D04-CA53-4DE3-84A8-2B63E41036C9}" type="slidenum">
              <a:rPr lang="de-DE" smtClean="0"/>
              <a:pPr/>
              <a:t>91</a:t>
            </a:fld>
            <a:endParaRPr lang="de-DE"/>
          </a:p>
        </p:txBody>
      </p:sp>
      <p:sp>
        <p:nvSpPr>
          <p:cNvPr id="6" name="TextBox 5">
            <a:extLst>
              <a:ext uri="{FF2B5EF4-FFF2-40B4-BE49-F238E27FC236}">
                <a16:creationId xmlns:a16="http://schemas.microsoft.com/office/drawing/2014/main" id="{3CE914F6-69FE-4B32-9505-913917813D0E}"/>
              </a:ext>
            </a:extLst>
          </p:cNvPr>
          <p:cNvSpPr txBox="1"/>
          <p:nvPr/>
        </p:nvSpPr>
        <p:spPr>
          <a:xfrm>
            <a:off x="7493743" y="4654925"/>
            <a:ext cx="4095993" cy="276999"/>
          </a:xfrm>
          <a:prstGeom prst="rect">
            <a:avLst/>
          </a:prstGeom>
          <a:noFill/>
        </p:spPr>
        <p:txBody>
          <a:bodyPr wrap="none" rtlCol="0">
            <a:spAutoFit/>
          </a:bodyPr>
          <a:lstStyle/>
          <a:p>
            <a:r>
              <a:rPr lang="de-DE" sz="1200"/>
              <a:t>Elementare Grundprinzipien im Resilient Software Design</a:t>
            </a:r>
          </a:p>
        </p:txBody>
      </p:sp>
      <p:sp>
        <p:nvSpPr>
          <p:cNvPr id="8" name="TextBox 7">
            <a:extLst>
              <a:ext uri="{FF2B5EF4-FFF2-40B4-BE49-F238E27FC236}">
                <a16:creationId xmlns:a16="http://schemas.microsoft.com/office/drawing/2014/main" id="{3AAD3568-607F-4DE9-95D1-76EF1F0FC729}"/>
              </a:ext>
            </a:extLst>
          </p:cNvPr>
          <p:cNvSpPr txBox="1"/>
          <p:nvPr/>
        </p:nvSpPr>
        <p:spPr>
          <a:xfrm>
            <a:off x="150213" y="1519612"/>
            <a:ext cx="7515183" cy="4862870"/>
          </a:xfrm>
          <a:prstGeom prst="rect">
            <a:avLst/>
          </a:prstGeom>
          <a:noFill/>
        </p:spPr>
        <p:txBody>
          <a:bodyPr wrap="square" rtlCol="0">
            <a:spAutoFit/>
          </a:bodyPr>
          <a:lstStyle/>
          <a:p>
            <a:r>
              <a:rPr lang="de-DE" b="1" dirty="0">
                <a:sym typeface="Wingdings" panose="05000000000000000000" pitchFamily="2" charset="2"/>
              </a:rPr>
              <a:t>Redundanz</a:t>
            </a:r>
            <a:endParaRPr lang="de-DE" dirty="0">
              <a:sym typeface="Wingdings" panose="05000000000000000000" pitchFamily="2" charset="2"/>
            </a:endParaRPr>
          </a:p>
          <a:p>
            <a:endParaRPr lang="de-DE" sz="1400" dirty="0"/>
          </a:p>
          <a:p>
            <a:r>
              <a:rPr lang="de-DE" sz="1200" b="1" dirty="0"/>
              <a:t>Redundanz ist ein weiteres zentrales Resilienz-Prinzip.</a:t>
            </a:r>
          </a:p>
          <a:p>
            <a:r>
              <a:rPr lang="de-DE" sz="1200" dirty="0"/>
              <a:t>Redundante Failure Units werden zur Korrektur oder Abschwächung von Fehlern genutzt. </a:t>
            </a:r>
          </a:p>
          <a:p>
            <a:r>
              <a:rPr lang="de-DE" sz="1200" dirty="0"/>
              <a:t>Redundanz ist geeignet mit allen Arten von Fehlern umzugehen </a:t>
            </a:r>
          </a:p>
          <a:p>
            <a:r>
              <a:rPr lang="de-DE" sz="1200" dirty="0"/>
              <a:t>(nicht nur mit Absturzfehlern).</a:t>
            </a:r>
          </a:p>
          <a:p>
            <a:endParaRPr lang="de-DE" sz="1200" dirty="0"/>
          </a:p>
          <a:p>
            <a:r>
              <a:rPr lang="de-DE" sz="1200" dirty="0"/>
              <a:t>Was möchte man mit Redundanz adressieren ?</a:t>
            </a:r>
          </a:p>
          <a:p>
            <a:pPr marL="285750" indent="-285750">
              <a:buFontTx/>
              <a:buChar char="-"/>
            </a:pPr>
            <a:r>
              <a:rPr lang="de-DE" sz="1200" dirty="0"/>
              <a:t>Failover (komplett transparentes Umschalten auf eine andere Einheit)</a:t>
            </a:r>
          </a:p>
          <a:p>
            <a:pPr marL="285750" indent="-285750">
              <a:buFontTx/>
              <a:buChar char="-"/>
            </a:pPr>
            <a:r>
              <a:rPr lang="de-DE" sz="1200" dirty="0"/>
              <a:t>Geringe Latenz (Reduktion der Wahrscheinlichkeit zu langsamer Antworten)</a:t>
            </a:r>
          </a:p>
          <a:p>
            <a:pPr marL="285750" indent="-285750">
              <a:buFontTx/>
              <a:buChar char="-"/>
            </a:pPr>
            <a:r>
              <a:rPr lang="de-DE" sz="1200" dirty="0"/>
              <a:t>Erkennen von Antwortfehlern (durch Auswertung von Antworten mehrerer </a:t>
            </a:r>
            <a:br>
              <a:rPr lang="de-DE" sz="1200" dirty="0"/>
            </a:br>
            <a:r>
              <a:rPr lang="de-DE" sz="1200" dirty="0"/>
              <a:t>redundanter und unabhängiger Einheiten)</a:t>
            </a:r>
          </a:p>
          <a:p>
            <a:pPr marL="285750" indent="-285750">
              <a:buFontTx/>
              <a:buChar char="-"/>
            </a:pPr>
            <a:r>
              <a:rPr lang="de-DE" sz="1200" dirty="0"/>
              <a:t>Lastverteilung (zu zahlreiche Anfragen auf mehrere Einheiten verteilen)</a:t>
            </a:r>
          </a:p>
          <a:p>
            <a:pPr marL="285750" indent="-285750">
              <a:buFontTx/>
              <a:buChar char="-"/>
            </a:pPr>
            <a:r>
              <a:rPr lang="de-DE" sz="1200" dirty="0"/>
              <a:t>… usw.</a:t>
            </a:r>
          </a:p>
          <a:p>
            <a:endParaRPr lang="de-DE" sz="1200" dirty="0"/>
          </a:p>
          <a:p>
            <a:r>
              <a:rPr lang="de-DE" sz="1200" dirty="0"/>
              <a:t>Abhängig vom gewählten Szenario sind weitere Aspekte zu berücksichtigen :</a:t>
            </a:r>
          </a:p>
          <a:p>
            <a:pPr marL="285750" indent="-285750">
              <a:buFontTx/>
              <a:buChar char="-"/>
            </a:pPr>
            <a:r>
              <a:rPr lang="de-DE" sz="1200" dirty="0"/>
              <a:t>Routingstrategien (Load Balancer, Round Robin)</a:t>
            </a:r>
          </a:p>
          <a:p>
            <a:pPr marL="285750" indent="-285750">
              <a:buFontTx/>
              <a:buChar char="-"/>
            </a:pPr>
            <a:r>
              <a:rPr lang="de-DE" sz="1200" dirty="0"/>
              <a:t>Master-Slave-Ansätze für Failoverszenarien</a:t>
            </a:r>
          </a:p>
          <a:p>
            <a:pPr marL="285750" indent="-285750">
              <a:buFontTx/>
              <a:buChar char="-"/>
            </a:pPr>
            <a:r>
              <a:rPr lang="de-DE" sz="1200" dirty="0"/>
              <a:t>Fan out &amp; quickest one wins-Ansatz für geringe Latenz</a:t>
            </a:r>
          </a:p>
          <a:p>
            <a:pPr marL="285750" indent="-285750">
              <a:buFontTx/>
              <a:buChar char="-"/>
            </a:pPr>
            <a:r>
              <a:rPr lang="de-DE" sz="1200" dirty="0"/>
              <a:t>Automatisierung (Menschen unter Stress machen Fehler) mit Eingreifmöglichkeiten für Administratoren</a:t>
            </a:r>
          </a:p>
          <a:p>
            <a:pPr marL="285750" indent="-285750">
              <a:buFontTx/>
              <a:buChar char="-"/>
            </a:pPr>
            <a:r>
              <a:rPr lang="de-DE" sz="1200" dirty="0"/>
              <a:t>Verfolgung von Systemzuständen. Welche Einheit ist Master, welche ist Slave? </a:t>
            </a:r>
            <a:br>
              <a:rPr lang="de-DE" sz="1200" dirty="0"/>
            </a:br>
            <a:r>
              <a:rPr lang="de-DE" sz="1200" dirty="0"/>
              <a:t>Wie viele Einheiten laufen? Wo laufen sie? usw.</a:t>
            </a:r>
          </a:p>
          <a:p>
            <a:endParaRPr lang="de-DE" sz="1200" dirty="0"/>
          </a:p>
          <a:p>
            <a:r>
              <a:rPr lang="de-DE" sz="1200" dirty="0"/>
              <a:t>Redundanz ist ein mächtiges Prinzip, das eine Menge Architekturarbeit benötigt.</a:t>
            </a:r>
          </a:p>
          <a:p>
            <a:endParaRPr lang="de-DE" sz="1400" dirty="0"/>
          </a:p>
        </p:txBody>
      </p:sp>
    </p:spTree>
    <p:extLst>
      <p:ext uri="{BB962C8B-B14F-4D97-AF65-F5344CB8AC3E}">
        <p14:creationId xmlns:p14="http://schemas.microsoft.com/office/powerpoint/2010/main" val="3475195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707CCE-5268-47C6-91EB-0F5032BDA4F5}"/>
              </a:ext>
            </a:extLst>
          </p:cNvPr>
          <p:cNvPicPr>
            <a:picLocks noChangeAspect="1"/>
          </p:cNvPicPr>
          <p:nvPr/>
        </p:nvPicPr>
        <p:blipFill>
          <a:blip r:embed="rId2"/>
          <a:stretch>
            <a:fillRect/>
          </a:stretch>
        </p:blipFill>
        <p:spPr>
          <a:xfrm>
            <a:off x="6512493" y="1146250"/>
            <a:ext cx="5586527" cy="3957124"/>
          </a:xfrm>
          <a:prstGeom prst="rect">
            <a:avLst/>
          </a:prstGeom>
        </p:spPr>
      </p:pic>
      <p:sp>
        <p:nvSpPr>
          <p:cNvPr id="2" name="Title 1">
            <a:extLst>
              <a:ext uri="{FF2B5EF4-FFF2-40B4-BE49-F238E27FC236}">
                <a16:creationId xmlns:a16="http://schemas.microsoft.com/office/drawing/2014/main" id="{D7536833-C5CA-4ECC-8054-00827271F97C}"/>
              </a:ext>
            </a:extLst>
          </p:cNvPr>
          <p:cNvSpPr>
            <a:spLocks noGrp="1"/>
          </p:cNvSpPr>
          <p:nvPr>
            <p:ph type="title"/>
          </p:nvPr>
        </p:nvSpPr>
        <p:spPr/>
        <p:txBody>
          <a:bodyPr/>
          <a:lstStyle/>
          <a:p>
            <a:r>
              <a:rPr lang="de-DE"/>
              <a:t>4d) Ausflug in moderne Softwarearchitektur</a:t>
            </a:r>
            <a:br>
              <a:rPr lang="de-DE"/>
            </a:br>
            <a:r>
              <a:rPr lang="de-DE"/>
              <a:t>Resilienz</a:t>
            </a:r>
          </a:p>
        </p:txBody>
      </p:sp>
      <p:sp>
        <p:nvSpPr>
          <p:cNvPr id="3" name="Slide Number Placeholder 2">
            <a:extLst>
              <a:ext uri="{FF2B5EF4-FFF2-40B4-BE49-F238E27FC236}">
                <a16:creationId xmlns:a16="http://schemas.microsoft.com/office/drawing/2014/main" id="{4F26ED63-2BDD-4BC0-A5CB-DECCFB35E49F}"/>
              </a:ext>
            </a:extLst>
          </p:cNvPr>
          <p:cNvSpPr>
            <a:spLocks noGrp="1"/>
          </p:cNvSpPr>
          <p:nvPr>
            <p:ph type="sldNum" sz="quarter" idx="4"/>
          </p:nvPr>
        </p:nvSpPr>
        <p:spPr/>
        <p:txBody>
          <a:bodyPr/>
          <a:lstStyle/>
          <a:p>
            <a:fld id="{82EA1D04-CA53-4DE3-84A8-2B63E41036C9}" type="slidenum">
              <a:rPr lang="de-DE" smtClean="0"/>
              <a:pPr/>
              <a:t>92</a:t>
            </a:fld>
            <a:endParaRPr lang="de-DE"/>
          </a:p>
        </p:txBody>
      </p:sp>
      <p:sp>
        <p:nvSpPr>
          <p:cNvPr id="6" name="TextBox 5">
            <a:extLst>
              <a:ext uri="{FF2B5EF4-FFF2-40B4-BE49-F238E27FC236}">
                <a16:creationId xmlns:a16="http://schemas.microsoft.com/office/drawing/2014/main" id="{3CE914F6-69FE-4B32-9505-913917813D0E}"/>
              </a:ext>
            </a:extLst>
          </p:cNvPr>
          <p:cNvSpPr txBox="1"/>
          <p:nvPr/>
        </p:nvSpPr>
        <p:spPr>
          <a:xfrm>
            <a:off x="7493743" y="4721600"/>
            <a:ext cx="4095993" cy="276999"/>
          </a:xfrm>
          <a:prstGeom prst="rect">
            <a:avLst/>
          </a:prstGeom>
          <a:noFill/>
        </p:spPr>
        <p:txBody>
          <a:bodyPr wrap="none" rtlCol="0">
            <a:spAutoFit/>
          </a:bodyPr>
          <a:lstStyle/>
          <a:p>
            <a:r>
              <a:rPr lang="de-DE" sz="1200"/>
              <a:t>Elementare Grundprinzipien im Resilient Software Design</a:t>
            </a:r>
          </a:p>
        </p:txBody>
      </p:sp>
      <p:sp>
        <p:nvSpPr>
          <p:cNvPr id="8" name="TextBox 7">
            <a:extLst>
              <a:ext uri="{FF2B5EF4-FFF2-40B4-BE49-F238E27FC236}">
                <a16:creationId xmlns:a16="http://schemas.microsoft.com/office/drawing/2014/main" id="{3AAD3568-607F-4DE9-95D1-76EF1F0FC729}"/>
              </a:ext>
            </a:extLst>
          </p:cNvPr>
          <p:cNvSpPr txBox="1"/>
          <p:nvPr/>
        </p:nvSpPr>
        <p:spPr>
          <a:xfrm>
            <a:off x="150212" y="1348162"/>
            <a:ext cx="8468493" cy="5109091"/>
          </a:xfrm>
          <a:prstGeom prst="rect">
            <a:avLst/>
          </a:prstGeom>
          <a:noFill/>
        </p:spPr>
        <p:txBody>
          <a:bodyPr wrap="square" rtlCol="0">
            <a:spAutoFit/>
          </a:bodyPr>
          <a:lstStyle/>
          <a:p>
            <a:r>
              <a:rPr lang="de-DE" b="1" dirty="0">
                <a:sym typeface="Wingdings" panose="05000000000000000000" pitchFamily="2" charset="2"/>
              </a:rPr>
              <a:t>Lose Kopplung</a:t>
            </a:r>
            <a:endParaRPr lang="de-DE" dirty="0">
              <a:sym typeface="Wingdings" panose="05000000000000000000" pitchFamily="2" charset="2"/>
            </a:endParaRPr>
          </a:p>
          <a:p>
            <a:endParaRPr lang="de-DE" sz="1400" dirty="0"/>
          </a:p>
          <a:p>
            <a:r>
              <a:rPr lang="de-DE" sz="1400" dirty="0"/>
              <a:t>Ist ein Grundprinzip zur Vermeidung kaskadierender Fehler und unterstützt die Isolation von Failure Units. </a:t>
            </a:r>
          </a:p>
          <a:p>
            <a:endParaRPr lang="de-DE" sz="1400" dirty="0"/>
          </a:p>
          <a:p>
            <a:r>
              <a:rPr lang="de-DE" sz="1400" dirty="0"/>
              <a:t>Ein Muster zur Umsetzung von loser Kopplung ist die Verwendung asynchroner Event- oder </a:t>
            </a:r>
          </a:p>
          <a:p>
            <a:r>
              <a:rPr lang="de-DE" sz="1400" dirty="0"/>
              <a:t>Nachrichten-basierter Kommunikation. Dadurch wird eine maximale Entkopplung </a:t>
            </a:r>
          </a:p>
          <a:p>
            <a:r>
              <a:rPr lang="de-DE" sz="1400" dirty="0"/>
              <a:t>der einzelnen Einheiten erreicht und die Wahrscheinlichkeit sich fortpflanzender </a:t>
            </a:r>
          </a:p>
          <a:p>
            <a:r>
              <a:rPr lang="de-DE" sz="1400" dirty="0"/>
              <a:t>Fehler wird minimiert.</a:t>
            </a:r>
          </a:p>
          <a:p>
            <a:endParaRPr lang="de-DE" sz="1400" dirty="0"/>
          </a:p>
          <a:p>
            <a:r>
              <a:rPr lang="de-DE" sz="1400" dirty="0"/>
              <a:t>Asynchrone Kommunikation benötigt zusätzliche Visualisierungs- und </a:t>
            </a:r>
          </a:p>
          <a:p>
            <a:r>
              <a:rPr lang="de-DE" sz="1400" dirty="0"/>
              <a:t>Überwachungsmöglichkeiten für asynchrone Nachrichtennetzwerke, </a:t>
            </a:r>
          </a:p>
          <a:p>
            <a:r>
              <a:rPr lang="de-DE" sz="1400" dirty="0"/>
              <a:t>um den Überblick zur Laufzeit nicht zu verlieren.</a:t>
            </a:r>
          </a:p>
          <a:p>
            <a:endParaRPr lang="de-DE" sz="1400" dirty="0"/>
          </a:p>
          <a:p>
            <a:r>
              <a:rPr lang="de-DE" sz="1400" dirty="0"/>
              <a:t>Synchrone Kommunikation muß Timeout- und Latenzüberwachung betreiben, </a:t>
            </a:r>
          </a:p>
          <a:p>
            <a:r>
              <a:rPr lang="de-DE" sz="1400" dirty="0"/>
              <a:t>um Antwortzeitfehler erkennen und behandeln zu können. Antworten, </a:t>
            </a:r>
          </a:p>
          <a:p>
            <a:r>
              <a:rPr lang="de-DE" sz="1400" dirty="0"/>
              <a:t>die nicht rechtzeitig ankommen oder synchrone Handshakes machen </a:t>
            </a:r>
          </a:p>
          <a:p>
            <a:r>
              <a:rPr lang="de-DE" sz="1400" dirty="0"/>
              <a:t>synchrone Kommunikation ähnlich kompliziert wie asynchrone Kommunikation.</a:t>
            </a:r>
          </a:p>
          <a:p>
            <a:endParaRPr lang="de-DE" sz="1400" dirty="0"/>
          </a:p>
          <a:p>
            <a:r>
              <a:rPr lang="de-DE" sz="1400" dirty="0"/>
              <a:t>Für synchrone Kommunikation (manchmal gibt es auch dafür gute Gründe) sollte man </a:t>
            </a:r>
          </a:p>
          <a:p>
            <a:r>
              <a:rPr lang="de-DE" sz="1400" dirty="0"/>
              <a:t>auf jeden Fall Muster wie Timeout und Circuit Breaker einsetzen, um eine gute Latenz-</a:t>
            </a:r>
            <a:br>
              <a:rPr lang="de-DE" sz="1400" dirty="0"/>
            </a:br>
            <a:r>
              <a:rPr lang="de-DE" sz="1400" dirty="0"/>
              <a:t>überwachung zu implementieren (s.a. Bibliotheken wie Hystrix von Netflix).</a:t>
            </a:r>
          </a:p>
          <a:p>
            <a:endParaRPr lang="de-DE" sz="1400" dirty="0"/>
          </a:p>
          <a:p>
            <a:r>
              <a:rPr lang="de-DE" sz="1400" dirty="0"/>
              <a:t>Ein hilfreiches Muster bei asynchroner Kommunikation ist die sog. Idempotenz.</a:t>
            </a:r>
          </a:p>
        </p:txBody>
      </p:sp>
    </p:spTree>
    <p:extLst>
      <p:ext uri="{BB962C8B-B14F-4D97-AF65-F5344CB8AC3E}">
        <p14:creationId xmlns:p14="http://schemas.microsoft.com/office/powerpoint/2010/main" val="927807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6833-C5CA-4ECC-8054-00827271F97C}"/>
              </a:ext>
            </a:extLst>
          </p:cNvPr>
          <p:cNvSpPr>
            <a:spLocks noGrp="1"/>
          </p:cNvSpPr>
          <p:nvPr>
            <p:ph type="title"/>
          </p:nvPr>
        </p:nvSpPr>
        <p:spPr/>
        <p:txBody>
          <a:bodyPr/>
          <a:lstStyle/>
          <a:p>
            <a:r>
              <a:rPr lang="de-DE"/>
              <a:t>4d) Ausflug in moderne Softwarearchitektur</a:t>
            </a:r>
            <a:br>
              <a:rPr lang="de-DE"/>
            </a:br>
            <a:r>
              <a:rPr lang="de-DE"/>
              <a:t>Resilienz</a:t>
            </a:r>
          </a:p>
        </p:txBody>
      </p:sp>
      <p:sp>
        <p:nvSpPr>
          <p:cNvPr id="3" name="Slide Number Placeholder 2">
            <a:extLst>
              <a:ext uri="{FF2B5EF4-FFF2-40B4-BE49-F238E27FC236}">
                <a16:creationId xmlns:a16="http://schemas.microsoft.com/office/drawing/2014/main" id="{4F26ED63-2BDD-4BC0-A5CB-DECCFB35E49F}"/>
              </a:ext>
            </a:extLst>
          </p:cNvPr>
          <p:cNvSpPr>
            <a:spLocks noGrp="1"/>
          </p:cNvSpPr>
          <p:nvPr>
            <p:ph type="sldNum" sz="quarter" idx="4"/>
          </p:nvPr>
        </p:nvSpPr>
        <p:spPr/>
        <p:txBody>
          <a:bodyPr/>
          <a:lstStyle/>
          <a:p>
            <a:fld id="{82EA1D04-CA53-4DE3-84A8-2B63E41036C9}" type="slidenum">
              <a:rPr lang="de-DE" smtClean="0"/>
              <a:pPr/>
              <a:t>93</a:t>
            </a:fld>
            <a:endParaRPr lang="de-DE"/>
          </a:p>
        </p:txBody>
      </p:sp>
      <p:sp>
        <p:nvSpPr>
          <p:cNvPr id="4" name="Content Placeholder 3">
            <a:extLst>
              <a:ext uri="{FF2B5EF4-FFF2-40B4-BE49-F238E27FC236}">
                <a16:creationId xmlns:a16="http://schemas.microsoft.com/office/drawing/2014/main" id="{FB274997-0A39-488B-984E-AF67CC22B3B8}"/>
              </a:ext>
            </a:extLst>
          </p:cNvPr>
          <p:cNvSpPr>
            <a:spLocks noGrp="1"/>
          </p:cNvSpPr>
          <p:nvPr>
            <p:ph idx="1"/>
          </p:nvPr>
        </p:nvSpPr>
        <p:spPr>
          <a:xfrm>
            <a:off x="202333" y="1458927"/>
            <a:ext cx="11752359" cy="3905999"/>
          </a:xfrm>
        </p:spPr>
        <p:txBody>
          <a:bodyPr/>
          <a:lstStyle/>
          <a:p>
            <a:pPr marL="0" indent="0">
              <a:buNone/>
            </a:pPr>
            <a:r>
              <a:rPr lang="de-DE" sz="1800" b="1" dirty="0"/>
              <a:t>Lose Kopplung </a:t>
            </a:r>
            <a:r>
              <a:rPr lang="de-DE" sz="1800" b="1" dirty="0">
                <a:sym typeface="Wingdings" panose="05000000000000000000" pitchFamily="2" charset="2"/>
              </a:rPr>
              <a:t> </a:t>
            </a:r>
            <a:r>
              <a:rPr lang="de-DE" sz="1800" b="1" dirty="0"/>
              <a:t>Idempotenz</a:t>
            </a:r>
          </a:p>
          <a:p>
            <a:pPr marL="0" indent="0">
              <a:buNone/>
            </a:pPr>
            <a:endParaRPr lang="de-DE" sz="1800" b="1" dirty="0"/>
          </a:p>
          <a:p>
            <a:r>
              <a:rPr lang="de-DE" sz="1400" dirty="0"/>
              <a:t>Mathematische Definition</a:t>
            </a:r>
          </a:p>
          <a:p>
            <a:endParaRPr lang="de-DE" sz="1400" dirty="0"/>
          </a:p>
          <a:p>
            <a:pPr marL="357188" lvl="1" indent="0">
              <a:buNone/>
            </a:pPr>
            <a:r>
              <a:rPr lang="de-DE" sz="1400" dirty="0"/>
              <a:t>Ein Element a einer Menge X heißt idempotent bezüglich einer n-stelligen Verknüpfung v : X n   → X ,  n ∈ N    und n &gt; 1 falls gilt: </a:t>
            </a:r>
          </a:p>
          <a:p>
            <a:pPr marL="357188" lvl="1" indent="0">
              <a:buNone/>
            </a:pPr>
            <a:r>
              <a:rPr lang="de-DE" sz="1400" dirty="0"/>
              <a:t>v ( a , … , a ) = a</a:t>
            </a:r>
          </a:p>
          <a:p>
            <a:endParaRPr lang="de-DE" sz="1400" dirty="0"/>
          </a:p>
          <a:p>
            <a:pPr marL="376238" lvl="1" indent="0">
              <a:buNone/>
            </a:pPr>
            <a:r>
              <a:rPr lang="de-DE" sz="1400" dirty="0"/>
              <a:t>Falls n = 2 ist und die Verknüpfung (wie etwa bei der Multiplikation üblich) in Potenzschreibweise notiert wird, </a:t>
            </a:r>
            <a:br>
              <a:rPr lang="de-DE" sz="1400" dirty="0"/>
            </a:br>
            <a:r>
              <a:rPr lang="de-DE" sz="1400" dirty="0"/>
              <a:t>schreibt sich die Bedingung als a*a = a²  = a, woraus unmittelbar a^n = a für alle n ∈ N folgt (da es für n = 1 und n = 2 gilt), </a:t>
            </a:r>
            <a:br>
              <a:rPr lang="de-DE" sz="1400" dirty="0"/>
            </a:br>
            <a:r>
              <a:rPr lang="de-DE" sz="1400" dirty="0"/>
              <a:t>was die Bezeichnung Idempotenz (lat. für gleiche Potenz) erklärt. </a:t>
            </a:r>
          </a:p>
          <a:p>
            <a:endParaRPr lang="de-DE" sz="1400" dirty="0"/>
          </a:p>
        </p:txBody>
      </p:sp>
    </p:spTree>
    <p:extLst>
      <p:ext uri="{BB962C8B-B14F-4D97-AF65-F5344CB8AC3E}">
        <p14:creationId xmlns:p14="http://schemas.microsoft.com/office/powerpoint/2010/main" val="1144336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6833-C5CA-4ECC-8054-00827271F97C}"/>
              </a:ext>
            </a:extLst>
          </p:cNvPr>
          <p:cNvSpPr>
            <a:spLocks noGrp="1"/>
          </p:cNvSpPr>
          <p:nvPr>
            <p:ph type="title"/>
          </p:nvPr>
        </p:nvSpPr>
        <p:spPr/>
        <p:txBody>
          <a:bodyPr/>
          <a:lstStyle/>
          <a:p>
            <a:r>
              <a:rPr lang="de-DE"/>
              <a:t>4d) Ausflug in moderne Softwarearchitektur</a:t>
            </a:r>
            <a:br>
              <a:rPr lang="de-DE"/>
            </a:br>
            <a:r>
              <a:rPr lang="de-DE"/>
              <a:t>Resilienz</a:t>
            </a:r>
          </a:p>
        </p:txBody>
      </p:sp>
      <p:sp>
        <p:nvSpPr>
          <p:cNvPr id="3" name="Slide Number Placeholder 2">
            <a:extLst>
              <a:ext uri="{FF2B5EF4-FFF2-40B4-BE49-F238E27FC236}">
                <a16:creationId xmlns:a16="http://schemas.microsoft.com/office/drawing/2014/main" id="{4F26ED63-2BDD-4BC0-A5CB-DECCFB35E49F}"/>
              </a:ext>
            </a:extLst>
          </p:cNvPr>
          <p:cNvSpPr>
            <a:spLocks noGrp="1"/>
          </p:cNvSpPr>
          <p:nvPr>
            <p:ph type="sldNum" sz="quarter" idx="4"/>
          </p:nvPr>
        </p:nvSpPr>
        <p:spPr/>
        <p:txBody>
          <a:bodyPr/>
          <a:lstStyle/>
          <a:p>
            <a:fld id="{82EA1D04-CA53-4DE3-84A8-2B63E41036C9}" type="slidenum">
              <a:rPr lang="de-DE" smtClean="0"/>
              <a:pPr/>
              <a:t>94</a:t>
            </a:fld>
            <a:endParaRPr lang="de-DE"/>
          </a:p>
        </p:txBody>
      </p:sp>
      <p:sp>
        <p:nvSpPr>
          <p:cNvPr id="4" name="Content Placeholder 3">
            <a:extLst>
              <a:ext uri="{FF2B5EF4-FFF2-40B4-BE49-F238E27FC236}">
                <a16:creationId xmlns:a16="http://schemas.microsoft.com/office/drawing/2014/main" id="{FB274997-0A39-488B-984E-AF67CC22B3B8}"/>
              </a:ext>
            </a:extLst>
          </p:cNvPr>
          <p:cNvSpPr>
            <a:spLocks noGrp="1"/>
          </p:cNvSpPr>
          <p:nvPr>
            <p:ph idx="1"/>
          </p:nvPr>
        </p:nvSpPr>
        <p:spPr>
          <a:xfrm>
            <a:off x="202333" y="1373202"/>
            <a:ext cx="11752359" cy="3905999"/>
          </a:xfrm>
        </p:spPr>
        <p:txBody>
          <a:bodyPr/>
          <a:lstStyle/>
          <a:p>
            <a:pPr marL="0" indent="0">
              <a:buNone/>
            </a:pPr>
            <a:r>
              <a:rPr lang="de-DE" sz="1800" b="1" dirty="0"/>
              <a:t>Lose Kopplung </a:t>
            </a:r>
            <a:r>
              <a:rPr lang="de-DE" sz="1800" b="1" dirty="0">
                <a:sym typeface="Wingdings" panose="05000000000000000000" pitchFamily="2" charset="2"/>
              </a:rPr>
              <a:t> </a:t>
            </a:r>
            <a:r>
              <a:rPr lang="de-DE" sz="1800" b="1" dirty="0"/>
              <a:t>Idempotenz</a:t>
            </a:r>
          </a:p>
          <a:p>
            <a:pPr marL="0" indent="0">
              <a:buNone/>
            </a:pPr>
            <a:endParaRPr lang="de-DE" sz="1800" b="1" dirty="0"/>
          </a:p>
          <a:p>
            <a:r>
              <a:rPr lang="de-DE" sz="1200" dirty="0"/>
              <a:t>Ein (verändernder) Aufruf ist idempotent, wenn wiederholte Aufrufe keine zusätzlichen Seiteneffekte haben.</a:t>
            </a:r>
          </a:p>
          <a:p>
            <a:pPr lvl="2"/>
            <a:r>
              <a:rPr lang="de-DE" sz="1200" dirty="0"/>
              <a:t>Beispiel: Der Aufruf „Addiere 1 auf Wert“ ist nicht idempotent, weil der Wert sich mit jedem Aufruf verändert. Der Aufruf „Setze Wert auf 5“ hingegen ist idempotent. Egal, wie oft ich diesen Aufruf auf einen Wert anwende, das Ergebnis wird immer gleich sein, d. h. es entstehen keine zusätzlichen Seiteneffekte.</a:t>
            </a:r>
          </a:p>
          <a:p>
            <a:pPr lvl="2"/>
            <a:endParaRPr lang="de-DE" sz="1200" dirty="0"/>
          </a:p>
          <a:p>
            <a:r>
              <a:rPr lang="de-DE" sz="1200" dirty="0"/>
              <a:t>Bei synchronen Aufrufen mit Latenzüberwachung gibt es das Problem, dass im Fall einer zu langsamen Antwort in der Regel nicht unterschieden werden kann, ob der Aufruf gar nicht beim Empfänger angekommen ist oder ob der Empfänger nur zu langsam geantwortet hat.</a:t>
            </a:r>
          </a:p>
          <a:p>
            <a:pPr lvl="1"/>
            <a:r>
              <a:rPr lang="de-DE" sz="1200" dirty="0"/>
              <a:t>Es ist also unklar, ob die Anfrage verarbeitet wurde oder nicht.</a:t>
            </a:r>
          </a:p>
          <a:p>
            <a:endParaRPr lang="de-DE" sz="1200" dirty="0"/>
          </a:p>
          <a:p>
            <a:r>
              <a:rPr lang="de-DE" sz="1200" dirty="0"/>
              <a:t>Verwendet man nicht idempotente Aufrufe, steht man bei zu langsamen Antworten vor dem Problem, dass man nicht oder nur mit sehr großem Aufwand entscheiden kann, ob man den Aufruf noch einmal senden darf oder nicht. </a:t>
            </a:r>
          </a:p>
          <a:p>
            <a:endParaRPr lang="de-DE" sz="1200" dirty="0"/>
          </a:p>
          <a:p>
            <a:r>
              <a:rPr lang="de-DE" sz="1200" dirty="0"/>
              <a:t>Verwendet man idempotente Aufrufe, stellt sich dieses Problem nicht</a:t>
            </a:r>
          </a:p>
          <a:p>
            <a:pPr lvl="1"/>
            <a:r>
              <a:rPr lang="de-DE" sz="1200" dirty="0"/>
              <a:t>Man ruft den Empfänger einfach so oft auf (mit sinnvollen Pausen und Fehlerbehebungsmaßnahmen zwischen den Aufrufen), bis man die Rückmeldung erhält, dass der Aufruf erfolgreich verarbeitet worden ist. </a:t>
            </a:r>
          </a:p>
          <a:p>
            <a:pPr lvl="1"/>
            <a:r>
              <a:rPr lang="de-DE" sz="1200" dirty="0"/>
              <a:t>Idempotente Aufrufe ermöglichen es, von einer Exactly Once-Kommunikation auf eine At Least Once-Kommunikation zu wechseln.</a:t>
            </a:r>
          </a:p>
          <a:p>
            <a:pPr lvl="1"/>
            <a:r>
              <a:rPr lang="de-DE" sz="1200" dirty="0"/>
              <a:t>Diese Art der Kommunikation ist wesentlich leichter umsetzbar und hat deutlich geringere Anforderungen an die Kommunikationsinfrastruktur.</a:t>
            </a:r>
          </a:p>
          <a:p>
            <a:pPr lvl="1"/>
            <a:endParaRPr lang="de-DE" dirty="0"/>
          </a:p>
        </p:txBody>
      </p:sp>
    </p:spTree>
    <p:extLst>
      <p:ext uri="{BB962C8B-B14F-4D97-AF65-F5344CB8AC3E}">
        <p14:creationId xmlns:p14="http://schemas.microsoft.com/office/powerpoint/2010/main" val="16417857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6833-C5CA-4ECC-8054-00827271F97C}"/>
              </a:ext>
            </a:extLst>
          </p:cNvPr>
          <p:cNvSpPr>
            <a:spLocks noGrp="1"/>
          </p:cNvSpPr>
          <p:nvPr>
            <p:ph type="title"/>
          </p:nvPr>
        </p:nvSpPr>
        <p:spPr/>
        <p:txBody>
          <a:bodyPr/>
          <a:lstStyle/>
          <a:p>
            <a:r>
              <a:rPr lang="de-DE"/>
              <a:t>4d) Ausflug in moderne Softwarearchitektur</a:t>
            </a:r>
            <a:br>
              <a:rPr lang="de-DE"/>
            </a:br>
            <a:r>
              <a:rPr lang="de-DE"/>
              <a:t>Resilienz</a:t>
            </a:r>
          </a:p>
        </p:txBody>
      </p:sp>
      <p:sp>
        <p:nvSpPr>
          <p:cNvPr id="3" name="Slide Number Placeholder 2">
            <a:extLst>
              <a:ext uri="{FF2B5EF4-FFF2-40B4-BE49-F238E27FC236}">
                <a16:creationId xmlns:a16="http://schemas.microsoft.com/office/drawing/2014/main" id="{4F26ED63-2BDD-4BC0-A5CB-DECCFB35E49F}"/>
              </a:ext>
            </a:extLst>
          </p:cNvPr>
          <p:cNvSpPr>
            <a:spLocks noGrp="1"/>
          </p:cNvSpPr>
          <p:nvPr>
            <p:ph type="sldNum" sz="quarter" idx="4"/>
          </p:nvPr>
        </p:nvSpPr>
        <p:spPr/>
        <p:txBody>
          <a:bodyPr/>
          <a:lstStyle/>
          <a:p>
            <a:fld id="{82EA1D04-CA53-4DE3-84A8-2B63E41036C9}" type="slidenum">
              <a:rPr lang="de-DE" smtClean="0"/>
              <a:pPr/>
              <a:t>95</a:t>
            </a:fld>
            <a:endParaRPr lang="de-DE"/>
          </a:p>
        </p:txBody>
      </p:sp>
      <p:sp>
        <p:nvSpPr>
          <p:cNvPr id="4" name="Content Placeholder 3">
            <a:extLst>
              <a:ext uri="{FF2B5EF4-FFF2-40B4-BE49-F238E27FC236}">
                <a16:creationId xmlns:a16="http://schemas.microsoft.com/office/drawing/2014/main" id="{FB274997-0A39-488B-984E-AF67CC22B3B8}"/>
              </a:ext>
            </a:extLst>
          </p:cNvPr>
          <p:cNvSpPr>
            <a:spLocks noGrp="1"/>
          </p:cNvSpPr>
          <p:nvPr>
            <p:ph idx="1"/>
          </p:nvPr>
        </p:nvSpPr>
        <p:spPr>
          <a:xfrm>
            <a:off x="202333" y="1506552"/>
            <a:ext cx="11752359" cy="3905999"/>
          </a:xfrm>
        </p:spPr>
        <p:txBody>
          <a:bodyPr/>
          <a:lstStyle/>
          <a:p>
            <a:pPr marL="0" indent="0">
              <a:buNone/>
            </a:pPr>
            <a:r>
              <a:rPr lang="de-DE" sz="1800" b="1" dirty="0"/>
              <a:t>Lose Kopplung </a:t>
            </a:r>
            <a:r>
              <a:rPr lang="de-DE" sz="1800" b="1" dirty="0">
                <a:sym typeface="Wingdings" panose="05000000000000000000" pitchFamily="2" charset="2"/>
              </a:rPr>
              <a:t> </a:t>
            </a:r>
            <a:r>
              <a:rPr lang="de-DE" sz="1800" b="1" dirty="0"/>
              <a:t>Idempotenz</a:t>
            </a:r>
          </a:p>
          <a:p>
            <a:pPr marL="0" indent="0">
              <a:buNone/>
            </a:pPr>
            <a:endParaRPr lang="de-DE" sz="1800" b="1" dirty="0"/>
          </a:p>
          <a:p>
            <a:r>
              <a:rPr lang="de-DE" sz="1400" dirty="0"/>
              <a:t>Wie kann man Aufrufe/Nachrichten idempotent bekommen ?</a:t>
            </a:r>
          </a:p>
          <a:p>
            <a:pPr lvl="1"/>
            <a:r>
              <a:rPr lang="de-DE" sz="1400" dirty="0"/>
              <a:t>Beispiel :</a:t>
            </a:r>
            <a:br>
              <a:rPr lang="de-DE" sz="1400" dirty="0"/>
            </a:br>
            <a:r>
              <a:rPr lang="de-DE" sz="1400" dirty="0"/>
              <a:t>Erhöhe ab 25.01.2019 Anzahl Kinder bei Mitarbeiterin Maria um 1</a:t>
            </a:r>
            <a:br>
              <a:rPr lang="de-DE" sz="1400" dirty="0"/>
            </a:br>
            <a:r>
              <a:rPr lang="de-DE" sz="1400" dirty="0"/>
              <a:t>Mitarbeiterin Maria hat am 25.01.2019 ein Kind bekommen</a:t>
            </a:r>
          </a:p>
          <a:p>
            <a:pPr lvl="1"/>
            <a:endParaRPr lang="de-DE" sz="1400" dirty="0"/>
          </a:p>
          <a:p>
            <a:pPr lvl="1"/>
            <a:r>
              <a:rPr lang="de-DE" sz="1400" dirty="0"/>
              <a:t>Was ist der Unterschied ?</a:t>
            </a:r>
            <a:br>
              <a:rPr lang="de-DE" sz="1400" dirty="0"/>
            </a:br>
            <a:br>
              <a:rPr lang="de-DE" sz="1400" dirty="0"/>
            </a:br>
            <a:r>
              <a:rPr lang="de-DE" sz="1400" dirty="0"/>
              <a:t>Erhöhe Anzahl Kinder bei Mitarbeiterin Maria um 1 transportiert die Daten (25.01.2019, 1) </a:t>
            </a:r>
            <a:br>
              <a:rPr lang="de-DE" sz="1400" dirty="0"/>
            </a:br>
            <a:r>
              <a:rPr lang="de-DE" sz="1400" dirty="0"/>
              <a:t>und die notwendige Verarbeitungslogik (erhöhe = +) in der Nachricht</a:t>
            </a:r>
            <a:br>
              <a:rPr lang="de-DE" sz="1400" dirty="0"/>
            </a:br>
            <a:br>
              <a:rPr lang="de-DE" sz="1400" dirty="0"/>
            </a:br>
            <a:r>
              <a:rPr lang="de-DE" sz="1400" dirty="0"/>
              <a:t>Mitarbeiterin Maria hat am 25.01.2019 ein Kind bekommen transportiert die Information – die Verarbeitungslogik liegt beim Empfänger</a:t>
            </a:r>
            <a:br>
              <a:rPr lang="de-DE" sz="1400" dirty="0"/>
            </a:br>
            <a:r>
              <a:rPr lang="de-DE" sz="1400" dirty="0"/>
              <a:t>Diese Information kann ich beliebig oft schicken (bis der Empfänger mir mitteilt, daß er verstanden hat und ich damit aufhören kann)</a:t>
            </a:r>
          </a:p>
          <a:p>
            <a:pPr lvl="1"/>
            <a:endParaRPr lang="de-DE" sz="1400" dirty="0"/>
          </a:p>
          <a:p>
            <a:pPr lvl="1"/>
            <a:r>
              <a:rPr lang="de-DE" sz="1400" b="1" dirty="0"/>
              <a:t>Der Austausch von Informationen statt Daten ist eine Möglichkeit idempotente Aufrufe/Nachrichten zu erzeugen.</a:t>
            </a:r>
          </a:p>
        </p:txBody>
      </p:sp>
    </p:spTree>
    <p:extLst>
      <p:ext uri="{BB962C8B-B14F-4D97-AF65-F5344CB8AC3E}">
        <p14:creationId xmlns:p14="http://schemas.microsoft.com/office/powerpoint/2010/main" val="20320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707CCE-5268-47C6-91EB-0F5032BDA4F5}"/>
              </a:ext>
            </a:extLst>
          </p:cNvPr>
          <p:cNvPicPr>
            <a:picLocks noChangeAspect="1"/>
          </p:cNvPicPr>
          <p:nvPr/>
        </p:nvPicPr>
        <p:blipFill>
          <a:blip r:embed="rId2"/>
          <a:stretch>
            <a:fillRect/>
          </a:stretch>
        </p:blipFill>
        <p:spPr>
          <a:xfrm>
            <a:off x="6512493" y="974800"/>
            <a:ext cx="5586527" cy="3957124"/>
          </a:xfrm>
          <a:prstGeom prst="rect">
            <a:avLst/>
          </a:prstGeom>
        </p:spPr>
      </p:pic>
      <p:sp>
        <p:nvSpPr>
          <p:cNvPr id="2" name="Title 1">
            <a:extLst>
              <a:ext uri="{FF2B5EF4-FFF2-40B4-BE49-F238E27FC236}">
                <a16:creationId xmlns:a16="http://schemas.microsoft.com/office/drawing/2014/main" id="{D7536833-C5CA-4ECC-8054-00827271F97C}"/>
              </a:ext>
            </a:extLst>
          </p:cNvPr>
          <p:cNvSpPr>
            <a:spLocks noGrp="1"/>
          </p:cNvSpPr>
          <p:nvPr>
            <p:ph type="title"/>
          </p:nvPr>
        </p:nvSpPr>
        <p:spPr/>
        <p:txBody>
          <a:bodyPr/>
          <a:lstStyle/>
          <a:p>
            <a:r>
              <a:rPr lang="de-DE"/>
              <a:t>4d) Ausflug in moderne Softwarearchitektur</a:t>
            </a:r>
            <a:br>
              <a:rPr lang="de-DE"/>
            </a:br>
            <a:r>
              <a:rPr lang="de-DE"/>
              <a:t>Resilienz</a:t>
            </a:r>
          </a:p>
        </p:txBody>
      </p:sp>
      <p:sp>
        <p:nvSpPr>
          <p:cNvPr id="3" name="Slide Number Placeholder 2">
            <a:extLst>
              <a:ext uri="{FF2B5EF4-FFF2-40B4-BE49-F238E27FC236}">
                <a16:creationId xmlns:a16="http://schemas.microsoft.com/office/drawing/2014/main" id="{4F26ED63-2BDD-4BC0-A5CB-DECCFB35E49F}"/>
              </a:ext>
            </a:extLst>
          </p:cNvPr>
          <p:cNvSpPr>
            <a:spLocks noGrp="1"/>
          </p:cNvSpPr>
          <p:nvPr>
            <p:ph type="sldNum" sz="quarter" idx="4"/>
          </p:nvPr>
        </p:nvSpPr>
        <p:spPr/>
        <p:txBody>
          <a:bodyPr/>
          <a:lstStyle/>
          <a:p>
            <a:fld id="{82EA1D04-CA53-4DE3-84A8-2B63E41036C9}" type="slidenum">
              <a:rPr lang="de-DE" smtClean="0"/>
              <a:pPr/>
              <a:t>96</a:t>
            </a:fld>
            <a:endParaRPr lang="de-DE"/>
          </a:p>
        </p:txBody>
      </p:sp>
      <p:sp>
        <p:nvSpPr>
          <p:cNvPr id="6" name="TextBox 5">
            <a:extLst>
              <a:ext uri="{FF2B5EF4-FFF2-40B4-BE49-F238E27FC236}">
                <a16:creationId xmlns:a16="http://schemas.microsoft.com/office/drawing/2014/main" id="{3CE914F6-69FE-4B32-9505-913917813D0E}"/>
              </a:ext>
            </a:extLst>
          </p:cNvPr>
          <p:cNvSpPr txBox="1"/>
          <p:nvPr/>
        </p:nvSpPr>
        <p:spPr>
          <a:xfrm>
            <a:off x="7493743" y="4654925"/>
            <a:ext cx="4095993" cy="276999"/>
          </a:xfrm>
          <a:prstGeom prst="rect">
            <a:avLst/>
          </a:prstGeom>
          <a:noFill/>
        </p:spPr>
        <p:txBody>
          <a:bodyPr wrap="none" rtlCol="0">
            <a:spAutoFit/>
          </a:bodyPr>
          <a:lstStyle/>
          <a:p>
            <a:r>
              <a:rPr lang="de-DE" sz="1200"/>
              <a:t>Elementare Grundprinzipien im Resilient Software Design</a:t>
            </a:r>
          </a:p>
        </p:txBody>
      </p:sp>
      <p:sp>
        <p:nvSpPr>
          <p:cNvPr id="8" name="TextBox 7">
            <a:extLst>
              <a:ext uri="{FF2B5EF4-FFF2-40B4-BE49-F238E27FC236}">
                <a16:creationId xmlns:a16="http://schemas.microsoft.com/office/drawing/2014/main" id="{3AAD3568-607F-4DE9-95D1-76EF1F0FC729}"/>
              </a:ext>
            </a:extLst>
          </p:cNvPr>
          <p:cNvSpPr txBox="1"/>
          <p:nvPr/>
        </p:nvSpPr>
        <p:spPr>
          <a:xfrm>
            <a:off x="150213" y="1271962"/>
            <a:ext cx="7038527" cy="5386090"/>
          </a:xfrm>
          <a:prstGeom prst="rect">
            <a:avLst/>
          </a:prstGeom>
          <a:noFill/>
        </p:spPr>
        <p:txBody>
          <a:bodyPr wrap="square" rtlCol="0">
            <a:spAutoFit/>
          </a:bodyPr>
          <a:lstStyle/>
          <a:p>
            <a:r>
              <a:rPr lang="de-DE" b="1" dirty="0">
                <a:sym typeface="Wingdings" panose="05000000000000000000" pitchFamily="2" charset="2"/>
              </a:rPr>
              <a:t>Fallback</a:t>
            </a:r>
          </a:p>
          <a:p>
            <a:endParaRPr lang="de-DE" dirty="0">
              <a:sym typeface="Wingdings" panose="05000000000000000000" pitchFamily="2" charset="2"/>
            </a:endParaRPr>
          </a:p>
          <a:p>
            <a:r>
              <a:rPr lang="de-DE" sz="1400" dirty="0"/>
              <a:t>Es ist notwendig eine klare Strategie zu besitzen mit Fehlern umzugehen (beheben oder abschwächen).</a:t>
            </a:r>
          </a:p>
          <a:p>
            <a:r>
              <a:rPr lang="de-DE" sz="1400" dirty="0"/>
              <a:t>Diese Strategie sollte sowohl die Bedürfnisse der Nutzer als auch der Administratoren so gut wie möglich unterstützen. </a:t>
            </a:r>
          </a:p>
          <a:p>
            <a:r>
              <a:rPr lang="de-DE" sz="1400" dirty="0"/>
              <a:t>Die Benutzer sollten im Idealfall überhaupt nicht bemerken, dass ein Fehler aufgetreten ist. Die Administratoren sollten einfach Fehlerbehebung durchführen können. </a:t>
            </a:r>
          </a:p>
          <a:p>
            <a:r>
              <a:rPr lang="de-DE" sz="1400" dirty="0"/>
              <a:t>Das Mittel der Wahl ist eine vollständig automatisierte Fehlerbehandlung.</a:t>
            </a:r>
          </a:p>
          <a:p>
            <a:endParaRPr lang="de-DE" sz="1400" dirty="0"/>
          </a:p>
          <a:p>
            <a:r>
              <a:rPr lang="de-DE" sz="1400" dirty="0"/>
              <a:t>Beispiel : einfache Webanwendung</a:t>
            </a:r>
            <a:br>
              <a:rPr lang="de-DE" sz="1400" dirty="0"/>
            </a:br>
            <a:r>
              <a:rPr lang="de-DE" sz="1400" dirty="0"/>
              <a:t>In einer Webanwendung führt eine Anfrage an die Datenbank nach einer Sekunde in einen (erkannten) Timeout. Alle weiteren Anfrage ebenfalls.</a:t>
            </a:r>
            <a:br>
              <a:rPr lang="de-DE" sz="1400" dirty="0"/>
            </a:br>
            <a:endParaRPr lang="de-DE" sz="1400" dirty="0"/>
          </a:p>
          <a:p>
            <a:r>
              <a:rPr lang="de-DE" sz="1400" dirty="0"/>
              <a:t>Wie könnte die Anwendung reagieren :</a:t>
            </a:r>
          </a:p>
          <a:p>
            <a:pPr marL="285750" indent="-285750">
              <a:buFontTx/>
              <a:buChar char="-"/>
            </a:pPr>
            <a:r>
              <a:rPr lang="de-DE" sz="1400" dirty="0"/>
              <a:t>Fehlerseite mit Hinweis auf das Problem (bitte später noch einmal versuchen)</a:t>
            </a:r>
          </a:p>
          <a:p>
            <a:pPr marL="285750" indent="-285750">
              <a:buFontTx/>
              <a:buChar char="-"/>
            </a:pPr>
            <a:r>
              <a:rPr lang="de-DE" sz="1400" dirty="0"/>
              <a:t>Nutzerdaten in Caches und Leseanfragen aus den Caches bedienen -Schreibanfragen mit Hinweis</a:t>
            </a:r>
          </a:p>
          <a:p>
            <a:pPr marL="285750" indent="-285750">
              <a:buFontTx/>
              <a:buChar char="-"/>
            </a:pPr>
            <a:r>
              <a:rPr lang="de-DE" sz="1400" dirty="0"/>
              <a:t>Schreibanfragen in eine Queue, die asynchron abgearbeitet wird, sobald die Verbindung zur Datenbank wieder verfügbar ist, mit Hinweis, dass der Auftrag angenommen wurde und später verarbeitet wird</a:t>
            </a:r>
          </a:p>
          <a:p>
            <a:pPr marL="285750" indent="-285750">
              <a:buFontTx/>
              <a:buChar char="-"/>
            </a:pPr>
            <a:r>
              <a:rPr lang="de-DE" sz="1400" dirty="0"/>
              <a:t>Oder … ?</a:t>
            </a:r>
          </a:p>
          <a:p>
            <a:endParaRPr lang="de-DE" sz="1400" dirty="0"/>
          </a:p>
          <a:p>
            <a:r>
              <a:rPr lang="de-DE" sz="1400" dirty="0"/>
              <a:t>Das sind alles Varianten einer </a:t>
            </a:r>
            <a:r>
              <a:rPr lang="de-DE" sz="1400" b="1" dirty="0"/>
              <a:t>Graceful Degradation Of Service</a:t>
            </a:r>
            <a:r>
              <a:rPr lang="de-DE" sz="1400" dirty="0"/>
              <a:t>.</a:t>
            </a:r>
          </a:p>
        </p:txBody>
      </p:sp>
    </p:spTree>
    <p:extLst>
      <p:ext uri="{BB962C8B-B14F-4D97-AF65-F5344CB8AC3E}">
        <p14:creationId xmlns:p14="http://schemas.microsoft.com/office/powerpoint/2010/main" val="912828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6833-C5CA-4ECC-8054-00827271F97C}"/>
              </a:ext>
            </a:extLst>
          </p:cNvPr>
          <p:cNvSpPr>
            <a:spLocks noGrp="1"/>
          </p:cNvSpPr>
          <p:nvPr>
            <p:ph type="title"/>
          </p:nvPr>
        </p:nvSpPr>
        <p:spPr/>
        <p:txBody>
          <a:bodyPr/>
          <a:lstStyle/>
          <a:p>
            <a:r>
              <a:rPr lang="de-DE"/>
              <a:t>4d) Ausflug in moderne Softwarearchitektur</a:t>
            </a:r>
            <a:br>
              <a:rPr lang="de-DE"/>
            </a:br>
            <a:r>
              <a:rPr lang="de-DE"/>
              <a:t>Resilienz</a:t>
            </a:r>
          </a:p>
        </p:txBody>
      </p:sp>
      <p:sp>
        <p:nvSpPr>
          <p:cNvPr id="3" name="Slide Number Placeholder 2">
            <a:extLst>
              <a:ext uri="{FF2B5EF4-FFF2-40B4-BE49-F238E27FC236}">
                <a16:creationId xmlns:a16="http://schemas.microsoft.com/office/drawing/2014/main" id="{4F26ED63-2BDD-4BC0-A5CB-DECCFB35E49F}"/>
              </a:ext>
            </a:extLst>
          </p:cNvPr>
          <p:cNvSpPr>
            <a:spLocks noGrp="1"/>
          </p:cNvSpPr>
          <p:nvPr>
            <p:ph type="sldNum" sz="quarter" idx="4"/>
          </p:nvPr>
        </p:nvSpPr>
        <p:spPr/>
        <p:txBody>
          <a:bodyPr/>
          <a:lstStyle/>
          <a:p>
            <a:fld id="{82EA1D04-CA53-4DE3-84A8-2B63E41036C9}" type="slidenum">
              <a:rPr lang="de-DE" smtClean="0"/>
              <a:pPr/>
              <a:t>97</a:t>
            </a:fld>
            <a:endParaRPr lang="de-DE"/>
          </a:p>
        </p:txBody>
      </p:sp>
      <p:sp>
        <p:nvSpPr>
          <p:cNvPr id="8" name="TextBox 7">
            <a:extLst>
              <a:ext uri="{FF2B5EF4-FFF2-40B4-BE49-F238E27FC236}">
                <a16:creationId xmlns:a16="http://schemas.microsoft.com/office/drawing/2014/main" id="{3AAD3568-607F-4DE9-95D1-76EF1F0FC729}"/>
              </a:ext>
            </a:extLst>
          </p:cNvPr>
          <p:cNvSpPr txBox="1"/>
          <p:nvPr/>
        </p:nvSpPr>
        <p:spPr>
          <a:xfrm>
            <a:off x="150213" y="1433887"/>
            <a:ext cx="11736386" cy="4955203"/>
          </a:xfrm>
          <a:prstGeom prst="rect">
            <a:avLst/>
          </a:prstGeom>
          <a:noFill/>
        </p:spPr>
        <p:txBody>
          <a:bodyPr wrap="square" rtlCol="0">
            <a:spAutoFit/>
          </a:bodyPr>
          <a:lstStyle/>
          <a:p>
            <a:r>
              <a:rPr lang="de-DE" b="1" dirty="0"/>
              <a:t>Graceful Degradation Of Service</a:t>
            </a:r>
            <a:endParaRPr lang="de-DE" b="1" dirty="0">
              <a:sym typeface="Wingdings" panose="05000000000000000000" pitchFamily="2" charset="2"/>
            </a:endParaRPr>
          </a:p>
          <a:p>
            <a:endParaRPr lang="de-DE" dirty="0">
              <a:sym typeface="Wingdings" panose="05000000000000000000" pitchFamily="2" charset="2"/>
            </a:endParaRPr>
          </a:p>
          <a:p>
            <a:r>
              <a:rPr lang="de-DE" sz="1400" dirty="0"/>
              <a:t>Ist die kontrollierte Herabsetzung der Servicequalität. </a:t>
            </a:r>
          </a:p>
          <a:p>
            <a:r>
              <a:rPr lang="de-DE" sz="1400" dirty="0"/>
              <a:t>Jede der vorher genannten Reaktionen kann je nach Anwendungsfall valide sein. </a:t>
            </a:r>
          </a:p>
          <a:p>
            <a:endParaRPr lang="de-DE" sz="1400" dirty="0"/>
          </a:p>
          <a:p>
            <a:r>
              <a:rPr lang="de-DE" sz="1400" dirty="0"/>
              <a:t>Eine Variante ist nie valide </a:t>
            </a:r>
            <a:r>
              <a:rPr lang="de-DE" sz="1400" dirty="0">
                <a:sym typeface="Wingdings" panose="05000000000000000000" pitchFamily="2" charset="2"/>
              </a:rPr>
              <a:t></a:t>
            </a:r>
            <a:r>
              <a:rPr lang="de-DE" sz="1400" dirty="0"/>
              <a:t> der Anwender sieht die Sanduhr, bis sein Browser nach 5 Minuten einen Netzwerktimeout meldet. </a:t>
            </a:r>
          </a:p>
          <a:p>
            <a:endParaRPr lang="de-DE" sz="1400" dirty="0"/>
          </a:p>
          <a:p>
            <a:r>
              <a:rPr lang="de-DE" sz="1400" dirty="0"/>
              <a:t>Was genau gewählt wird, muss geplant sein und ist keine Entscheidung, die ein Entwickler „on the fly“ treffen kann, während er gerade die entsprechende Fehlerbehandlung implementiert.</a:t>
            </a:r>
          </a:p>
          <a:p>
            <a:endParaRPr lang="de-DE" sz="1400" dirty="0"/>
          </a:p>
          <a:p>
            <a:r>
              <a:rPr lang="de-DE" sz="1400" dirty="0"/>
              <a:t>Fachanforderungen bestimmen die gewählte Variante, deshalb müssen diese Fragen wie die User Stories und die Basisarchitektur geklärt sein, bevor ein Entwickler den zugehörigen Code schreibt. </a:t>
            </a:r>
          </a:p>
          <a:p>
            <a:endParaRPr lang="de-DE" sz="1400" dirty="0"/>
          </a:p>
          <a:p>
            <a:r>
              <a:rPr lang="de-DE" sz="1400" dirty="0"/>
              <a:t>In einem agilen Umfeld klärt und beantwortet das ein Product Owner. Gute Architekten entwickeln mit allen Produkt Ownern gemeinsam einheitliche Strategien über alle Produkte.</a:t>
            </a:r>
          </a:p>
          <a:p>
            <a:endParaRPr lang="de-DE" sz="1400" dirty="0"/>
          </a:p>
          <a:p>
            <a:r>
              <a:rPr lang="de-DE" sz="1400" dirty="0"/>
              <a:t>Ist die grundsätzliche Fallback-Strategie festgelegt, kann man die Strategie bei der Umsetzung noch durch zusätzliche Muster wie Escalation Strategy oder Error Handler, für das Implementieren einer automatischen Fehlerbehebung, unterstützen (s.a. Patterns for Fault Tolerant Software Oktober 2007 von Robert Hanmer).</a:t>
            </a:r>
          </a:p>
          <a:p>
            <a:endParaRPr lang="de-DE" sz="1400" dirty="0"/>
          </a:p>
          <a:p>
            <a:r>
              <a:rPr lang="de-DE" sz="1400" dirty="0"/>
              <a:t>Graceful Degradation of Service ist also immer </a:t>
            </a:r>
            <a:r>
              <a:rPr lang="de-DE" sz="1400" b="1" dirty="0"/>
              <a:t>eine </a:t>
            </a:r>
            <a:r>
              <a:rPr lang="de-DE" sz="1400" b="1" i="1" dirty="0"/>
              <a:t>geplante</a:t>
            </a:r>
            <a:r>
              <a:rPr lang="de-DE" sz="1400" b="1" dirty="0"/>
              <a:t> Strategie</a:t>
            </a:r>
            <a:r>
              <a:rPr lang="de-DE" sz="1400" dirty="0"/>
              <a:t> - aus Fachanforderungen entwickelt.</a:t>
            </a:r>
          </a:p>
          <a:p>
            <a:endParaRPr lang="de-DE" sz="1400" dirty="0"/>
          </a:p>
        </p:txBody>
      </p:sp>
    </p:spTree>
    <p:extLst>
      <p:ext uri="{BB962C8B-B14F-4D97-AF65-F5344CB8AC3E}">
        <p14:creationId xmlns:p14="http://schemas.microsoft.com/office/powerpoint/2010/main" val="42490551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4e) Portability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98</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dirty="0"/>
              <a:t>Ist ein Maß der Effizienz und Effektivität ein Software System von einer Umgebung in eine andere zu migrieren. Die Faktoren, die Portability beeinflussen sind</a:t>
            </a:r>
          </a:p>
          <a:p>
            <a:endParaRPr lang="de-DE" dirty="0"/>
          </a:p>
          <a:p>
            <a:pPr lvl="1"/>
            <a:r>
              <a:rPr lang="de-DE" dirty="0"/>
              <a:t>Adaptibility (Adaptivität, Anpassbarkeit)</a:t>
            </a:r>
          </a:p>
          <a:p>
            <a:pPr lvl="2"/>
            <a:r>
              <a:rPr lang="de-DE" dirty="0"/>
              <a:t>Code, der anpassbar ist</a:t>
            </a:r>
          </a:p>
          <a:p>
            <a:pPr lvl="2"/>
            <a:r>
              <a:rPr lang="de-DE" dirty="0"/>
              <a:t>SOLID Prinzipien unterstützen Adaptivität</a:t>
            </a:r>
          </a:p>
          <a:p>
            <a:pPr lvl="3"/>
            <a:r>
              <a:rPr lang="de-DE" dirty="0"/>
              <a:t>Single responsibility principle</a:t>
            </a:r>
          </a:p>
          <a:p>
            <a:pPr lvl="3"/>
            <a:r>
              <a:rPr lang="de-DE" dirty="0"/>
              <a:t>Open/closed principle</a:t>
            </a:r>
          </a:p>
          <a:p>
            <a:pPr lvl="3"/>
            <a:r>
              <a:rPr lang="de-DE" dirty="0"/>
              <a:t>Liskov substitution principle</a:t>
            </a:r>
          </a:p>
          <a:p>
            <a:pPr lvl="3"/>
            <a:r>
              <a:rPr lang="de-DE" dirty="0"/>
              <a:t>Interface segragation</a:t>
            </a:r>
          </a:p>
          <a:p>
            <a:pPr lvl="3"/>
            <a:r>
              <a:rPr lang="de-DE" dirty="0"/>
              <a:t>Dependency inversion</a:t>
            </a:r>
          </a:p>
          <a:p>
            <a:pPr lvl="3"/>
            <a:endParaRPr lang="de-DE" dirty="0"/>
          </a:p>
          <a:p>
            <a:pPr lvl="1"/>
            <a:endParaRPr lang="de-DE" dirty="0"/>
          </a:p>
        </p:txBody>
      </p:sp>
    </p:spTree>
    <p:extLst>
      <p:ext uri="{BB962C8B-B14F-4D97-AF65-F5344CB8AC3E}">
        <p14:creationId xmlns:p14="http://schemas.microsoft.com/office/powerpoint/2010/main" val="13854843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FD66-6AE8-43CD-8C42-CA202963D84B}"/>
              </a:ext>
            </a:extLst>
          </p:cNvPr>
          <p:cNvSpPr>
            <a:spLocks noGrp="1"/>
          </p:cNvSpPr>
          <p:nvPr>
            <p:ph type="title"/>
          </p:nvPr>
        </p:nvSpPr>
        <p:spPr>
          <a:xfrm>
            <a:off x="218306" y="430442"/>
            <a:ext cx="11736386" cy="853200"/>
          </a:xfrm>
        </p:spPr>
        <p:txBody>
          <a:bodyPr/>
          <a:lstStyle/>
          <a:p>
            <a:r>
              <a:rPr lang="de-DE"/>
              <a:t>4e) Portability</a:t>
            </a:r>
            <a:br>
              <a:rPr lang="de-DE"/>
            </a:br>
            <a:endParaRPr lang="de-DE"/>
          </a:p>
        </p:txBody>
      </p:sp>
      <p:sp>
        <p:nvSpPr>
          <p:cNvPr id="3" name="Slide Number Placeholder 2">
            <a:extLst>
              <a:ext uri="{FF2B5EF4-FFF2-40B4-BE49-F238E27FC236}">
                <a16:creationId xmlns:a16="http://schemas.microsoft.com/office/drawing/2014/main" id="{5591D83C-F36E-4449-AD4E-C9784A61E0C5}"/>
              </a:ext>
            </a:extLst>
          </p:cNvPr>
          <p:cNvSpPr>
            <a:spLocks noGrp="1"/>
          </p:cNvSpPr>
          <p:nvPr>
            <p:ph type="sldNum" sz="quarter" idx="4"/>
          </p:nvPr>
        </p:nvSpPr>
        <p:spPr/>
        <p:txBody>
          <a:bodyPr/>
          <a:lstStyle/>
          <a:p>
            <a:fld id="{82EA1D04-CA53-4DE3-84A8-2B63E41036C9}" type="slidenum">
              <a:rPr lang="de-DE" smtClean="0"/>
              <a:pPr/>
              <a:t>99</a:t>
            </a:fld>
            <a:endParaRPr lang="de-DE"/>
          </a:p>
        </p:txBody>
      </p:sp>
      <p:sp>
        <p:nvSpPr>
          <p:cNvPr id="4" name="Content Placeholder 3">
            <a:extLst>
              <a:ext uri="{FF2B5EF4-FFF2-40B4-BE49-F238E27FC236}">
                <a16:creationId xmlns:a16="http://schemas.microsoft.com/office/drawing/2014/main" id="{F76F4384-1871-459B-BC64-CA63CF026892}"/>
              </a:ext>
            </a:extLst>
          </p:cNvPr>
          <p:cNvSpPr>
            <a:spLocks noGrp="1"/>
          </p:cNvSpPr>
          <p:nvPr>
            <p:ph idx="1"/>
          </p:nvPr>
        </p:nvSpPr>
        <p:spPr>
          <a:xfrm>
            <a:off x="211040" y="1132420"/>
            <a:ext cx="11752359" cy="4821080"/>
          </a:xfrm>
        </p:spPr>
        <p:txBody>
          <a:bodyPr/>
          <a:lstStyle/>
          <a:p>
            <a:r>
              <a:rPr lang="de-DE"/>
              <a:t>Ist ein Maß der Effizienz und Effektivität ein Software System von einer Umgebung in eine andere zu migrieren. Die Faktoren, die Portability beeinflussen sind</a:t>
            </a:r>
          </a:p>
          <a:p>
            <a:endParaRPr lang="de-DE"/>
          </a:p>
          <a:p>
            <a:pPr lvl="1"/>
            <a:r>
              <a:rPr lang="de-DE"/>
              <a:t>Installability</a:t>
            </a:r>
          </a:p>
          <a:p>
            <a:pPr lvl="2"/>
            <a:r>
              <a:rPr lang="de-DE"/>
              <a:t>Grad der einfachen Installierbarkeit/Deinstallierbarkeit eines Systems</a:t>
            </a:r>
          </a:p>
          <a:p>
            <a:pPr lvl="2"/>
            <a:r>
              <a:rPr lang="de-DE"/>
              <a:t>Der Installationsprozess sollte einach bedienbar und verständlich sein</a:t>
            </a:r>
          </a:p>
          <a:p>
            <a:pPr lvl="2"/>
            <a:r>
              <a:rPr lang="de-DE"/>
              <a:t>Der Installationsprozess sollte Updates verarbeiten können (Apple als Vorbild)</a:t>
            </a:r>
          </a:p>
          <a:p>
            <a:pPr lvl="1"/>
            <a:r>
              <a:rPr lang="de-DE"/>
              <a:t>Replaceability</a:t>
            </a:r>
          </a:p>
          <a:p>
            <a:pPr lvl="2"/>
            <a:r>
              <a:rPr lang="de-DE"/>
              <a:t>Maß der Fähigkeit, daß ein System ein anderes ersetzen kann</a:t>
            </a:r>
          </a:p>
          <a:p>
            <a:pPr lvl="1"/>
            <a:r>
              <a:rPr lang="de-DE"/>
              <a:t>Internationalisierung und Lokalisierung</a:t>
            </a:r>
          </a:p>
          <a:p>
            <a:pPr lvl="2"/>
            <a:r>
              <a:rPr lang="de-DE"/>
              <a:t>Maß der Anpassung an verschiedene Sprachen und kulturelle Unterschiede</a:t>
            </a:r>
          </a:p>
          <a:p>
            <a:pPr lvl="1"/>
            <a:endParaRPr lang="de-DE"/>
          </a:p>
          <a:p>
            <a:r>
              <a:rPr lang="de-DE"/>
              <a:t>Wenn ein Software System auf Portability getrimmt ist, sollte dieser Zustand auch nach nachfolgenden Änderungen bewahrt werden</a:t>
            </a:r>
          </a:p>
        </p:txBody>
      </p:sp>
    </p:spTree>
    <p:extLst>
      <p:ext uri="{BB962C8B-B14F-4D97-AF65-F5344CB8AC3E}">
        <p14:creationId xmlns:p14="http://schemas.microsoft.com/office/powerpoint/2010/main" val="1270104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IZCOLOR1" val="16777215/0/11119017/0/13803553/14926965/15455387/16314330/////////"/>
  <p:tag name="WIZCOLOR2" val="16777215/0/11119017/0/13803553/14926965/15455387/16314330/////////"/>
  <p:tag name="THINKCELLUNDODONOTDELETE" val="1"/>
  <p:tag name="_BASF_WIZARD_LAYOUTID" val="258"/>
  <p:tag name="_BASF_WIZARD_VERSION" val="7.1.0"/>
  <p:tag name="_BASF_WIZARD_OBJEKTTITELID" val="120"/>
  <p:tag name="_BASF_WIZARD_OBJEKTFOLIEID" val="110"/>
  <p:tag name="_BASF_WIZARD_GROUPID" val="0"/>
  <p:tag name="_BASF_CONVERTED_TO_TAGS" val="1"/>
  <p:tag name="_WIZ_TASKPANE_WIDTH" val="446"/>
  <p:tag name="_WIZ_TASKPANE_VISIBLE" val="1"/>
</p:tagLst>
</file>

<file path=ppt/tags/tag2.xml><?xml version="1.0" encoding="utf-8"?>
<p:tagLst xmlns:a="http://schemas.openxmlformats.org/drawingml/2006/main" xmlns:r="http://schemas.openxmlformats.org/officeDocument/2006/relationships" xmlns:p="http://schemas.openxmlformats.org/presentationml/2006/main">
  <p:tag name="POSITION" val="5/1,8/19,8/2,37"/>
  <p:tag name="LOCKED" val="1"/>
  <p:tag name="WIZSHAPE" val="WizShape"/>
  <p:tag name="VISIBLE" val="System.Xml.XmlAttribute"/>
</p:tagLst>
</file>

<file path=ppt/tags/tag3.xml><?xml version="1.0" encoding="utf-8"?>
<p:tagLst xmlns:a="http://schemas.openxmlformats.org/drawingml/2006/main" xmlns:r="http://schemas.openxmlformats.org/officeDocument/2006/relationships" xmlns:p="http://schemas.openxmlformats.org/presentationml/2006/main">
  <p:tag name="POSITION" val="5/1,8/19,8/2,37"/>
  <p:tag name="LOCKED" val="1"/>
  <p:tag name="WIZSHAPE" val="WizShape"/>
  <p:tag name="VISIBLE" val="System.Xml.XmlAttribute"/>
</p:tagLst>
</file>

<file path=ppt/tags/tag4.xml><?xml version="1.0" encoding="utf-8"?>
<p:tagLst xmlns:a="http://schemas.openxmlformats.org/drawingml/2006/main" xmlns:r="http://schemas.openxmlformats.org/officeDocument/2006/relationships" xmlns:p="http://schemas.openxmlformats.org/presentationml/2006/main">
  <p:tag name="POSITION" val="5/1,8/19,8/2,37"/>
  <p:tag name="LOCKED" val="1"/>
  <p:tag name="WIZSHAPE" val="WizShape"/>
  <p:tag name="VISIBLE" val="System.Xml.XmlAttribu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ASF_TitelDesign_V10">
  <a:themeElements>
    <a:clrScheme name="BASF_colour_darkblue">
      <a:dk1>
        <a:srgbClr val="000000"/>
      </a:dk1>
      <a:lt1>
        <a:srgbClr val="FFFFFF"/>
      </a:lt1>
      <a:dk2>
        <a:srgbClr val="002875"/>
      </a:dk2>
      <a:lt2>
        <a:srgbClr val="FFFFFF"/>
      </a:lt2>
      <a:accent1>
        <a:srgbClr val="004A96"/>
      </a:accent1>
      <a:accent2>
        <a:srgbClr val="4472AA"/>
      </a:accent2>
      <a:accent3>
        <a:srgbClr val="7CA0C6"/>
      </a:accent3>
      <a:accent4>
        <a:srgbClr val="A6C0DA"/>
      </a:accent4>
      <a:accent5>
        <a:srgbClr val="E0E9F2"/>
      </a:accent5>
      <a:accent6>
        <a:srgbClr val="808080"/>
      </a:accent6>
      <a:hlink>
        <a:srgbClr val="F39500"/>
      </a:hlink>
      <a:folHlink>
        <a:srgbClr val="FACF8C"/>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FS_darkblue_16_9.pptx [Read-Only]" id="{29E63449-5D76-42B0-96E1-627002CC3143}" vid="{B76541A9-6765-4747-B51A-81CC25E6703C}"/>
    </a:ext>
  </a:extLst>
</a:theme>
</file>

<file path=ppt/theme/theme2.xml><?xml version="1.0" encoding="utf-8"?>
<a:theme xmlns:a="http://schemas.openxmlformats.org/drawingml/2006/main" name="BASF_FolienDesign_V10">
  <a:themeElements>
    <a:clrScheme name="BASF_colour_darkblue">
      <a:dk1>
        <a:srgbClr val="000000"/>
      </a:dk1>
      <a:lt1>
        <a:srgbClr val="FFFFFF"/>
      </a:lt1>
      <a:dk2>
        <a:srgbClr val="002875"/>
      </a:dk2>
      <a:lt2>
        <a:srgbClr val="FFFFFF"/>
      </a:lt2>
      <a:accent1>
        <a:srgbClr val="004A96"/>
      </a:accent1>
      <a:accent2>
        <a:srgbClr val="4472AA"/>
      </a:accent2>
      <a:accent3>
        <a:srgbClr val="7CA0C6"/>
      </a:accent3>
      <a:accent4>
        <a:srgbClr val="A6C0DA"/>
      </a:accent4>
      <a:accent5>
        <a:srgbClr val="E0E9F2"/>
      </a:accent5>
      <a:accent6>
        <a:srgbClr val="808080"/>
      </a:accent6>
      <a:hlink>
        <a:srgbClr val="F39500"/>
      </a:hlink>
      <a:folHlink>
        <a:srgbClr val="FACF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S_darkblue_16_9.pptx [Read-Only]" id="{29E63449-5D76-42B0-96E1-627002CC3143}" vid="{9A343396-9DF9-4CD2-923F-37496B604B85}"/>
    </a:ext>
  </a:extLst>
</a:theme>
</file>

<file path=ppt/theme/theme3.xml><?xml version="1.0" encoding="utf-8"?>
<a:theme xmlns:a="http://schemas.openxmlformats.org/drawingml/2006/main" name="1_BASF_FolienDesign_V10">
  <a:themeElements>
    <a:clrScheme name="Benutzerdefiniert 5">
      <a:dk1>
        <a:srgbClr val="000000"/>
      </a:dk1>
      <a:lt1>
        <a:srgbClr val="FFFFFF"/>
      </a:lt1>
      <a:dk2>
        <a:srgbClr val="3B8809"/>
      </a:dk2>
      <a:lt2>
        <a:srgbClr val="FFFFFF"/>
      </a:lt2>
      <a:accent1>
        <a:srgbClr val="65AC1E"/>
      </a:accent1>
      <a:accent2>
        <a:srgbClr val="7EB74A"/>
      </a:accent2>
      <a:accent3>
        <a:srgbClr val="95C664"/>
      </a:accent3>
      <a:accent4>
        <a:srgbClr val="BADA9A"/>
      </a:accent4>
      <a:accent5>
        <a:srgbClr val="E9F3DE"/>
      </a:accent5>
      <a:accent6>
        <a:srgbClr val="808080"/>
      </a:accent6>
      <a:hlink>
        <a:srgbClr val="0000FF"/>
      </a:hlink>
      <a:folHlink>
        <a:srgbClr val="800080"/>
      </a:folHlink>
    </a:clrScheme>
    <a:fontScheme name="Arial">
      <a:majorFont>
        <a:latin typeface="Arial" panose="020B0604020202020204"/>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err="1" smtClean="0"/>
        </a:defPPr>
      </a:lstStyle>
    </a:txDef>
  </a:objectDefaults>
  <a:extraClrSchemeLst/>
  <a:custClrLst>
    <a:custClr>
      <a:srgbClr val="F39500"/>
    </a:custClr>
    <a:custClr>
      <a:srgbClr val="F4A134"/>
    </a:custClr>
    <a:custClr>
      <a:srgbClr val="F7B64F"/>
    </a:custClr>
    <a:custClr>
      <a:srgbClr val="FACF8C"/>
    </a:custClr>
    <a:custClr>
      <a:srgbClr val="FDF0DB"/>
    </a:custClr>
    <a:custClr>
      <a:srgbClr val="808080"/>
    </a:custClr>
    <a:custClr>
      <a:srgbClr val="999999"/>
    </a:custClr>
    <a:custClr>
      <a:srgbClr val="666666"/>
    </a:custClr>
    <a:custClr>
      <a:srgbClr val="333333"/>
    </a:custClr>
    <a:custClr>
      <a:srgbClr val="000000"/>
    </a:custClr>
    <a:custClr>
      <a:srgbClr val="C50022"/>
    </a:custClr>
    <a:custClr>
      <a:srgbClr val="CE485C"/>
    </a:custClr>
    <a:custClr>
      <a:srgbClr val="E07789"/>
    </a:custClr>
    <a:custClr>
      <a:srgbClr val="EBA6B2"/>
    </a:custClr>
    <a:custClr>
      <a:srgbClr val="F8E0E4"/>
    </a:custClr>
    <a:custClr>
      <a:srgbClr val="808080"/>
    </a:custClr>
    <a:custClr>
      <a:srgbClr val="999999"/>
    </a:custClr>
    <a:custClr>
      <a:srgbClr val="666666"/>
    </a:custClr>
    <a:custClr>
      <a:srgbClr val="333333"/>
    </a:custClr>
    <a:custClr>
      <a:srgbClr val="000000"/>
    </a:custClr>
    <a:custClr>
      <a:srgbClr val="21A0D2"/>
    </a:custClr>
    <a:custClr>
      <a:srgbClr val="4EABD6"/>
    </a:custClr>
    <a:custClr>
      <a:srgbClr val="75C4E3"/>
    </a:custClr>
    <a:custClr>
      <a:srgbClr val="9BD4EB"/>
    </a:custClr>
    <a:custClr>
      <a:srgbClr val="DAEFF8"/>
    </a:custClr>
    <a:custClr>
      <a:srgbClr val="808080"/>
    </a:custClr>
    <a:custClr>
      <a:srgbClr val="999999"/>
    </a:custClr>
    <a:custClr>
      <a:srgbClr val="666666"/>
    </a:custClr>
    <a:custClr>
      <a:srgbClr val="333333"/>
    </a:custClr>
    <a:custClr>
      <a:srgbClr val="000000"/>
    </a:custClr>
    <a:custClr>
      <a:srgbClr val="004A96"/>
    </a:custClr>
    <a:custClr>
      <a:srgbClr val="4472AA"/>
    </a:custClr>
    <a:custClr>
      <a:srgbClr val="7CA0C6"/>
    </a:custClr>
    <a:custClr>
      <a:srgbClr val="A6C0DA"/>
    </a:custClr>
    <a:custClr>
      <a:srgbClr val="E0E9F2"/>
    </a:custClr>
    <a:custClr>
      <a:srgbClr val="808080"/>
    </a:custClr>
    <a:custClr>
      <a:srgbClr val="999999"/>
    </a:custClr>
    <a:custClr>
      <a:srgbClr val="666666"/>
    </a:custClr>
    <a:custClr>
      <a:srgbClr val="333333"/>
    </a:custClr>
    <a:custClr>
      <a:srgbClr val="000000"/>
    </a:custClr>
    <a:custClr>
      <a:srgbClr val="00793A"/>
    </a:custClr>
    <a:custClr>
      <a:srgbClr val="379665"/>
    </a:custClr>
    <a:custClr>
      <a:srgbClr val="62AC86"/>
    </a:custClr>
    <a:custClr>
      <a:srgbClr val="A6D0BA"/>
    </a:custClr>
    <a:custClr>
      <a:srgbClr val="E0EFE7"/>
    </a:custClr>
    <a:custClr>
      <a:srgbClr val="808080"/>
    </a:custClr>
    <a:custClr>
      <a:srgbClr val="999999"/>
    </a:custClr>
    <a:custClr>
      <a:srgbClr val="666666"/>
    </a:custClr>
    <a:custClr>
      <a:srgbClr val="333333"/>
    </a:custClr>
    <a:custClr>
      <a:srgbClr val="000000"/>
    </a:custClr>
  </a:custClrLst>
  <a:extLst>
    <a:ext uri="{05A4C25C-085E-4340-85A3-A5531E510DB2}">
      <thm15:themeFamily xmlns:thm15="http://schemas.microsoft.com/office/thememl/2012/main" name="Presentation2" id="{E5308D4F-6EA4-42BD-B15E-1BB8BA537E44}" vid="{82D1E3AC-9052-4248-A1D4-B7920E7418E6}"/>
    </a:ext>
  </a:extLst>
</a:theme>
</file>

<file path=ppt/theme/theme4.xml><?xml version="1.0" encoding="utf-8"?>
<a:theme xmlns:a="http://schemas.openxmlformats.org/drawingml/2006/main" name="Larissa">
  <a:themeElements>
    <a:clrScheme name="02 BASF lightblue_colorsheme">
      <a:dk1>
        <a:srgbClr val="000000"/>
      </a:dk1>
      <a:lt1>
        <a:srgbClr val="FFFFFF"/>
      </a:lt1>
      <a:dk2>
        <a:srgbClr val="035FA9"/>
      </a:dk2>
      <a:lt2>
        <a:srgbClr val="FFFFFF"/>
      </a:lt2>
      <a:accent1>
        <a:srgbClr val="21A0D2"/>
      </a:accent1>
      <a:accent2>
        <a:srgbClr val="4EABD6"/>
      </a:accent2>
      <a:accent3>
        <a:srgbClr val="75C4E3"/>
      </a:accent3>
      <a:accent4>
        <a:srgbClr val="9BD4EB"/>
      </a:accent4>
      <a:accent5>
        <a:srgbClr val="DAEFF8"/>
      </a:accent5>
      <a:accent6>
        <a:srgbClr val="808080"/>
      </a:accent6>
      <a:hlink>
        <a:srgbClr val="F39500"/>
      </a:hlink>
      <a:folHlink>
        <a:srgbClr val="FACF8C"/>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Larissa">
  <a:themeElements>
    <a:clrScheme name="02 BASF lightblue_colorsheme">
      <a:dk1>
        <a:srgbClr val="000000"/>
      </a:dk1>
      <a:lt1>
        <a:srgbClr val="FFFFFF"/>
      </a:lt1>
      <a:dk2>
        <a:srgbClr val="035FA9"/>
      </a:dk2>
      <a:lt2>
        <a:srgbClr val="FFFFFF"/>
      </a:lt2>
      <a:accent1>
        <a:srgbClr val="21A0D2"/>
      </a:accent1>
      <a:accent2>
        <a:srgbClr val="4EABD6"/>
      </a:accent2>
      <a:accent3>
        <a:srgbClr val="75C4E3"/>
      </a:accent3>
      <a:accent4>
        <a:srgbClr val="9BD4EB"/>
      </a:accent4>
      <a:accent5>
        <a:srgbClr val="DAEFF8"/>
      </a:accent5>
      <a:accent6>
        <a:srgbClr val="808080"/>
      </a:accent6>
      <a:hlink>
        <a:srgbClr val="F39500"/>
      </a:hlink>
      <a:folHlink>
        <a:srgbClr val="FACF8C"/>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v_Responsible xmlns="651aacc4-8edb-4ea9-9ab7-2c6503b66614">
      <UserInfo>
        <DisplayName/>
        <AccountId xsi:nil="true"/>
        <AccountType/>
      </UserInfo>
    </prv_Responsible>
    <TaxCatchAll xmlns="c00d7b54-89ac-4acc-a03f-d3245ab2bbde"/>
    <cc99f00ef967467f9fb7cd52ad5d02ed xmlns="c00d7b54-89ac-4acc-a03f-d3245ab2bbde">
      <Terms xmlns="http://schemas.microsoft.com/office/infopath/2007/PartnerControls"/>
    </cc99f00ef967467f9fb7cd52ad5d02ed>
    <prv_Description xmlns="651aacc4-8edb-4ea9-9ab7-2c6503b6661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37825802CD9C2D4E9353E65B058B1AE5" ma:contentTypeVersion="11" ma:contentTypeDescription="Ein neues Dokument erstellen." ma:contentTypeScope="" ma:versionID="80a1d1c8987ec09b8d51a5971e75f20f">
  <xsd:schema xmlns:xsd="http://www.w3.org/2001/XMLSchema" xmlns:xs="http://www.w3.org/2001/XMLSchema" xmlns:p="http://schemas.microsoft.com/office/2006/metadata/properties" xmlns:ns2="c00d7b54-89ac-4acc-a03f-d3245ab2bbde" xmlns:ns3="651aacc4-8edb-4ea9-9ab7-2c6503b66614" targetNamespace="http://schemas.microsoft.com/office/2006/metadata/properties" ma:root="true" ma:fieldsID="2d3c737ffb809e153d3d737c0b13eff7" ns2:_="" ns3:_="">
    <xsd:import namespace="c00d7b54-89ac-4acc-a03f-d3245ab2bbde"/>
    <xsd:import namespace="651aacc4-8edb-4ea9-9ab7-2c6503b66614"/>
    <xsd:element name="properties">
      <xsd:complexType>
        <xsd:sequence>
          <xsd:element name="documentManagement">
            <xsd:complexType>
              <xsd:all>
                <xsd:element ref="ns2:cc99f00ef967467f9fb7cd52ad5d02ed" minOccurs="0"/>
                <xsd:element ref="ns2:TaxCatchAll" minOccurs="0"/>
                <xsd:element ref="ns3:prv_Description" minOccurs="0"/>
                <xsd:element ref="ns3:prv_Responsibl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0d7b54-89ac-4acc-a03f-d3245ab2bbde" elementFormDefault="qualified">
    <xsd:import namespace="http://schemas.microsoft.com/office/2006/documentManagement/types"/>
    <xsd:import namespace="http://schemas.microsoft.com/office/infopath/2007/PartnerControls"/>
    <xsd:element name="cc99f00ef967467f9fb7cd52ad5d02ed" ma:index="9" nillable="true" ma:taxonomy="true" ma:internalName="cc99f00ef967467f9fb7cd52ad5d02ed" ma:taxonomyFieldName="prv_Category" ma:displayName="Category" ma:fieldId="{cc99f00e-f967-467f-9fb7-cd52ad5d02ed}" ma:taxonomyMulti="true" ma:sspId="04f2cd92-8d93-4e4c-83d3-86703d91558f" ma:termSetId="c156b1ac-d64e-4587-b8d6-fca26dbe313c" ma:anchorId="00000000-0000-0000-0000-000000000000" ma:open="false" ma:isKeyword="false">
      <xsd:complexType>
        <xsd:sequence>
          <xsd:element ref="pc:Terms" minOccurs="0" maxOccurs="1"/>
        </xsd:sequence>
      </xsd:complexType>
    </xsd:element>
    <xsd:element name="TaxCatchAll" ma:index="10" nillable="true" ma:displayName="Taxonomy Catch All Column" ma:description="" ma:hidden="true" ma:list="{988bc200-3359-4e2b-8258-29cb7a82ac6a}" ma:internalName="TaxCatchAll" ma:showField="CatchAllData" ma:web="c00d7b54-89ac-4acc-a03f-d3245ab2bbde">
      <xsd:complexType>
        <xsd:complexContent>
          <xsd:extension base="dms:MultiChoiceLookup">
            <xsd:sequence>
              <xsd:element name="Value" type="dms:Lookup" maxOccurs="unbounded" minOccurs="0" nillable="true"/>
            </xsd:sequence>
          </xsd:extension>
        </xsd:complexContent>
      </xsd:complexType>
    </xsd:element>
    <xsd:element name="SharedWithUsers" ma:index="13"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Freigegeben für - Details" ma:description="" ma:internalName="SharedWithDetails" ma:readOnly="true">
      <xsd:simpleType>
        <xsd:restriction base="dms:Note">
          <xsd:maxLength value="255"/>
        </xsd:restriction>
      </xsd:simpleType>
    </xsd:element>
    <xsd:element name="LastSharedByUser" ma:index="15" nillable="true" ma:displayName="Zuletzt freigegeben nach Benutzer" ma:description="" ma:internalName="LastSharedByUser" ma:readOnly="true">
      <xsd:simpleType>
        <xsd:restriction base="dms:Note">
          <xsd:maxLength value="255"/>
        </xsd:restriction>
      </xsd:simpleType>
    </xsd:element>
    <xsd:element name="LastSharedByTime" ma:index="16" nillable="true" ma:displayName="Zuletzt freigegeben nach Zeitpunkt"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51aacc4-8edb-4ea9-9ab7-2c6503b66614" elementFormDefault="qualified">
    <xsd:import namespace="http://schemas.microsoft.com/office/2006/documentManagement/types"/>
    <xsd:import namespace="http://schemas.microsoft.com/office/infopath/2007/PartnerControls"/>
    <xsd:element name="prv_Description" ma:index="11" nillable="true" ma:displayName="Description" ma:internalName="prv_Description" ma:readOnly="false">
      <xsd:simpleType>
        <xsd:restriction base="dms:Note">
          <xsd:maxLength value="255"/>
        </xsd:restriction>
      </xsd:simpleType>
    </xsd:element>
    <xsd:element name="prv_Responsible" ma:index="12" nillable="true" ma:displayName="Responsible" ma:internalName="prv_Responsible" ma:readOnly="fals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E98361-8D7E-4BFF-B4A9-E708314237A9}">
  <ds:schemaRefs>
    <ds:schemaRef ds:uri="http://purl.org/dc/dcmitype/"/>
    <ds:schemaRef ds:uri="http://schemas.microsoft.com/office/infopath/2007/PartnerControls"/>
    <ds:schemaRef ds:uri="651aacc4-8edb-4ea9-9ab7-2c6503b66614"/>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c00d7b54-89ac-4acc-a03f-d3245ab2bbde"/>
    <ds:schemaRef ds:uri="http://www.w3.org/XML/1998/namespace"/>
  </ds:schemaRefs>
</ds:datastoreItem>
</file>

<file path=customXml/itemProps2.xml><?xml version="1.0" encoding="utf-8"?>
<ds:datastoreItem xmlns:ds="http://schemas.openxmlformats.org/officeDocument/2006/customXml" ds:itemID="{9A451837-D1C3-43BB-89A5-6F03ABA5F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0d7b54-89ac-4acc-a03f-d3245ab2bbde"/>
    <ds:schemaRef ds:uri="651aacc4-8edb-4ea9-9ab7-2c6503b666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B82B8E-E31D-4BB7-BF00-0AED41A5E7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FS_darkblue_16_9</Template>
  <TotalTime>0</TotalTime>
  <Words>24573</Words>
  <Application>Microsoft Office PowerPoint</Application>
  <PresentationFormat>Custom</PresentationFormat>
  <Paragraphs>4247</Paragraphs>
  <Slides>351</Slides>
  <Notes>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2</vt:i4>
      </vt:variant>
      <vt:variant>
        <vt:lpstr>Slide Titles</vt:lpstr>
      </vt:variant>
      <vt:variant>
        <vt:i4>351</vt:i4>
      </vt:variant>
    </vt:vector>
  </HeadingPairs>
  <TitlesOfParts>
    <vt:vector size="362" baseType="lpstr">
      <vt:lpstr>Arial</vt:lpstr>
      <vt:lpstr>Courier New</vt:lpstr>
      <vt:lpstr>MV Boli</vt:lpstr>
      <vt:lpstr>Segoe UI</vt:lpstr>
      <vt:lpstr>Wingdings</vt:lpstr>
      <vt:lpstr>Wingdings 3</vt:lpstr>
      <vt:lpstr>BASF_TitelDesign_V10</vt:lpstr>
      <vt:lpstr>BASF_FolienDesign_V10</vt:lpstr>
      <vt:lpstr>1_BASF_FolienDesign_V10</vt:lpstr>
      <vt:lpstr>think-cell Folie</vt:lpstr>
      <vt:lpstr>Acrobat Document</vt:lpstr>
      <vt:lpstr>PowerPoint Presentation</vt:lpstr>
      <vt:lpstr>Wer ich bin</vt:lpstr>
      <vt:lpstr>Einleitung</vt:lpstr>
      <vt:lpstr>Grundlagen + benötigte Kenntnisse</vt:lpstr>
      <vt:lpstr>Grundlagen + benötigte Kenntnisse</vt:lpstr>
      <vt:lpstr>Grundlagen + benötigte Kenntnisse</vt:lpstr>
      <vt:lpstr>Aufgabe (Teamarbeit)</vt:lpstr>
      <vt:lpstr>Inhaltsverzeichnis</vt:lpstr>
      <vt:lpstr>1) Die Bedeutung von Software Architektur</vt:lpstr>
      <vt:lpstr>1a) Was ist Softwarearchitektur ?</vt:lpstr>
      <vt:lpstr>1a) Was ist Softwarearchitektur ?</vt:lpstr>
      <vt:lpstr>1a) Was ist Softwarearchitektur ?</vt:lpstr>
      <vt:lpstr>1b) Warum ist Softwarearchitektur so wichtig ?</vt:lpstr>
      <vt:lpstr>1b) Warum ist Softwarearchitektur so wichtig ?</vt:lpstr>
      <vt:lpstr>1b) Warum ist Softwarearchitektur so wichtig ?</vt:lpstr>
      <vt:lpstr>1c) Wer benötigt Softwarearchitektur ?</vt:lpstr>
      <vt:lpstr>1d) Was ist die Rolle des Softwarearchitekten ?</vt:lpstr>
      <vt:lpstr>1d) Was ist die Rolle des Softwarearchitekten ?</vt:lpstr>
      <vt:lpstr>1d) Was ist die Rolle des Softwarearchitekten ?</vt:lpstr>
      <vt:lpstr>2) Software Architektur in einer Organisation</vt:lpstr>
      <vt:lpstr>2a) Typen von Softwarearchitekten</vt:lpstr>
      <vt:lpstr>2a) Typen von Softwarearchitekten Enterprise Architect</vt:lpstr>
      <vt:lpstr>2a) Typen von Softwarearchitekten Enterprise Architect</vt:lpstr>
      <vt:lpstr>2a) Typen von Softwarearchitekten Enterprise Architect</vt:lpstr>
      <vt:lpstr>2a) Typen von Softwarearchitekten Enterprise Architect</vt:lpstr>
      <vt:lpstr>2a) Typen von Softwarearchitekten Enterprise Architect</vt:lpstr>
      <vt:lpstr>2a) Typen von Softwarearchitekten Enterprise Architect</vt:lpstr>
      <vt:lpstr>2a) Typen von Softwarearchitekten Solution Architect</vt:lpstr>
      <vt:lpstr>2a) Typen von Softwarearchitekten Application Architect</vt:lpstr>
      <vt:lpstr>2a) Typen von Softwarearchitekten Data/Information Architect</vt:lpstr>
      <vt:lpstr>2a) Typen von Softwarearchitekten Infrastructure Architect</vt:lpstr>
      <vt:lpstr>2a) Typen von Softwarearchitekten Information Security Architect</vt:lpstr>
      <vt:lpstr>2a) Typen von Softwarearchitekten Cloud Architect</vt:lpstr>
      <vt:lpstr>2b) Softwareentwicklungsmethoden</vt:lpstr>
      <vt:lpstr>2b) Softwareentwicklungsmethoden Das Wasserfall Modell</vt:lpstr>
      <vt:lpstr>2b) Softwareentwicklungsmethoden Das Wasserfall Modell</vt:lpstr>
      <vt:lpstr>2b) Softwareentwicklungsmethoden Das Wasserfall Modell</vt:lpstr>
      <vt:lpstr>2b) Softwareentwicklungsmethoden Das Wasserfall Modell</vt:lpstr>
      <vt:lpstr>2b) Softwareentwicklungsmethoden Agile Modelle</vt:lpstr>
      <vt:lpstr>2b) Softwareentwicklungsmethoden Agile Modelle</vt:lpstr>
      <vt:lpstr>2b) Softwareentwicklungsmethoden Agile Modelle</vt:lpstr>
      <vt:lpstr>2b) Softwareentwicklungsmethoden Agile Modelle</vt:lpstr>
      <vt:lpstr>2b) Softwareentwicklungsmethoden Agile Modelle</vt:lpstr>
      <vt:lpstr>2b) Softwareentwicklungsmethoden Agile Modelle</vt:lpstr>
      <vt:lpstr>2b) Softwareentwicklungsmethoden Agile Modelle</vt:lpstr>
      <vt:lpstr>2b) Softwareentwicklungsmethoden Agile Modelle</vt:lpstr>
      <vt:lpstr>2c) Projektmanagement</vt:lpstr>
      <vt:lpstr>2d) Politik</vt:lpstr>
      <vt:lpstr>2d) Politik</vt:lpstr>
      <vt:lpstr>2d) Politik</vt:lpstr>
      <vt:lpstr>2d) Politik</vt:lpstr>
      <vt:lpstr>2e) Software Risiko Management</vt:lpstr>
      <vt:lpstr>2e) Software Risiko Management</vt:lpstr>
      <vt:lpstr>3) Die Domäne</vt:lpstr>
      <vt:lpstr>3a) Einen Sinn fürs Geschäft entwickeln</vt:lpstr>
      <vt:lpstr>3a) Einen Sinn fürs Geschäft entwickeln </vt:lpstr>
      <vt:lpstr>3a) Einen Sinn fürs Geschäft entwickeln </vt:lpstr>
      <vt:lpstr>3b) Domain Driven Design</vt:lpstr>
      <vt:lpstr>3c) Requirements Engineering </vt:lpstr>
      <vt:lpstr>3c) Requirements Engineering </vt:lpstr>
      <vt:lpstr>3c) Requirements Engineering </vt:lpstr>
      <vt:lpstr>3c) Requirements Engineering </vt:lpstr>
      <vt:lpstr>3c) Requirements Engineering </vt:lpstr>
      <vt:lpstr>3c) Requirements Engineering </vt:lpstr>
      <vt:lpstr>3c) Requirements Engineering </vt:lpstr>
      <vt:lpstr>3c) Anforderungs Erhebung </vt:lpstr>
      <vt:lpstr>3c) Anforderungs Erhebung </vt:lpstr>
      <vt:lpstr>4) Software Qualitätsattribute</vt:lpstr>
      <vt:lpstr>4a) Qualitätsattribute </vt:lpstr>
      <vt:lpstr>4a) Qualitätsattribute </vt:lpstr>
      <vt:lpstr>4a) Qualitätsattribute </vt:lpstr>
      <vt:lpstr>4a) Qualitätsattribute </vt:lpstr>
      <vt:lpstr>4b) Maintainability </vt:lpstr>
      <vt:lpstr>4b) Maintainability </vt:lpstr>
      <vt:lpstr>4b) Maintainability </vt:lpstr>
      <vt:lpstr>4b) Maintainability </vt:lpstr>
      <vt:lpstr>4b) Maintainability </vt:lpstr>
      <vt:lpstr>4b) Maintainability </vt:lpstr>
      <vt:lpstr>4b) Maintainability </vt:lpstr>
      <vt:lpstr>4b) Maintainability </vt:lpstr>
      <vt:lpstr>4c) Usability </vt:lpstr>
      <vt:lpstr>4d) Availability </vt:lpstr>
      <vt:lpstr>4d) Availability </vt:lpstr>
      <vt:lpstr>4d) Availability </vt:lpstr>
      <vt:lpstr>4d) Availability </vt:lpstr>
      <vt:lpstr>4d) Availability </vt:lpstr>
      <vt:lpstr>4d) Ausflug in moderne Softwarearchitektur Resilienz</vt:lpstr>
      <vt:lpstr>4d) Ausflug in moderne Softwarearchitektur Resilienz</vt:lpstr>
      <vt:lpstr>4d) Ausflug in moderne Softwarearchitektur Resilienz</vt:lpstr>
      <vt:lpstr>4d) Ausflug in moderne Softwarearchitektur Resilienz</vt:lpstr>
      <vt:lpstr>4d) Ausflug in moderne Softwarearchitektur Resilienz</vt:lpstr>
      <vt:lpstr>4d) Ausflug in moderne Softwarearchitektur Resilienz</vt:lpstr>
      <vt:lpstr>4d) Ausflug in moderne Softwarearchitektur Resilienz</vt:lpstr>
      <vt:lpstr>4d) Ausflug in moderne Softwarearchitektur Resilienz</vt:lpstr>
      <vt:lpstr>4d) Ausflug in moderne Softwarearchitektur Resilienz</vt:lpstr>
      <vt:lpstr>4d) Ausflug in moderne Softwarearchitektur Resilienz</vt:lpstr>
      <vt:lpstr>4d) Ausflug in moderne Softwarearchitektur Resilienz</vt:lpstr>
      <vt:lpstr>4e) Portability </vt:lpstr>
      <vt:lpstr>4e) Portability </vt:lpstr>
      <vt:lpstr>4f) Interoperability </vt:lpstr>
      <vt:lpstr>4g) Testability</vt:lpstr>
      <vt:lpstr>5) Softwarearchitektur Design</vt:lpstr>
      <vt:lpstr>5) Softwarearchitektur Design</vt:lpstr>
      <vt:lpstr>5a) Software Architektur Design</vt:lpstr>
      <vt:lpstr>5b) Software Architektur Design</vt:lpstr>
      <vt:lpstr>5c) Attribute Driven Design</vt:lpstr>
      <vt:lpstr>5c) Attribute Driven Design</vt:lpstr>
      <vt:lpstr>5c) Attribute Driven Design</vt:lpstr>
      <vt:lpstr>5c) Attribute Driven Design</vt:lpstr>
      <vt:lpstr>5c) Attribute Driven Design</vt:lpstr>
      <vt:lpstr>5c) Attribute Driven Design</vt:lpstr>
      <vt:lpstr>5c) Attribute Driven Design</vt:lpstr>
      <vt:lpstr>5d) Microsofts Technik für Architektur und Design </vt:lpstr>
      <vt:lpstr>5d) Microsofts Technik für Architektur und Design </vt:lpstr>
      <vt:lpstr>5d) Microsofts Technik für Architektur und Design </vt:lpstr>
      <vt:lpstr>5d) Microsofts Technik für Architektur und Design </vt:lpstr>
      <vt:lpstr>5d) Microsofts Technik für Architektur und Design </vt:lpstr>
      <vt:lpstr>5d) Microsofts Technik für Architektur und Design </vt:lpstr>
      <vt:lpstr>5d) Microsofts Technik für Architektur und Design </vt:lpstr>
      <vt:lpstr>5d) Microsofts Technik für Architektur und Design </vt:lpstr>
      <vt:lpstr>5d) Microsofts Technik für Architektur und Design </vt:lpstr>
      <vt:lpstr>5e) Architecture Centric Design Method</vt:lpstr>
      <vt:lpstr>5f) Architecture Development Method</vt:lpstr>
      <vt:lpstr>5f) Architecture Development Method</vt:lpstr>
      <vt:lpstr>5f) Architecture Development Method</vt:lpstr>
      <vt:lpstr>5f) Architecture Development Method</vt:lpstr>
      <vt:lpstr>5f) Architecture Development Method</vt:lpstr>
      <vt:lpstr>5f) Architecture Development Method</vt:lpstr>
      <vt:lpstr>5f) Architecture Development Method</vt:lpstr>
      <vt:lpstr>5f) Architecture Development Method</vt:lpstr>
      <vt:lpstr>5g) Den Fortschritt einer Software Architektur verfolgen </vt:lpstr>
      <vt:lpstr>6) Software Entwicklung Prinzipien und Praktiken </vt:lpstr>
      <vt:lpstr>6) Software Entwicklung Prinzipien und Praktiken </vt:lpstr>
      <vt:lpstr>6a) Lose Kopplung und hohe Kohäsion</vt:lpstr>
      <vt:lpstr>6a) Lose Kopplung und hohe Kohäsion</vt:lpstr>
      <vt:lpstr>6a) Lose Kopplung und hohe Kohäsion</vt:lpstr>
      <vt:lpstr>6a) Lose Kopplung und hohe Kohäsion</vt:lpstr>
      <vt:lpstr>6a) Lose Kopplung und hohe Kohäsion</vt:lpstr>
      <vt:lpstr>6a) Lose Kopplung und hohe Kohäsion</vt:lpstr>
      <vt:lpstr>6a) Lose Kopplung und hohe Kohäsion</vt:lpstr>
      <vt:lpstr>6a) Lose Kopplung und hohe Kohäsion</vt:lpstr>
      <vt:lpstr>6a) Lose Kopplung und hohe Kohäsion</vt:lpstr>
      <vt:lpstr>6a) Lose Kopplung und hohe Kohäsion</vt:lpstr>
      <vt:lpstr>6a) Lose Kopplung und hohe Kohäsion</vt:lpstr>
      <vt:lpstr>6b) Reduzierung von Komplexität</vt:lpstr>
      <vt:lpstr>6b) Reduzierung von Komplexität</vt:lpstr>
      <vt:lpstr>6b) Reduzierung von Komplexität</vt:lpstr>
      <vt:lpstr>6b) Reduzierung von Komplexität</vt:lpstr>
      <vt:lpstr>6b) Reduzierung von Komplexität</vt:lpstr>
      <vt:lpstr>6c) Die SOLID Prinzipien des objektorientierten Entwurfs</vt:lpstr>
      <vt:lpstr>6c) Die SOLID Prinzipien des objektorientierten Entwurfs</vt:lpstr>
      <vt:lpstr>6c) Die SOLID Prinzipien des objektorientierten Entwurfs</vt:lpstr>
      <vt:lpstr>6c) Die SOLID Prinzipien des objektorientierten Entwurfs</vt:lpstr>
      <vt:lpstr>6c) Die SOLID Prinzipien des objektorientierten Entwurfs</vt:lpstr>
      <vt:lpstr>6c) Die SOLID Prinzipien des objektorientierten Entwurfs</vt:lpstr>
      <vt:lpstr>6c) Die SOLID Prinzipien des objektorientierten Entwurfs</vt:lpstr>
      <vt:lpstr>6c) Die SOLID Prinzipien des objektorientierten Entwurfs</vt:lpstr>
      <vt:lpstr>6c) Die SOLID Prinzipien des objektorientierten Entwurfs</vt:lpstr>
      <vt:lpstr>6c) Die SOLID Prinzipien des objektorientierten Entwurfs</vt:lpstr>
      <vt:lpstr>6c) Die SOLID Prinzipien des objektorientierten Entwurfs</vt:lpstr>
      <vt:lpstr>6d) Inversion of Control</vt:lpstr>
      <vt:lpstr>6e) Dependency Injection</vt:lpstr>
      <vt:lpstr>6e) Dependency Injection</vt:lpstr>
      <vt:lpstr>6e) Dependency Injection</vt:lpstr>
      <vt:lpstr>7) Software Architektur Pattern</vt:lpstr>
      <vt:lpstr>7a) Was ist ein Software Architektur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7b) Verschiedene Architekturen und Pattern</vt:lpstr>
      <vt:lpstr>8) Moderne Architekturen</vt:lpstr>
      <vt:lpstr>8a) Monolithic Architecture</vt:lpstr>
      <vt:lpstr>8b) Microservice Architecture</vt:lpstr>
      <vt:lpstr>8c) Serverless Architecture</vt:lpstr>
      <vt:lpstr>8c) Serverless Architecture</vt:lpstr>
      <vt:lpstr>8c) Serverless Architecture</vt:lpstr>
      <vt:lpstr>8c) Serverless Architecture</vt:lpstr>
      <vt:lpstr>8d) Cloud-native Architecture</vt:lpstr>
      <vt:lpstr>8d) Cloud-native Architecture</vt:lpstr>
      <vt:lpstr>8d) Cloud-native Architecture</vt:lpstr>
      <vt:lpstr>8d) Cloud-native Architecture</vt:lpstr>
      <vt:lpstr>8d) Cloud-native Architecture </vt:lpstr>
      <vt:lpstr>8d) Cloud-native Architecture</vt:lpstr>
      <vt:lpstr>8d) Cloud-native Architecture</vt:lpstr>
      <vt:lpstr>8d) Cloud-native Architecture</vt:lpstr>
      <vt:lpstr>8d) Cloud-native Architecture</vt:lpstr>
      <vt:lpstr>8d) Cloud-native Architecture</vt:lpstr>
      <vt:lpstr>8d) Cloud-native Architecture</vt:lpstr>
      <vt:lpstr>8d) Cloud-native Architecture</vt:lpstr>
      <vt:lpstr>8d) Cloud-native Architecture</vt:lpstr>
      <vt:lpstr>8d) Cloud-native Architecture</vt:lpstr>
      <vt:lpstr>8d) Cloud-native Architecture</vt:lpstr>
      <vt:lpstr>8d) Cloud-native Architecture</vt:lpstr>
      <vt:lpstr>8d) Cloud-native Architecture</vt:lpstr>
      <vt:lpstr>8d) Cloud-native Architecture</vt:lpstr>
      <vt:lpstr>8d) Cloud-native Architecture</vt:lpstr>
      <vt:lpstr>8d) Cloud-native Architecture</vt:lpstr>
      <vt:lpstr>8d) Cloud-native Architecture</vt:lpstr>
      <vt:lpstr>8e) Microsoft Cloud Architekturstile</vt:lpstr>
      <vt:lpstr>8e) Microsoft Cloud Architekturstile</vt:lpstr>
      <vt:lpstr>8e) Microsoft Cloud Architekturstile</vt:lpstr>
      <vt:lpstr>8e) Microsoft Cloud Architekturstile</vt:lpstr>
      <vt:lpstr>8e) Microsoft Cloud Architekturstile</vt:lpstr>
      <vt:lpstr>8e) Microsoft Cloud Architekturstile</vt:lpstr>
      <vt:lpstr>8e) Microsoft Cloud Architekturstile</vt:lpstr>
      <vt:lpstr>9) Performance</vt:lpstr>
      <vt:lpstr>9a) Die Bedeutung von Performance</vt:lpstr>
      <vt:lpstr>9b) Performance Terminologien</vt:lpstr>
      <vt:lpstr>9b) Performance Terminologien</vt:lpstr>
      <vt:lpstr>9b) Performance Terminologien</vt:lpstr>
      <vt:lpstr>9b) Performance Terminologien</vt:lpstr>
      <vt:lpstr>9b) Performance Terminologien</vt:lpstr>
      <vt:lpstr>9b) Performance Terminologien</vt:lpstr>
      <vt:lpstr>9c) Systematische Vorgehensweisen</vt:lpstr>
      <vt:lpstr>9c) Systematische Vorgehensweisen</vt:lpstr>
      <vt:lpstr>9c) Systematische Vorgehensweisen</vt:lpstr>
      <vt:lpstr>9c) Systematische Vorgehensweisen</vt:lpstr>
      <vt:lpstr>9c) Systematische Vorgehensweisen</vt:lpstr>
      <vt:lpstr>9c) Systematische Vorgehensweisen</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9c) Verschiedenste Strategien zur Verbesserung der Performance </vt:lpstr>
      <vt:lpstr>10) Security</vt:lpstr>
      <vt:lpstr>10) Security</vt:lpstr>
      <vt:lpstr>10a) Zustände von Informationen</vt:lpstr>
      <vt:lpstr>10b) Das CIA Dreieck</vt:lpstr>
      <vt:lpstr>10c) Bedrohungsmodellierung </vt:lpstr>
      <vt:lpstr>10c) Bedrohungsmodellierung </vt:lpstr>
      <vt:lpstr>10c) Bedrohungsmodellierung </vt:lpstr>
      <vt:lpstr>10d) Secure by Design</vt:lpstr>
      <vt:lpstr>10d) Secure by Design</vt:lpstr>
      <vt:lpstr>10e) Kryptografie</vt:lpstr>
      <vt:lpstr>10f) Identity und Access Management</vt:lpstr>
      <vt:lpstr>10f) Identity und Access Management</vt:lpstr>
      <vt:lpstr>10f) Identity und Access Management</vt:lpstr>
      <vt:lpstr>10f) Identity und Access Management</vt:lpstr>
      <vt:lpstr>10g) Einige Risiken von Webanwendungen</vt:lpstr>
      <vt:lpstr>10g) Einige Risiken von Webanwendungen</vt:lpstr>
      <vt:lpstr>10g) Einige Risiken von Webanwendungen</vt:lpstr>
      <vt:lpstr>10g) Einige Risiken von Webanwendungen</vt:lpstr>
      <vt:lpstr>10g) Einige Risiken von Webanwendungen</vt:lpstr>
      <vt:lpstr>10g) Einige Risiken von Webanwendungen</vt:lpstr>
      <vt:lpstr>10g) Einige Risiken von Webanwendungen</vt:lpstr>
      <vt:lpstr>10g) Einige Risiken von Webanwendungen</vt:lpstr>
      <vt:lpstr>10g) Einige Risiken von Webanwendungen</vt:lpstr>
      <vt:lpstr>10g) Einige Risiken von Webanwendungen</vt:lpstr>
      <vt:lpstr>10g) Einige Risiken von Webanwendungen</vt:lpstr>
      <vt:lpstr>11) Dokumentation</vt:lpstr>
      <vt:lpstr>11) Dokumentation</vt:lpstr>
      <vt:lpstr>11) Dokumentation</vt:lpstr>
      <vt:lpstr>11) Dokumentation</vt:lpstr>
      <vt:lpstr>11) Dokumentation</vt:lpstr>
      <vt:lpstr>11) Dokumentation</vt:lpstr>
      <vt:lpstr>11) Dokumentation</vt:lpstr>
      <vt:lpstr>11) Dokumentation</vt:lpstr>
      <vt:lpstr>11) Dokumentation</vt:lpstr>
      <vt:lpstr>11) Dokumentation</vt:lpstr>
      <vt:lpstr>11) Dokumentation</vt:lpstr>
      <vt:lpstr>11) Dokumentation</vt:lpstr>
      <vt:lpstr>11) Dokumentation</vt:lpstr>
      <vt:lpstr>11) Dokumentation</vt:lpstr>
      <vt:lpstr>11) Dokumentation</vt:lpstr>
      <vt:lpstr>11) Dokumentation</vt:lpstr>
      <vt:lpstr>11) Dokumentation</vt:lpstr>
      <vt:lpstr>11) Dokumentation</vt:lpstr>
      <vt:lpstr>12) DevOps und Softwarearchitektur </vt:lpstr>
      <vt:lpstr>12a) DevOps</vt:lpstr>
      <vt:lpstr>12a) DevOps</vt:lpstr>
      <vt:lpstr>12a) DevOps</vt:lpstr>
      <vt:lpstr>12a) DevOps</vt:lpstr>
      <vt:lpstr>12a) DevOps</vt:lpstr>
      <vt:lpstr>12a) DevOps</vt:lpstr>
      <vt:lpstr>12a) DevOps</vt:lpstr>
      <vt:lpstr>12a) DevOps</vt:lpstr>
      <vt:lpstr>12a) DevOps</vt:lpstr>
      <vt:lpstr>12b) DevOps Toolchain</vt:lpstr>
      <vt:lpstr>12c) DevOps Praktiken</vt:lpstr>
      <vt:lpstr>12c) DevOps Praktiken</vt:lpstr>
      <vt:lpstr>12d) DevOps und Architektur</vt:lpstr>
      <vt:lpstr>12d) DevOps und Architektur</vt:lpstr>
      <vt:lpstr>12e) DevOps und Cloud</vt:lpstr>
      <vt:lpstr>12e) DevOps und Cloud</vt:lpstr>
      <vt:lpstr>12a) DevOps und Cloud</vt:lpstr>
      <vt:lpstr>12e) DevOps und Cloud</vt:lpstr>
      <vt:lpstr>13) Die Skills eines Softwarearchitekten </vt:lpstr>
      <vt:lpstr>13a) Was sind Softskills</vt:lpstr>
      <vt:lpstr>13b) Kommunikation</vt:lpstr>
      <vt:lpstr>13b) Kommunikation</vt:lpstr>
      <vt:lpstr>13b) Kommunikation</vt:lpstr>
      <vt:lpstr>13b) Kommunikation</vt:lpstr>
      <vt:lpstr>13b) Kommunikation</vt:lpstr>
      <vt:lpstr>13b) Kommunikation</vt:lpstr>
      <vt:lpstr>13b) Kommunikation</vt:lpstr>
      <vt:lpstr>13c) Führung</vt:lpstr>
      <vt:lpstr>13d) Verhandlungsgeschick</vt:lpstr>
      <vt:lpstr>14) Evolutionäre Architekturen  </vt:lpstr>
      <vt:lpstr>14a) Änderungen sind unausweichlich</vt:lpstr>
      <vt:lpstr>14b) Lehmann‘s Gesetze der Software Evolution</vt:lpstr>
      <vt:lpstr>14b) Lehmann‘s Gesetze der Software Evolution</vt:lpstr>
      <vt:lpstr>14b) Lehmann‘s Gesetze der Software Evolution</vt:lpstr>
      <vt:lpstr>14b) Lehmann‘s Gesetze der Software Evolution</vt:lpstr>
      <vt:lpstr>14b) Lehmann‘s Gesetze der Software Evolution</vt:lpstr>
      <vt:lpstr>14c) Evolutionäre Architekturen entwerfen</vt:lpstr>
      <vt:lpstr>14c) Evolutionäre Architekturen entwerfen</vt:lpstr>
      <vt:lpstr>14c) Evolutionäre Architekturen entwerfen</vt:lpstr>
      <vt:lpstr>14c) Evolutionäre Architekturen entwerfen</vt:lpstr>
      <vt:lpstr>14c) Evolutionäre Architekturen entwerfen</vt:lpstr>
      <vt:lpstr>14c) Evolutionäre Architekturen entwerfen</vt:lpstr>
      <vt:lpstr>15) Wie werde ich ein guter Softwarearchitekt   </vt:lpstr>
      <vt:lpstr>15) Wie werde ich ein guter Softwarearchitekt </vt:lpstr>
      <vt:lpstr>15) Wie werde ich ein guter Softwarearchitekt </vt:lpstr>
      <vt:lpstr>15) Wie werde ich ein guter Softwarearchitekt </vt:lpstr>
      <vt:lpstr>16) Architektur und Legacy Applications</vt:lpstr>
      <vt:lpstr>16) Architektur und Legacy Applications</vt:lpstr>
      <vt:lpstr>16) Architektur und Legacy Applications</vt:lpstr>
      <vt:lpstr>16) Architektur und Legacy Applications</vt:lpstr>
      <vt:lpstr>16) Architektur und Legacy Applications</vt:lpstr>
      <vt:lpstr>16) Architektur und Legacy Applications</vt:lpstr>
      <vt:lpstr>16) Architektur und Legacy Applications</vt:lpstr>
      <vt:lpstr>16) Architektur und Legacy Applications</vt:lpstr>
      <vt:lpstr>PowerPoint Presentation</vt:lpstr>
    </vt:vector>
  </TitlesOfParts>
  <Company>BASF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Reinhardt</dc:creator>
  <cp:lastModifiedBy>Peter Reinhardt</cp:lastModifiedBy>
  <cp:revision>179</cp:revision>
  <cp:lastPrinted>2019-10-14T07:24:37Z</cp:lastPrinted>
  <dcterms:created xsi:type="dcterms:W3CDTF">2018-01-22T12:42:51Z</dcterms:created>
  <dcterms:modified xsi:type="dcterms:W3CDTF">2019-10-30T12:57:22Z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BASF_Wizard_LayoutID">
    <vt:i4>258</vt:i4>
  </property>
  <property fmtid="{D5CDD505-2E9C-101B-9397-08002B2CF9AE}" pid="3" name="_BASF_Wizard">
    <vt:bool>true</vt:bool>
  </property>
  <property fmtid="{D5CDD505-2E9C-101B-9397-08002B2CF9AE}" pid="4" name="_BASF_Wizard_Datum">
    <vt:lpwstr>08.05.2012</vt:lpwstr>
  </property>
  <property fmtid="{D5CDD505-2E9C-101B-9397-08002B2CF9AE}" pid="5" name="_BASF_Wizard_Fusszeile">
    <vt:lpwstr/>
  </property>
  <property fmtid="{D5CDD505-2E9C-101B-9397-08002B2CF9AE}" pid="6" name="_BASF_Wizard_Seitenzahl">
    <vt:bool>true</vt:bool>
  </property>
  <property fmtid="{D5CDD505-2E9C-101B-9397-08002B2CF9AE}" pid="7" name="_BASF_Wizard_DokAnzeige">
    <vt:bool>false</vt:bool>
  </property>
  <property fmtid="{D5CDD505-2E9C-101B-9397-08002B2CF9AE}" pid="8" name="_BASF_Wizard_DokNurName">
    <vt:bool>true</vt:bool>
  </property>
  <property fmtid="{D5CDD505-2E9C-101B-9397-08002B2CF9AE}" pid="9" name="_BASF_Wizard_DokNameDir">
    <vt:bool>false</vt:bool>
  </property>
  <property fmtid="{D5CDD505-2E9C-101B-9397-08002B2CF9AE}" pid="10" name="_BASF_Wizard_Datum_Folie">
    <vt:lpwstr>08.05.2012</vt:lpwstr>
  </property>
  <property fmtid="{D5CDD505-2E9C-101B-9397-08002B2CF9AE}" pid="11" name="_BASF_Wizard_Fusszeile_Folie">
    <vt:lpwstr/>
  </property>
  <property fmtid="{D5CDD505-2E9C-101B-9397-08002B2CF9AE}" pid="12" name="_BASF_Wizard_Seitenzahl_Folie">
    <vt:bool>true</vt:bool>
  </property>
  <property fmtid="{D5CDD505-2E9C-101B-9397-08002B2CF9AE}" pid="13" name="_BASF_Wizard_DokAnzeige_Folie">
    <vt:bool>false</vt:bool>
  </property>
  <property fmtid="{D5CDD505-2E9C-101B-9397-08002B2CF9AE}" pid="14" name="_BASF_Wizard_DokNurName_Folie">
    <vt:bool>true</vt:bool>
  </property>
  <property fmtid="{D5CDD505-2E9C-101B-9397-08002B2CF9AE}" pid="15" name="_BASF_Wizard_DokNameDir_Folie">
    <vt:bool>false</vt:bool>
  </property>
  <property fmtid="{D5CDD505-2E9C-101B-9397-08002B2CF9AE}" pid="16" name="_BASF_Wizard_Unternehmensfarbe">
    <vt:i4>0</vt:i4>
  </property>
  <property fmtid="{D5CDD505-2E9C-101B-9397-08002B2CF9AE}" pid="17" name="_BASF_Wizard_Farbskala">
    <vt:i4>0</vt:i4>
  </property>
  <property fmtid="{D5CDD505-2E9C-101B-9397-08002B2CF9AE}" pid="18" name="_BASF_Wizard_Folienmaster">
    <vt:i4>0</vt:i4>
  </property>
  <property fmtid="{D5CDD505-2E9C-101B-9397-08002B2CF9AE}" pid="19" name="_BASF_Wizard_Titelmaster">
    <vt:i4>5</vt:i4>
  </property>
  <property fmtid="{D5CDD505-2E9C-101B-9397-08002B2CF9AE}" pid="20" name="_BASF_Wizard_Version">
    <vt:lpwstr>7.1.0</vt:lpwstr>
  </property>
  <property fmtid="{D5CDD505-2E9C-101B-9397-08002B2CF9AE}" pid="21" name="_BASF_Wizard_PresTyp">
    <vt:i4>0</vt:i4>
  </property>
  <property fmtid="{D5CDD505-2E9C-101B-9397-08002B2CF9AE}" pid="22" name="_BASF_Wizard_Photo">
    <vt:i4>0</vt:i4>
  </property>
  <property fmtid="{D5CDD505-2E9C-101B-9397-08002B2CF9AE}" pid="23" name="_BASF_BackPicture">
    <vt:lpwstr/>
  </property>
  <property fmtid="{D5CDD505-2E9C-101B-9397-08002B2CF9AE}" pid="24" name="_BASF_BackPictureSlide">
    <vt:lpwstr/>
  </property>
  <property fmtid="{D5CDD505-2E9C-101B-9397-08002B2CF9AE}" pid="25" name="_BASF_Wizard_Papierformat">
    <vt:lpwstr>4:3</vt:lpwstr>
  </property>
  <property fmtid="{D5CDD505-2E9C-101B-9397-08002B2CF9AE}" pid="26" name="_BASF_Wizard_Logo2015">
    <vt:lpwstr>1</vt:lpwstr>
  </property>
  <property fmtid="{D5CDD505-2E9C-101B-9397-08002B2CF9AE}" pid="27" name="ContentTypeId">
    <vt:lpwstr>0x01010037825802CD9C2D4E9353E65B058B1AE5</vt:lpwstr>
  </property>
  <property fmtid="{D5CDD505-2E9C-101B-9397-08002B2CF9AE}" pid="28" name="Classification_to_AIP">
    <vt:i4>1</vt:i4>
  </property>
  <property fmtid="{D5CDD505-2E9C-101B-9397-08002B2CF9AE}" pid="29" name="MSIP_Label_c8c00982-80e1-41e6-a03a-12f4ca954faf_Enabled">
    <vt:lpwstr>True</vt:lpwstr>
  </property>
  <property fmtid="{D5CDD505-2E9C-101B-9397-08002B2CF9AE}" pid="30" name="MSIP_Label_c8c00982-80e1-41e6-a03a-12f4ca954faf_SiteId">
    <vt:lpwstr>ecaa386b-c8df-4ce0-ad01-740cbdb5ba55</vt:lpwstr>
  </property>
  <property fmtid="{D5CDD505-2E9C-101B-9397-08002B2CF9AE}" pid="31" name="MSIP_Label_c8c00982-80e1-41e6-a03a-12f4ca954faf_Ref">
    <vt:lpwstr>https://api.informationprotection.azure.com/api/ecaa386b-c8df-4ce0-ad01-740cbdb5ba55</vt:lpwstr>
  </property>
  <property fmtid="{D5CDD505-2E9C-101B-9397-08002B2CF9AE}" pid="32" name="MSIP_Label_c8c00982-80e1-41e6-a03a-12f4ca954faf_Owner">
    <vt:lpwstr>Q0KBC01@BASFAD.BASF.NET</vt:lpwstr>
  </property>
  <property fmtid="{D5CDD505-2E9C-101B-9397-08002B2CF9AE}" pid="33" name="MSIP_Label_c8c00982-80e1-41e6-a03a-12f4ca954faf_SetDate">
    <vt:lpwstr>2017-12-05T11:37:20.0213674+01:00</vt:lpwstr>
  </property>
  <property fmtid="{D5CDD505-2E9C-101B-9397-08002B2CF9AE}" pid="34" name="MSIP_Label_c8c00982-80e1-41e6-a03a-12f4ca954faf_Name">
    <vt:lpwstr>Internal</vt:lpwstr>
  </property>
  <property fmtid="{D5CDD505-2E9C-101B-9397-08002B2CF9AE}" pid="35" name="MSIP_Label_c8c00982-80e1-41e6-a03a-12f4ca954faf_Application">
    <vt:lpwstr>Microsoft Azure Information Protection</vt:lpwstr>
  </property>
  <property fmtid="{D5CDD505-2E9C-101B-9397-08002B2CF9AE}" pid="36" name="MSIP_Label_c8c00982-80e1-41e6-a03a-12f4ca954faf_Extended_MSFT_Method">
    <vt:lpwstr>Automatic</vt:lpwstr>
  </property>
  <property fmtid="{D5CDD505-2E9C-101B-9397-08002B2CF9AE}" pid="37" name="Sensitivity">
    <vt:lpwstr>Internal</vt:lpwstr>
  </property>
</Properties>
</file>